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3" r:id="rId7"/>
    <p:sldId id="294" r:id="rId8"/>
    <p:sldId id="264" r:id="rId9"/>
    <p:sldId id="265"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92" r:id="rId31"/>
    <p:sldId id="288" r:id="rId32"/>
    <p:sldId id="289" r:id="rId33"/>
    <p:sldId id="293"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inelli, Karen" initials="PK" lastIdx="1" clrIdx="0">
    <p:extLst>
      <p:ext uri="{19B8F6BF-5375-455C-9EA6-DF929625EA0E}">
        <p15:presenceInfo xmlns:p15="http://schemas.microsoft.com/office/powerpoint/2012/main" userId="S-1-5-21-159716231-1454255210-495535119-1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1406" autoAdjust="0"/>
  </p:normalViewPr>
  <p:slideViewPr>
    <p:cSldViewPr snapToGrid="0">
      <p:cViewPr varScale="1">
        <p:scale>
          <a:sx n="89" d="100"/>
          <a:sy n="89" d="100"/>
        </p:scale>
        <p:origin x="6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7T09:51:01.124" idx="1">
    <p:pos x="1793" y="3779"/>
    <p:text>Telemedicine has limiations,  Some places you cannot use well.</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A5586-2414-452E-92D0-24AB49006EAC}" type="datetimeFigureOut">
              <a:rPr lang="en-US" smtClean="0"/>
              <a:t>07/24/2022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1C161-4F77-4C85-BC65-6EA291B57DAB}" type="slidenum">
              <a:rPr lang="en-US" smtClean="0"/>
              <a:t>‹#›</a:t>
            </a:fld>
            <a:endParaRPr lang="en-US"/>
          </a:p>
        </p:txBody>
      </p:sp>
    </p:spTree>
    <p:extLst>
      <p:ext uri="{BB962C8B-B14F-4D97-AF65-F5344CB8AC3E}">
        <p14:creationId xmlns:p14="http://schemas.microsoft.com/office/powerpoint/2010/main" val="420556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Ryan</a:t>
            </a:r>
            <a:r>
              <a:rPr lang="en-US" baseline="0" dirty="0" smtClean="0"/>
              <a:t> Haight Act is a consumer protection act of 2008 was created regulate online internet prescriptions and enforced by the DEA and imposes rules around the prescription of controlled substance through </a:t>
            </a:r>
            <a:r>
              <a:rPr lang="en-US" baseline="0" dirty="0" err="1" smtClean="0"/>
              <a:t>telepsychiatry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D1C161-4F77-4C85-BC65-6EA291B57DAB}" type="slidenum">
              <a:rPr lang="en-US" smtClean="0"/>
              <a:t>24</a:t>
            </a:fld>
            <a:endParaRPr lang="en-US"/>
          </a:p>
        </p:txBody>
      </p:sp>
    </p:spTree>
    <p:extLst>
      <p:ext uri="{BB962C8B-B14F-4D97-AF65-F5344CB8AC3E}">
        <p14:creationId xmlns:p14="http://schemas.microsoft.com/office/powerpoint/2010/main" val="99226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03399B-DCB1-4214-AB2E-E08573F0E832}" type="datetimeFigureOut">
              <a:rPr lang="en-US" smtClean="0"/>
              <a:t>07/24/2022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49374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3399B-DCB1-4214-AB2E-E08573F0E832}" type="datetimeFigureOut">
              <a:rPr lang="en-US" smtClean="0"/>
              <a:t>07/24/2022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101941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3399B-DCB1-4214-AB2E-E08573F0E832}" type="datetimeFigureOut">
              <a:rPr lang="en-US" smtClean="0"/>
              <a:t>07/24/2022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160920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3399B-DCB1-4214-AB2E-E08573F0E832}" type="datetimeFigureOut">
              <a:rPr lang="en-US" smtClean="0"/>
              <a:t>07/24/2022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369937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3399B-DCB1-4214-AB2E-E08573F0E832}" type="datetimeFigureOut">
              <a:rPr lang="en-US" smtClean="0"/>
              <a:t>07/24/2022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325334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03399B-DCB1-4214-AB2E-E08573F0E832}" type="datetimeFigureOut">
              <a:rPr lang="en-US" smtClean="0"/>
              <a:t>07/24/2022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213494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03399B-DCB1-4214-AB2E-E08573F0E832}" type="datetimeFigureOut">
              <a:rPr lang="en-US" smtClean="0"/>
              <a:t>07/24/2022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295606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03399B-DCB1-4214-AB2E-E08573F0E832}" type="datetimeFigureOut">
              <a:rPr lang="en-US" smtClean="0"/>
              <a:t>07/24/2022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51955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3399B-DCB1-4214-AB2E-E08573F0E832}" type="datetimeFigureOut">
              <a:rPr lang="en-US" smtClean="0"/>
              <a:t>07/24/2022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255509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3399B-DCB1-4214-AB2E-E08573F0E832}" type="datetimeFigureOut">
              <a:rPr lang="en-US" smtClean="0"/>
              <a:t>07/24/2022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205246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3399B-DCB1-4214-AB2E-E08573F0E832}" type="datetimeFigureOut">
              <a:rPr lang="en-US" smtClean="0"/>
              <a:t>07/24/2022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5034C-1EED-4927-A88F-A1DAAEB72497}" type="slidenum">
              <a:rPr lang="en-US" smtClean="0"/>
              <a:t>‹#›</a:t>
            </a:fld>
            <a:endParaRPr lang="en-US"/>
          </a:p>
        </p:txBody>
      </p:sp>
    </p:spTree>
    <p:extLst>
      <p:ext uri="{BB962C8B-B14F-4D97-AF65-F5344CB8AC3E}">
        <p14:creationId xmlns:p14="http://schemas.microsoft.com/office/powerpoint/2010/main" val="296966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3399B-DCB1-4214-AB2E-E08573F0E832}" type="datetimeFigureOut">
              <a:rPr lang="en-US" smtClean="0"/>
              <a:t>07/24/2022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5034C-1EED-4927-A88F-A1DAAEB72497}" type="slidenum">
              <a:rPr lang="en-US" smtClean="0"/>
              <a:t>‹#›</a:t>
            </a:fld>
            <a:endParaRPr lang="en-US"/>
          </a:p>
        </p:txBody>
      </p:sp>
    </p:spTree>
    <p:extLst>
      <p:ext uri="{BB962C8B-B14F-4D97-AF65-F5344CB8AC3E}">
        <p14:creationId xmlns:p14="http://schemas.microsoft.com/office/powerpoint/2010/main" val="1451265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imlcc.org/information-for-physicians/#WhatDoesItCostToParicipate" TargetMode="External"/><Relationship Id="rId2" Type="http://schemas.openxmlformats.org/officeDocument/2006/relationships/hyperlink" Target="https://www.imlcc.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jointcommission.org/" TargetMode="External"/><Relationship Id="rId2" Type="http://schemas.openxmlformats.org/officeDocument/2006/relationships/hyperlink" Target="http://www.cms.gov/"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ha.org/telehealth" TargetMode="External"/><Relationship Id="rId2" Type="http://schemas.openxmlformats.org/officeDocument/2006/relationships/hyperlink" Target="https://www.ama-assn.org/system/files/202-04/ama-telehealth-playbook.pdf" TargetMode="External"/><Relationship Id="rId1" Type="http://schemas.openxmlformats.org/officeDocument/2006/relationships/slideLayout" Target="../slideLayouts/slideLayout2.xml"/><Relationship Id="rId4" Type="http://schemas.openxmlformats.org/officeDocument/2006/relationships/hyperlink" Target="http://www.ashrm.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fsmb.org/" TargetMode="External"/><Relationship Id="rId2" Type="http://schemas.openxmlformats.org/officeDocument/2006/relationships/hyperlink" Target="http://www.americantelemed.org/" TargetMode="External"/><Relationship Id="rId1" Type="http://schemas.openxmlformats.org/officeDocument/2006/relationships/slideLayout" Target="../slideLayouts/slideLayout2.xml"/><Relationship Id="rId6" Type="http://schemas.openxmlformats.org/officeDocument/2006/relationships/hyperlink" Target="https://wwwtelehealthlawcenter.org/" TargetMode="External"/><Relationship Id="rId5" Type="http://schemas.openxmlformats.org/officeDocument/2006/relationships/hyperlink" Target="https://www.cchpca.org/" TargetMode="External"/><Relationship Id="rId4" Type="http://schemas.openxmlformats.org/officeDocument/2006/relationships/hyperlink" Target="http://www.imlcc.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TELEMEDICINE </a:t>
            </a:r>
            <a:r>
              <a:rPr lang="en-US" dirty="0" smtClean="0"/>
              <a:t>and how to decrease our RISKS </a:t>
            </a:r>
            <a:endParaRPr lang="en-US" dirty="0"/>
          </a:p>
        </p:txBody>
      </p:sp>
      <p:sp>
        <p:nvSpPr>
          <p:cNvPr id="3" name="Subtitle 2"/>
          <p:cNvSpPr>
            <a:spLocks noGrp="1"/>
          </p:cNvSpPr>
          <p:nvPr>
            <p:ph type="subTitle" idx="1"/>
          </p:nvPr>
        </p:nvSpPr>
        <p:spPr/>
        <p:txBody>
          <a:bodyPr/>
          <a:lstStyle/>
          <a:p>
            <a:r>
              <a:rPr lang="en-US" dirty="0" smtClean="0"/>
              <a:t>Healthcare has changed and clinics need to adapt to the changes but remain safe</a:t>
            </a:r>
          </a:p>
          <a:p>
            <a:endParaRPr lang="en-US" dirty="0"/>
          </a:p>
        </p:txBody>
      </p:sp>
    </p:spTree>
    <p:extLst>
      <p:ext uri="{BB962C8B-B14F-4D97-AF65-F5344CB8AC3E}">
        <p14:creationId xmlns:p14="http://schemas.microsoft.com/office/powerpoint/2010/main" val="76759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Considerations</a:t>
            </a:r>
            <a:endParaRPr lang="en-US" dirty="0"/>
          </a:p>
        </p:txBody>
      </p:sp>
      <p:sp>
        <p:nvSpPr>
          <p:cNvPr id="3" name="Content Placeholder 2"/>
          <p:cNvSpPr>
            <a:spLocks noGrp="1"/>
          </p:cNvSpPr>
          <p:nvPr>
            <p:ph sz="half" idx="1"/>
          </p:nvPr>
        </p:nvSpPr>
        <p:spPr/>
        <p:txBody>
          <a:bodyPr/>
          <a:lstStyle/>
          <a:p>
            <a:r>
              <a:rPr lang="en-US" dirty="0" smtClean="0"/>
              <a:t>Compliance with Laws and Regulations</a:t>
            </a:r>
          </a:p>
          <a:p>
            <a:r>
              <a:rPr lang="en-US" dirty="0" smtClean="0"/>
              <a:t>Licensure</a:t>
            </a:r>
          </a:p>
          <a:p>
            <a:r>
              <a:rPr lang="en-US" dirty="0" smtClean="0"/>
              <a:t>Credentialing</a:t>
            </a:r>
          </a:p>
          <a:p>
            <a:r>
              <a:rPr lang="en-US" dirty="0" smtClean="0"/>
              <a:t>Policies and Procedures</a:t>
            </a:r>
          </a:p>
          <a:p>
            <a:r>
              <a:rPr lang="en-US" dirty="0" smtClean="0"/>
              <a:t>Informed Consent</a:t>
            </a:r>
          </a:p>
          <a:p>
            <a:r>
              <a:rPr lang="en-US" dirty="0" smtClean="0"/>
              <a:t>Standard of Care</a:t>
            </a:r>
          </a:p>
          <a:p>
            <a:r>
              <a:rPr lang="en-US" dirty="0" smtClean="0"/>
              <a:t>Workflows					</a:t>
            </a:r>
            <a:endParaRPr lang="en-US" dirty="0"/>
          </a:p>
        </p:txBody>
      </p:sp>
      <p:sp>
        <p:nvSpPr>
          <p:cNvPr id="4" name="Content Placeholder 3"/>
          <p:cNvSpPr>
            <a:spLocks noGrp="1"/>
          </p:cNvSpPr>
          <p:nvPr>
            <p:ph sz="half" idx="2"/>
          </p:nvPr>
        </p:nvSpPr>
        <p:spPr/>
        <p:txBody>
          <a:bodyPr/>
          <a:lstStyle/>
          <a:p>
            <a:r>
              <a:rPr lang="en-US" dirty="0" smtClean="0"/>
              <a:t>Patient Selection </a:t>
            </a:r>
          </a:p>
          <a:p>
            <a:r>
              <a:rPr lang="en-US" dirty="0" smtClean="0"/>
              <a:t>Confidentiality/Privacy/Security</a:t>
            </a:r>
          </a:p>
          <a:p>
            <a:r>
              <a:rPr lang="en-US" dirty="0" smtClean="0"/>
              <a:t>Documentation</a:t>
            </a:r>
          </a:p>
          <a:p>
            <a:r>
              <a:rPr lang="en-US" dirty="0" smtClean="0"/>
              <a:t>Technology/Equipment</a:t>
            </a:r>
          </a:p>
          <a:p>
            <a:r>
              <a:rPr lang="en-US" dirty="0" smtClean="0"/>
              <a:t>Education/Training</a:t>
            </a:r>
          </a:p>
          <a:p>
            <a:r>
              <a:rPr lang="en-US" dirty="0" smtClean="0"/>
              <a:t>Quality Program</a:t>
            </a:r>
          </a:p>
          <a:p>
            <a:r>
              <a:rPr lang="en-US" dirty="0" smtClean="0"/>
              <a:t>Access to EHR/Patient data</a:t>
            </a:r>
            <a:endParaRPr lang="en-US" dirty="0"/>
          </a:p>
        </p:txBody>
      </p:sp>
    </p:spTree>
    <p:extLst>
      <p:ext uri="{BB962C8B-B14F-4D97-AF65-F5344CB8AC3E}">
        <p14:creationId xmlns:p14="http://schemas.microsoft.com/office/powerpoint/2010/main" val="2211395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Licensure</a:t>
            </a:r>
            <a:endParaRPr lang="en-US" dirty="0"/>
          </a:p>
        </p:txBody>
      </p:sp>
      <p:sp>
        <p:nvSpPr>
          <p:cNvPr id="5" name="Content Placeholder 4"/>
          <p:cNvSpPr>
            <a:spLocks noGrp="1"/>
          </p:cNvSpPr>
          <p:nvPr>
            <p:ph idx="1"/>
          </p:nvPr>
        </p:nvSpPr>
        <p:spPr/>
        <p:txBody>
          <a:bodyPr/>
          <a:lstStyle/>
          <a:p>
            <a:r>
              <a:rPr lang="en-US" dirty="0" smtClean="0"/>
              <a:t>Must be licensed in state practicing in and the state where the patient is located.  </a:t>
            </a:r>
          </a:p>
          <a:p>
            <a:r>
              <a:rPr lang="en-US" dirty="0" smtClean="0"/>
              <a:t>To help reduce licensure issues:</a:t>
            </a:r>
          </a:p>
          <a:p>
            <a:pPr marL="914400" lvl="2" indent="0">
              <a:buNone/>
            </a:pPr>
            <a:endParaRPr lang="en-US" dirty="0" smtClean="0"/>
          </a:p>
          <a:p>
            <a:pPr marL="914400" lvl="2" indent="0">
              <a:buNone/>
            </a:pPr>
            <a:r>
              <a:rPr lang="en-US" dirty="0" smtClean="0"/>
              <a:t>Interstate Medical Licensure Compact Commission</a:t>
            </a:r>
          </a:p>
          <a:p>
            <a:pPr marL="914400" lvl="2" indent="0">
              <a:buNone/>
            </a:pPr>
            <a:r>
              <a:rPr lang="en-US" dirty="0"/>
              <a:t>	</a:t>
            </a:r>
            <a:r>
              <a:rPr lang="en-US" dirty="0" smtClean="0">
                <a:hlinkClick r:id="rId2"/>
              </a:rPr>
              <a:t>Https://www.imlcc.org/</a:t>
            </a:r>
            <a:endParaRPr lang="en-US" dirty="0" smtClean="0"/>
          </a:p>
          <a:p>
            <a:pPr marL="914400" lvl="2" indent="0">
              <a:buNone/>
            </a:pPr>
            <a:r>
              <a:rPr lang="en-US" dirty="0" smtClean="0">
                <a:hlinkClick r:id="rId3"/>
              </a:rPr>
              <a:t>https://www.imlcc.org/information-for-physicians/#WhatDoesItCostToParicipate</a:t>
            </a:r>
            <a:r>
              <a:rPr lang="en-US" dirty="0" smtClean="0"/>
              <a:t> </a:t>
            </a:r>
          </a:p>
          <a:p>
            <a:pPr marL="914400" lvl="2" indent="0">
              <a:buNone/>
            </a:pPr>
            <a:endParaRPr lang="en-US" dirty="0" smtClean="0"/>
          </a:p>
          <a:p>
            <a:pPr lvl="2"/>
            <a:r>
              <a:rPr lang="en-US" dirty="0" smtClean="0"/>
              <a:t>Some states also have an expedited process for TM licensure	</a:t>
            </a:r>
          </a:p>
          <a:p>
            <a:pPr marL="914400" lvl="2" indent="0">
              <a:buNone/>
            </a:pPr>
            <a:r>
              <a:rPr lang="en-US" dirty="0" smtClean="0"/>
              <a:t>						</a:t>
            </a:r>
            <a:endParaRPr lang="en-US" dirty="0"/>
          </a:p>
        </p:txBody>
      </p:sp>
    </p:spTree>
    <p:extLst>
      <p:ext uri="{BB962C8B-B14F-4D97-AF65-F5344CB8AC3E}">
        <p14:creationId xmlns:p14="http://schemas.microsoft.com/office/powerpoint/2010/main" val="3194678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IMLC Participation States (Interstate Medical Licensure Compact)</a:t>
            </a:r>
            <a:endParaRPr lang="en-US" dirty="0"/>
          </a:p>
        </p:txBody>
      </p:sp>
      <p:pic>
        <p:nvPicPr>
          <p:cNvPr id="6" name="Content Placeholder 5"/>
          <p:cNvPicPr>
            <a:picLocks noGrp="1" noChangeAspect="1"/>
          </p:cNvPicPr>
          <p:nvPr>
            <p:ph idx="1"/>
          </p:nvPr>
        </p:nvPicPr>
        <p:blipFill>
          <a:blip r:embed="rId2"/>
          <a:stretch>
            <a:fillRect/>
          </a:stretch>
        </p:blipFill>
        <p:spPr>
          <a:xfrm>
            <a:off x="2782348" y="1825625"/>
            <a:ext cx="6627303" cy="4351338"/>
          </a:xfrm>
          <a:prstGeom prst="rect">
            <a:avLst/>
          </a:prstGeom>
        </p:spPr>
      </p:pic>
    </p:spTree>
    <p:extLst>
      <p:ext uri="{BB962C8B-B14F-4D97-AF65-F5344CB8AC3E}">
        <p14:creationId xmlns:p14="http://schemas.microsoft.com/office/powerpoint/2010/main" val="2096598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Licensure Recommendations	</a:t>
            </a:r>
            <a:endParaRPr lang="en-US" dirty="0"/>
          </a:p>
        </p:txBody>
      </p:sp>
      <p:sp>
        <p:nvSpPr>
          <p:cNvPr id="3" name="Content Placeholder 2"/>
          <p:cNvSpPr>
            <a:spLocks noGrp="1"/>
          </p:cNvSpPr>
          <p:nvPr>
            <p:ph idx="1"/>
          </p:nvPr>
        </p:nvSpPr>
        <p:spPr/>
        <p:txBody>
          <a:bodyPr/>
          <a:lstStyle/>
          <a:p>
            <a:r>
              <a:rPr lang="en-US" dirty="0" smtClean="0"/>
              <a:t>Ensure compliance with licensing requirements when treating patients across state lines</a:t>
            </a:r>
          </a:p>
          <a:p>
            <a:r>
              <a:rPr lang="en-US" dirty="0" smtClean="0"/>
              <a:t>Stay current with state regulations</a:t>
            </a:r>
          </a:p>
          <a:p>
            <a:r>
              <a:rPr lang="en-US" dirty="0" smtClean="0"/>
              <a:t>Utilize IMLC for an expedited pathway to licensure</a:t>
            </a:r>
          </a:p>
          <a:p>
            <a:r>
              <a:rPr lang="en-US" dirty="0" smtClean="0"/>
              <a:t>Consult with an attorney to ensure compliance</a:t>
            </a:r>
          </a:p>
          <a:p>
            <a:r>
              <a:rPr lang="en-US" dirty="0" smtClean="0"/>
              <a:t>Consult with your professional liability insurance carrier</a:t>
            </a:r>
            <a:endParaRPr lang="en-US" dirty="0"/>
          </a:p>
        </p:txBody>
      </p:sp>
    </p:spTree>
    <p:extLst>
      <p:ext uri="{BB962C8B-B14F-4D97-AF65-F5344CB8AC3E}">
        <p14:creationId xmlns:p14="http://schemas.microsoft.com/office/powerpoint/2010/main" val="1293380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Telemedicine – Policies and Procedures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Administrative: Fiscal management, ownership of data, network/data transmission, storage, access, security, use of equipment, devices, hardware/software</a:t>
            </a:r>
          </a:p>
          <a:p>
            <a:r>
              <a:rPr lang="en-US" dirty="0" smtClean="0"/>
              <a:t>Clinical/Operational:</a:t>
            </a:r>
          </a:p>
          <a:p>
            <a:pPr lvl="1">
              <a:buFont typeface="Courier New" panose="02070309020205020404" pitchFamily="49" charset="0"/>
              <a:buChar char="o"/>
            </a:pPr>
            <a:r>
              <a:rPr lang="en-US" dirty="0" smtClean="0"/>
              <a:t>Informed Consent process and documentation</a:t>
            </a:r>
          </a:p>
          <a:p>
            <a:pPr lvl="1">
              <a:buFont typeface="Courier New" panose="02070309020205020404" pitchFamily="49" charset="0"/>
              <a:buChar char="o"/>
            </a:pPr>
            <a:r>
              <a:rPr lang="en-US" dirty="0" smtClean="0"/>
              <a:t>Verification of patient identification and location</a:t>
            </a:r>
          </a:p>
          <a:p>
            <a:pPr lvl="1">
              <a:buFont typeface="Courier New" panose="02070309020205020404" pitchFamily="49" charset="0"/>
              <a:buChar char="o"/>
            </a:pPr>
            <a:r>
              <a:rPr lang="en-US" dirty="0" smtClean="0"/>
              <a:t>Screening criteria for telemedicine visit</a:t>
            </a:r>
          </a:p>
          <a:p>
            <a:pPr lvl="1">
              <a:buFont typeface="Courier New" panose="02070309020205020404" pitchFamily="49" charset="0"/>
              <a:buChar char="o"/>
            </a:pPr>
            <a:r>
              <a:rPr lang="en-US" dirty="0" smtClean="0"/>
              <a:t>Visit expectations, standards of conduct, etiquette</a:t>
            </a:r>
          </a:p>
          <a:p>
            <a:pPr lvl="1">
              <a:buFont typeface="Courier New" panose="02070309020205020404" pitchFamily="49" charset="0"/>
              <a:buChar char="o"/>
            </a:pPr>
            <a:r>
              <a:rPr lang="en-US" dirty="0" smtClean="0"/>
              <a:t>Handling medical emergencies</a:t>
            </a:r>
          </a:p>
          <a:p>
            <a:pPr lvl="1">
              <a:buFont typeface="Courier New" panose="02070309020205020404" pitchFamily="49" charset="0"/>
              <a:buChar char="o"/>
            </a:pPr>
            <a:r>
              <a:rPr lang="en-US" dirty="0" smtClean="0"/>
              <a:t>Prescribing</a:t>
            </a:r>
          </a:p>
          <a:p>
            <a:pPr lvl="1">
              <a:buFont typeface="Courier New" panose="02070309020205020404" pitchFamily="49" charset="0"/>
              <a:buChar char="o"/>
            </a:pPr>
            <a:r>
              <a:rPr lang="en-US" dirty="0" smtClean="0"/>
              <a:t>Threshold of ending encounters</a:t>
            </a:r>
          </a:p>
          <a:p>
            <a:pPr lvl="1">
              <a:buFont typeface="Courier New" panose="02070309020205020404" pitchFamily="49" charset="0"/>
              <a:buChar char="o"/>
            </a:pPr>
            <a:r>
              <a:rPr lang="en-US" dirty="0" smtClean="0"/>
              <a:t>Quality monitoring program</a:t>
            </a:r>
          </a:p>
          <a:p>
            <a:pPr lvl="1">
              <a:buFont typeface="Courier New" panose="02070309020205020404" pitchFamily="49" charset="0"/>
              <a:buChar char="o"/>
            </a:pPr>
            <a:r>
              <a:rPr lang="en-US" dirty="0" smtClean="0"/>
              <a:t>Training, competency, workflows</a:t>
            </a:r>
            <a:endParaRPr lang="en-US" dirty="0"/>
          </a:p>
        </p:txBody>
      </p:sp>
    </p:spTree>
    <p:extLst>
      <p:ext uri="{BB962C8B-B14F-4D97-AF65-F5344CB8AC3E}">
        <p14:creationId xmlns:p14="http://schemas.microsoft.com/office/powerpoint/2010/main" val="1612872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of Care</a:t>
            </a:r>
            <a:endParaRPr lang="en-US" dirty="0"/>
          </a:p>
        </p:txBody>
      </p:sp>
      <p:sp>
        <p:nvSpPr>
          <p:cNvPr id="3" name="Content Placeholder 2"/>
          <p:cNvSpPr>
            <a:spLocks noGrp="1"/>
          </p:cNvSpPr>
          <p:nvPr>
            <p:ph idx="1"/>
          </p:nvPr>
        </p:nvSpPr>
        <p:spPr/>
        <p:txBody>
          <a:bodyPr/>
          <a:lstStyle/>
          <a:p>
            <a:r>
              <a:rPr lang="en-US" dirty="0" smtClean="0"/>
              <a:t>Same as traditional in person encounter</a:t>
            </a:r>
          </a:p>
          <a:p>
            <a:r>
              <a:rPr lang="en-US" dirty="0" smtClean="0"/>
              <a:t>Patient suitability for participating in TM visit</a:t>
            </a:r>
          </a:p>
          <a:p>
            <a:r>
              <a:rPr lang="en-US" dirty="0" smtClean="0"/>
              <a:t>Follow state requirements for an </a:t>
            </a:r>
            <a:r>
              <a:rPr lang="en-US" dirty="0" err="1" smtClean="0"/>
              <a:t>inperson</a:t>
            </a:r>
            <a:r>
              <a:rPr lang="en-US" dirty="0" smtClean="0"/>
              <a:t> visit when establishing care with a new patient</a:t>
            </a:r>
          </a:p>
          <a:p>
            <a:r>
              <a:rPr lang="en-US" dirty="0" smtClean="0"/>
              <a:t>Availability of past medical records, proper history, patient data to review prior or during the visit.</a:t>
            </a:r>
          </a:p>
          <a:p>
            <a:endParaRPr lang="en-US" dirty="0"/>
          </a:p>
        </p:txBody>
      </p:sp>
    </p:spTree>
    <p:extLst>
      <p:ext uri="{BB962C8B-B14F-4D97-AF65-F5344CB8AC3E}">
        <p14:creationId xmlns:p14="http://schemas.microsoft.com/office/powerpoint/2010/main" val="3712510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br>
              <a:rPr lang="en-US" dirty="0" smtClean="0"/>
            </a:br>
            <a:endParaRPr lang="en-US" dirty="0"/>
          </a:p>
        </p:txBody>
      </p:sp>
      <p:sp>
        <p:nvSpPr>
          <p:cNvPr id="3" name="Content Placeholder 2"/>
          <p:cNvSpPr>
            <a:spLocks noGrp="1"/>
          </p:cNvSpPr>
          <p:nvPr>
            <p:ph idx="1"/>
          </p:nvPr>
        </p:nvSpPr>
        <p:spPr>
          <a:xfrm>
            <a:off x="838200" y="1248937"/>
            <a:ext cx="10515600" cy="5285678"/>
          </a:xfrm>
        </p:spPr>
        <p:txBody>
          <a:bodyPr>
            <a:normAutofit lnSpcReduction="10000"/>
          </a:bodyPr>
          <a:lstStyle/>
          <a:p>
            <a:pPr marL="0" indent="0">
              <a:buNone/>
            </a:pPr>
            <a:r>
              <a:rPr lang="en-US" dirty="0" smtClean="0"/>
              <a:t>Informed consent for TM visits should include:</a:t>
            </a:r>
          </a:p>
          <a:p>
            <a:r>
              <a:rPr lang="en-US" dirty="0" smtClean="0"/>
              <a:t>How the technology will be used</a:t>
            </a:r>
          </a:p>
          <a:p>
            <a:r>
              <a:rPr lang="en-US" dirty="0" smtClean="0"/>
              <a:t>Confidentiality and privacy provisions</a:t>
            </a:r>
          </a:p>
          <a:p>
            <a:r>
              <a:rPr lang="en-US" dirty="0" smtClean="0"/>
              <a:t>Emergency procedures </a:t>
            </a:r>
          </a:p>
          <a:p>
            <a:r>
              <a:rPr lang="en-US" dirty="0" smtClean="0"/>
              <a:t>Technological limitations</a:t>
            </a:r>
          </a:p>
          <a:p>
            <a:r>
              <a:rPr lang="en-US" dirty="0" smtClean="0"/>
              <a:t>Physician right to discontinue visit </a:t>
            </a:r>
          </a:p>
          <a:p>
            <a:r>
              <a:rPr lang="en-US" dirty="0" smtClean="0"/>
              <a:t>Patient right to discontinue visit</a:t>
            </a:r>
          </a:p>
          <a:p>
            <a:r>
              <a:rPr lang="en-US" dirty="0" smtClean="0"/>
              <a:t>Patient right to receive a face to face consult</a:t>
            </a:r>
          </a:p>
          <a:p>
            <a:r>
              <a:rPr lang="en-US" dirty="0" smtClean="0"/>
              <a:t>Health ramifications if patient refuses treatment</a:t>
            </a:r>
          </a:p>
          <a:p>
            <a:pPr marL="0" indent="0">
              <a:buNone/>
            </a:pPr>
            <a:r>
              <a:rPr lang="en-US" dirty="0" smtClean="0"/>
              <a:t>Obtain a separate consent to record the visit if the TM visit is to be recorded. </a:t>
            </a:r>
          </a:p>
          <a:p>
            <a:endParaRPr lang="en-US" dirty="0"/>
          </a:p>
        </p:txBody>
      </p:sp>
    </p:spTree>
    <p:extLst>
      <p:ext uri="{BB962C8B-B14F-4D97-AF65-F5344CB8AC3E}">
        <p14:creationId xmlns:p14="http://schemas.microsoft.com/office/powerpoint/2010/main" val="1921788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IDs and Locations</a:t>
            </a:r>
            <a:endParaRPr lang="en-US" dirty="0"/>
          </a:p>
        </p:txBody>
      </p:sp>
      <p:sp>
        <p:nvSpPr>
          <p:cNvPr id="3" name="Content Placeholder 2"/>
          <p:cNvSpPr>
            <a:spLocks noGrp="1"/>
          </p:cNvSpPr>
          <p:nvPr>
            <p:ph idx="1"/>
          </p:nvPr>
        </p:nvSpPr>
        <p:spPr/>
        <p:txBody>
          <a:bodyPr/>
          <a:lstStyle/>
          <a:p>
            <a:r>
              <a:rPr lang="en-US" dirty="0" smtClean="0"/>
              <a:t>Develop a means of verifying new patients ID to include full name, DOB, demographics</a:t>
            </a:r>
          </a:p>
          <a:p>
            <a:pPr marL="914400" lvl="2" indent="0">
              <a:buNone/>
            </a:pPr>
            <a:r>
              <a:rPr lang="en-US" dirty="0" smtClean="0"/>
              <a:t>(government issued phot ID)</a:t>
            </a:r>
          </a:p>
          <a:p>
            <a:pPr marL="914400" lvl="2" indent="0">
              <a:buNone/>
            </a:pPr>
            <a:endParaRPr lang="en-US" dirty="0"/>
          </a:p>
          <a:p>
            <a:r>
              <a:rPr lang="en-US" dirty="0" smtClean="0"/>
              <a:t>Provide verification of practitioner name, qualifications, location (town/state)</a:t>
            </a:r>
          </a:p>
          <a:p>
            <a:r>
              <a:rPr lang="en-US" dirty="0" smtClean="0"/>
              <a:t>Document verification process for all IDs and locations in the medical record </a:t>
            </a:r>
          </a:p>
        </p:txBody>
      </p:sp>
    </p:spTree>
    <p:extLst>
      <p:ext uri="{BB962C8B-B14F-4D97-AF65-F5344CB8AC3E}">
        <p14:creationId xmlns:p14="http://schemas.microsoft.com/office/powerpoint/2010/main" val="2459309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Criteria for Telemedicine Visit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Patent eligibility for a TM visit should be accessed prior to scheduling. </a:t>
            </a:r>
          </a:p>
          <a:p>
            <a:r>
              <a:rPr lang="en-US" dirty="0" smtClean="0"/>
              <a:t>Consider the following when determining if a virtual or in person visit is appropriate: </a:t>
            </a:r>
          </a:p>
          <a:p>
            <a:pPr lvl="2">
              <a:buFont typeface="Courier New" panose="02070309020205020404" pitchFamily="49" charset="0"/>
              <a:buChar char="o"/>
            </a:pPr>
            <a:r>
              <a:rPr lang="en-US" dirty="0" smtClean="0"/>
              <a:t>First time appointments</a:t>
            </a:r>
          </a:p>
          <a:p>
            <a:pPr lvl="2">
              <a:buFont typeface="Courier New" panose="02070309020205020404" pitchFamily="49" charset="0"/>
              <a:buChar char="o"/>
            </a:pPr>
            <a:r>
              <a:rPr lang="en-US" dirty="0" smtClean="0"/>
              <a:t>Anytime a physical exam is needed, when a chaperone is needed</a:t>
            </a:r>
          </a:p>
          <a:p>
            <a:pPr lvl="2">
              <a:buFont typeface="Courier New" panose="02070309020205020404" pitchFamily="49" charset="0"/>
              <a:buChar char="o"/>
            </a:pPr>
            <a:r>
              <a:rPr lang="en-US" dirty="0" smtClean="0"/>
              <a:t>Patient experiencing symptoms outside the bounds of clinical protocols for TM visits or would have to deviate from the standard of care</a:t>
            </a:r>
          </a:p>
          <a:p>
            <a:pPr lvl="2">
              <a:buFont typeface="Courier New" panose="02070309020205020404" pitchFamily="49" charset="0"/>
              <a:buChar char="o"/>
            </a:pPr>
            <a:endParaRPr lang="en-US" dirty="0"/>
          </a:p>
          <a:p>
            <a:r>
              <a:rPr lang="en-US" dirty="0" smtClean="0"/>
              <a:t>Include a list of common cases for TM visits</a:t>
            </a:r>
          </a:p>
          <a:p>
            <a:r>
              <a:rPr lang="en-US" dirty="0" smtClean="0"/>
              <a:t>Share this information with patients</a:t>
            </a:r>
          </a:p>
          <a:p>
            <a:r>
              <a:rPr lang="en-US" dirty="0" smtClean="0"/>
              <a:t>Include clinical factors and patient factors in considering whether a TM visit would be successful</a:t>
            </a:r>
          </a:p>
          <a:p>
            <a:pPr lvl="2">
              <a:buFont typeface="Courier New" panose="02070309020205020404" pitchFamily="49" charset="0"/>
              <a:buChar char="o"/>
            </a:pPr>
            <a:endParaRPr lang="en-US" dirty="0"/>
          </a:p>
        </p:txBody>
      </p:sp>
    </p:spTree>
    <p:extLst>
      <p:ext uri="{BB962C8B-B14F-4D97-AF65-F5344CB8AC3E}">
        <p14:creationId xmlns:p14="http://schemas.microsoft.com/office/powerpoint/2010/main" val="3379656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Conduct – Patients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Visit expectations, Standard of Conduct, TM etiquette Patients</a:t>
            </a:r>
          </a:p>
          <a:p>
            <a:r>
              <a:rPr lang="en-US" dirty="0" smtClean="0"/>
              <a:t>Develop a process to establish expectations prior to a telemedicine visit</a:t>
            </a:r>
          </a:p>
          <a:p>
            <a:pPr lvl="2">
              <a:buFont typeface="Courier New" panose="02070309020205020404" pitchFamily="49" charset="0"/>
              <a:buChar char="o"/>
            </a:pPr>
            <a:r>
              <a:rPr lang="en-US" dirty="0" smtClean="0"/>
              <a:t>Pre-visit prep call (first visit)</a:t>
            </a:r>
          </a:p>
          <a:p>
            <a:pPr lvl="2">
              <a:buFont typeface="Courier New" panose="02070309020205020404" pitchFamily="49" charset="0"/>
              <a:buChar char="o"/>
            </a:pPr>
            <a:r>
              <a:rPr lang="en-US" dirty="0" smtClean="0"/>
              <a:t>When educating patient, use a plain language document that addresses expectations for the telemedicine visit</a:t>
            </a:r>
          </a:p>
          <a:p>
            <a:pPr lvl="2">
              <a:buFont typeface="Courier New" panose="02070309020205020404" pitchFamily="49" charset="0"/>
              <a:buChar char="o"/>
            </a:pPr>
            <a:endParaRPr lang="en-US" dirty="0"/>
          </a:p>
          <a:p>
            <a:r>
              <a:rPr lang="en-US" dirty="0" smtClean="0"/>
              <a:t>Include instructions on how to dress for the visit</a:t>
            </a:r>
          </a:p>
          <a:p>
            <a:r>
              <a:rPr lang="en-US" dirty="0" smtClean="0"/>
              <a:t>Address the importance of the patient having a private, safe, and uninterrupted space for the encounter</a:t>
            </a:r>
          </a:p>
          <a:p>
            <a:r>
              <a:rPr lang="en-US" dirty="0" smtClean="0"/>
              <a:t>Share contact information if the patient experiences technical difficulties with the telemedicine visit</a:t>
            </a:r>
            <a:endParaRPr lang="en-US" dirty="0"/>
          </a:p>
        </p:txBody>
      </p:sp>
    </p:spTree>
    <p:extLst>
      <p:ext uri="{BB962C8B-B14F-4D97-AF65-F5344CB8AC3E}">
        <p14:creationId xmlns:p14="http://schemas.microsoft.com/office/powerpoint/2010/main" val="1322350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OBJECTIVES</a:t>
            </a:r>
            <a:endParaRPr lang="en-US" dirty="0"/>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dirty="0" smtClean="0"/>
              <a:t>Identify potential risks and liability exposures in telemedicine</a:t>
            </a:r>
          </a:p>
          <a:p>
            <a:pPr marL="342900" indent="-342900" algn="l">
              <a:buFont typeface="Arial" panose="020B0604020202020204" pitchFamily="34" charset="0"/>
              <a:buChar char="•"/>
            </a:pPr>
            <a:r>
              <a:rPr lang="en-US" dirty="0" smtClean="0"/>
              <a:t>Offer risk mitigation strategies and best practices to minimize and/or eliminate the risks/liability </a:t>
            </a:r>
            <a:endParaRPr lang="en-US" dirty="0"/>
          </a:p>
        </p:txBody>
      </p:sp>
    </p:spTree>
    <p:extLst>
      <p:ext uri="{BB962C8B-B14F-4D97-AF65-F5344CB8AC3E}">
        <p14:creationId xmlns:p14="http://schemas.microsoft.com/office/powerpoint/2010/main" val="261842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Conduct – Healthcare Providers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Visit expectations, Standard of Conduct, TM etiquette Healthcare Providers</a:t>
            </a:r>
          </a:p>
          <a:p>
            <a:r>
              <a:rPr lang="en-US" dirty="0" smtClean="0"/>
              <a:t>Train practitioners in webcam etiquette</a:t>
            </a:r>
          </a:p>
          <a:p>
            <a:r>
              <a:rPr lang="en-US" dirty="0" smtClean="0"/>
              <a:t>Ensure webcams at </a:t>
            </a:r>
            <a:r>
              <a:rPr lang="en-US" dirty="0" err="1" smtClean="0"/>
              <a:t>ey</a:t>
            </a:r>
            <a:r>
              <a:rPr lang="en-US" dirty="0" smtClean="0"/>
              <a:t> level, maintain </a:t>
            </a:r>
            <a:r>
              <a:rPr lang="en-US" dirty="0" err="1" smtClean="0"/>
              <a:t>ey</a:t>
            </a:r>
            <a:r>
              <a:rPr lang="en-US" dirty="0" smtClean="0"/>
              <a:t> contact</a:t>
            </a:r>
          </a:p>
          <a:p>
            <a:r>
              <a:rPr lang="en-US" dirty="0" smtClean="0"/>
              <a:t>Maintain private, professional, quiet, culturally sensitive and clean and free from clutter/distraction and ensure privacy of the non-clients</a:t>
            </a:r>
          </a:p>
          <a:p>
            <a:r>
              <a:rPr lang="en-US" dirty="0" smtClean="0"/>
              <a:t>Dressing and presenting oneself professionally</a:t>
            </a:r>
          </a:p>
          <a:p>
            <a:r>
              <a:rPr lang="en-US" dirty="0" smtClean="0"/>
              <a:t>Maintain professional hours and timing of sessions</a:t>
            </a:r>
          </a:p>
          <a:p>
            <a:r>
              <a:rPr lang="en-US" dirty="0" smtClean="0"/>
              <a:t>Being punctual so patients not waiting too long</a:t>
            </a:r>
          </a:p>
          <a:p>
            <a:pPr marL="0" indent="0">
              <a:buNone/>
            </a:pPr>
            <a:endParaRPr lang="en-US" dirty="0"/>
          </a:p>
        </p:txBody>
      </p:sp>
    </p:spTree>
    <p:extLst>
      <p:ext uri="{BB962C8B-B14F-4D97-AF65-F5344CB8AC3E}">
        <p14:creationId xmlns:p14="http://schemas.microsoft.com/office/powerpoint/2010/main" val="3915678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Issues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50" y="2663031"/>
            <a:ext cx="4762500" cy="2676525"/>
          </a:xfrm>
        </p:spPr>
      </p:pic>
    </p:spTree>
    <p:extLst>
      <p:ext uri="{BB962C8B-B14F-4D97-AF65-F5344CB8AC3E}">
        <p14:creationId xmlns:p14="http://schemas.microsoft.com/office/powerpoint/2010/main" val="3245244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 for Ending Telemedicine Visits	</a:t>
            </a:r>
            <a:endParaRPr lang="en-US" dirty="0"/>
          </a:p>
        </p:txBody>
      </p:sp>
      <p:sp>
        <p:nvSpPr>
          <p:cNvPr id="3" name="Content Placeholder 2"/>
          <p:cNvSpPr>
            <a:spLocks noGrp="1"/>
          </p:cNvSpPr>
          <p:nvPr>
            <p:ph idx="1"/>
          </p:nvPr>
        </p:nvSpPr>
        <p:spPr>
          <a:xfrm>
            <a:off x="838200" y="1449658"/>
            <a:ext cx="10515600" cy="5118409"/>
          </a:xfrm>
        </p:spPr>
        <p:txBody>
          <a:bodyPr/>
          <a:lstStyle/>
          <a:p>
            <a:pPr marL="0" indent="0">
              <a:buNone/>
            </a:pPr>
            <a:r>
              <a:rPr lang="en-US" dirty="0" smtClean="0"/>
              <a:t>Recognize when TM visits should be discontinued </a:t>
            </a:r>
          </a:p>
          <a:p>
            <a:r>
              <a:rPr lang="en-US" dirty="0" smtClean="0"/>
              <a:t>Technology failures or impediments impacting communication and assessment</a:t>
            </a:r>
          </a:p>
          <a:p>
            <a:r>
              <a:rPr lang="en-US" dirty="0" smtClean="0"/>
              <a:t>Boundary violations (e.g. inappropriate dress or language, behavior, inappropriate patient setting)</a:t>
            </a:r>
          </a:p>
          <a:p>
            <a:r>
              <a:rPr lang="en-US" dirty="0" smtClean="0"/>
              <a:t>Need for in person physical exam</a:t>
            </a:r>
          </a:p>
          <a:p>
            <a:r>
              <a:rPr lang="en-US" dirty="0" smtClean="0"/>
              <a:t>Barriers impacting ability to assess, evaluate, treat </a:t>
            </a:r>
          </a:p>
          <a:p>
            <a:r>
              <a:rPr lang="en-US" dirty="0" smtClean="0"/>
              <a:t>Inability to determine diagnosis </a:t>
            </a:r>
          </a:p>
          <a:p>
            <a:r>
              <a:rPr lang="en-US" dirty="0" smtClean="0"/>
              <a:t>Potential deviation form the standard of care</a:t>
            </a:r>
          </a:p>
          <a:p>
            <a:pPr marL="0" indent="0">
              <a:buNone/>
            </a:pPr>
            <a:r>
              <a:rPr lang="en-US" dirty="0" smtClean="0"/>
              <a:t>Ensure appropriate f/u with patient when TM visit is discontinued</a:t>
            </a:r>
          </a:p>
          <a:p>
            <a:endParaRPr lang="en-US" dirty="0"/>
          </a:p>
        </p:txBody>
      </p:sp>
    </p:spTree>
    <p:extLst>
      <p:ext uri="{BB962C8B-B14F-4D97-AF65-F5344CB8AC3E}">
        <p14:creationId xmlns:p14="http://schemas.microsoft.com/office/powerpoint/2010/main" val="2638534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Emergency Plan</a:t>
            </a:r>
            <a:endParaRPr lang="en-US" dirty="0"/>
          </a:p>
        </p:txBody>
      </p:sp>
      <p:sp>
        <p:nvSpPr>
          <p:cNvPr id="3" name="Content Placeholder 2"/>
          <p:cNvSpPr>
            <a:spLocks noGrp="1"/>
          </p:cNvSpPr>
          <p:nvPr>
            <p:ph idx="1"/>
          </p:nvPr>
        </p:nvSpPr>
        <p:spPr/>
        <p:txBody>
          <a:bodyPr/>
          <a:lstStyle/>
          <a:p>
            <a:pPr marL="0" indent="0">
              <a:buNone/>
            </a:pPr>
            <a:r>
              <a:rPr lang="en-US" dirty="0" smtClean="0"/>
              <a:t>Develop protocols for handling medical emergencies during a TM visit.</a:t>
            </a:r>
          </a:p>
          <a:p>
            <a:r>
              <a:rPr lang="en-US" dirty="0" smtClean="0"/>
              <a:t>Knowing address of patient</a:t>
            </a:r>
          </a:p>
          <a:p>
            <a:r>
              <a:rPr lang="en-US" dirty="0" smtClean="0"/>
              <a:t>How to contact emergency services in patient’s location</a:t>
            </a:r>
          </a:p>
          <a:p>
            <a:r>
              <a:rPr lang="en-US" dirty="0" smtClean="0"/>
              <a:t>Knowing patient’s preferred healthcare system/hospital</a:t>
            </a:r>
          </a:p>
          <a:p>
            <a:r>
              <a:rPr lang="en-US" dirty="0" smtClean="0"/>
              <a:t>Knowing resources and travel requirements when making referrals and additional health services</a:t>
            </a:r>
          </a:p>
          <a:p>
            <a:endParaRPr lang="en-US" dirty="0"/>
          </a:p>
          <a:p>
            <a:pPr marL="0" indent="0">
              <a:buNone/>
            </a:pPr>
            <a:r>
              <a:rPr lang="en-US" dirty="0" smtClean="0"/>
              <a:t>Plan should include formal, written protocols appropriate for the services being rendered</a:t>
            </a:r>
          </a:p>
        </p:txBody>
      </p:sp>
    </p:spTree>
    <p:extLst>
      <p:ext uri="{BB962C8B-B14F-4D97-AF65-F5344CB8AC3E}">
        <p14:creationId xmlns:p14="http://schemas.microsoft.com/office/powerpoint/2010/main" val="1897389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Prescribing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Ensure SOC/best practice guidelines followed</a:t>
            </a:r>
          </a:p>
          <a:p>
            <a:r>
              <a:rPr lang="en-US" dirty="0" smtClean="0"/>
              <a:t>Know federal and state laws re:  controlled substance</a:t>
            </a:r>
          </a:p>
          <a:p>
            <a:pPr lvl="1">
              <a:buFont typeface="Courier New" panose="02070309020205020404" pitchFamily="49" charset="0"/>
              <a:buChar char="o"/>
            </a:pPr>
            <a:r>
              <a:rPr lang="en-US" dirty="0" smtClean="0"/>
              <a:t>Is established patient/Physician relationship necessary?</a:t>
            </a:r>
          </a:p>
          <a:p>
            <a:pPr lvl="1">
              <a:buFont typeface="Courier New" panose="02070309020205020404" pitchFamily="49" charset="0"/>
              <a:buChar char="o"/>
            </a:pPr>
            <a:r>
              <a:rPr lang="en-US" dirty="0" smtClean="0"/>
              <a:t>Does best practice recommend in person exam?</a:t>
            </a:r>
          </a:p>
          <a:p>
            <a:pPr lvl="1">
              <a:buFont typeface="Courier New" panose="02070309020205020404" pitchFamily="49" charset="0"/>
              <a:buChar char="o"/>
            </a:pPr>
            <a:r>
              <a:rPr lang="en-US" dirty="0" smtClean="0"/>
              <a:t>If national emergency declared does it quality as an exception to the Ryan Haight Act for TM?</a:t>
            </a:r>
          </a:p>
          <a:p>
            <a:r>
              <a:rPr lang="en-US" dirty="0" smtClean="0"/>
              <a:t>Ensure follow organization’s policy on educating patients on risks/benefits of high risk meds, document</a:t>
            </a:r>
          </a:p>
          <a:p>
            <a:r>
              <a:rPr lang="en-US" dirty="0" smtClean="0"/>
              <a:t>Educate patients on Refill policy for TM visits and when in person visits are required</a:t>
            </a:r>
          </a:p>
          <a:p>
            <a:r>
              <a:rPr lang="en-US" dirty="0" smtClean="0"/>
              <a:t>Documentation is critical to show appropriate evaluation, checking PMP</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3960524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in TM = Documentation in Person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Document</a:t>
            </a:r>
          </a:p>
          <a:p>
            <a:r>
              <a:rPr lang="en-US" dirty="0" smtClean="0"/>
              <a:t>Patient’s consent</a:t>
            </a:r>
          </a:p>
          <a:p>
            <a:r>
              <a:rPr lang="en-US" dirty="0" smtClean="0"/>
              <a:t>Location of Doctor/Patient</a:t>
            </a:r>
          </a:p>
          <a:p>
            <a:r>
              <a:rPr lang="en-US" dirty="0" smtClean="0"/>
              <a:t>Other Participants</a:t>
            </a:r>
          </a:p>
          <a:p>
            <a:r>
              <a:rPr lang="en-US" dirty="0" smtClean="0"/>
              <a:t>Technology/Equipment used</a:t>
            </a:r>
          </a:p>
          <a:p>
            <a:r>
              <a:rPr lang="en-US" dirty="0" smtClean="0"/>
              <a:t>Technical difficulties</a:t>
            </a:r>
          </a:p>
          <a:p>
            <a:r>
              <a:rPr lang="en-US" dirty="0" smtClean="0"/>
              <a:t>Interpreter services if applicable</a:t>
            </a:r>
          </a:p>
          <a:p>
            <a:r>
              <a:rPr lang="en-US" dirty="0" smtClean="0"/>
              <a:t>If visit had to be discontinued, reason whey, action taken to reschedule, f/u communications</a:t>
            </a:r>
          </a:p>
          <a:p>
            <a:r>
              <a:rPr lang="en-US" dirty="0" smtClean="0"/>
              <a:t>Any verbal, audiovisual and written communication</a:t>
            </a:r>
          </a:p>
          <a:p>
            <a:r>
              <a:rPr lang="en-US" dirty="0" smtClean="0"/>
              <a:t>Document any e-</a:t>
            </a:r>
            <a:r>
              <a:rPr lang="en-US" dirty="0" err="1" smtClean="0"/>
              <a:t>comunications</a:t>
            </a:r>
            <a:r>
              <a:rPr lang="en-US" dirty="0" smtClean="0"/>
              <a:t> such as lab/test results</a:t>
            </a:r>
          </a:p>
        </p:txBody>
      </p:sp>
    </p:spTree>
    <p:extLst>
      <p:ext uri="{BB962C8B-B14F-4D97-AF65-F5344CB8AC3E}">
        <p14:creationId xmlns:p14="http://schemas.microsoft.com/office/powerpoint/2010/main" val="1684769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605" y="-49369"/>
            <a:ext cx="10768632" cy="1600200"/>
          </a:xfrm>
        </p:spPr>
        <p:txBody>
          <a:bodyPr/>
          <a:lstStyle/>
          <a:p>
            <a:r>
              <a:rPr lang="en-US" dirty="0" smtClean="0"/>
              <a:t>Telemedicine - Workflows</a:t>
            </a:r>
            <a:endParaRPr lang="en-US" dirty="0"/>
          </a:p>
        </p:txBody>
      </p:sp>
      <p:sp>
        <p:nvSpPr>
          <p:cNvPr id="3" name="Content Placeholder 2"/>
          <p:cNvSpPr>
            <a:spLocks noGrp="1"/>
          </p:cNvSpPr>
          <p:nvPr>
            <p:ph idx="1"/>
          </p:nvPr>
        </p:nvSpPr>
        <p:spPr>
          <a:xfrm>
            <a:off x="5051502" y="2057400"/>
            <a:ext cx="6122020" cy="2787805"/>
          </a:xfrm>
        </p:spPr>
        <p:txBody>
          <a:bodyPr>
            <a:normAutofit fontScale="70000" lnSpcReduction="20000"/>
          </a:bodyPr>
          <a:lstStyle/>
          <a:p>
            <a:pPr algn="ctr"/>
            <a:r>
              <a:rPr lang="en-US" b="1" dirty="0" smtClean="0"/>
              <a:t>During the Visit:</a:t>
            </a:r>
          </a:p>
          <a:p>
            <a:r>
              <a:rPr lang="en-US" sz="2200" dirty="0" smtClean="0"/>
              <a:t>Checking patient in </a:t>
            </a:r>
          </a:p>
          <a:p>
            <a:r>
              <a:rPr lang="en-US" sz="2200" dirty="0" smtClean="0"/>
              <a:t>Confirm private area</a:t>
            </a:r>
          </a:p>
          <a:p>
            <a:r>
              <a:rPr lang="en-US" sz="2200" dirty="0" smtClean="0"/>
              <a:t>Confirm </a:t>
            </a:r>
            <a:r>
              <a:rPr lang="en-US" sz="2200" dirty="0" err="1" smtClean="0"/>
              <a:t>pt</a:t>
            </a:r>
            <a:r>
              <a:rPr lang="en-US" sz="2200" dirty="0" smtClean="0"/>
              <a:t> ID, location</a:t>
            </a:r>
          </a:p>
          <a:p>
            <a:r>
              <a:rPr lang="en-US" sz="2200" dirty="0" smtClean="0"/>
              <a:t>Determine expectations</a:t>
            </a:r>
          </a:p>
          <a:p>
            <a:r>
              <a:rPr lang="en-US" sz="2200" dirty="0" smtClean="0"/>
              <a:t>Informed consent</a:t>
            </a:r>
          </a:p>
          <a:p>
            <a:r>
              <a:rPr lang="en-US" sz="2200" dirty="0" smtClean="0"/>
              <a:t>Inform </a:t>
            </a:r>
            <a:r>
              <a:rPr lang="en-US" sz="2200" dirty="0" err="1" smtClean="0"/>
              <a:t>pt</a:t>
            </a:r>
            <a:r>
              <a:rPr lang="en-US" sz="2200" dirty="0" smtClean="0"/>
              <a:t> back up plans </a:t>
            </a:r>
          </a:p>
          <a:p>
            <a:r>
              <a:rPr lang="en-US" sz="2200" dirty="0" smtClean="0"/>
              <a:t>Ensure </a:t>
            </a:r>
            <a:r>
              <a:rPr lang="en-US" sz="2200" dirty="0" err="1" smtClean="0"/>
              <a:t>pt</a:t>
            </a:r>
            <a:r>
              <a:rPr lang="en-US" sz="2200" dirty="0" smtClean="0"/>
              <a:t> can hear/see</a:t>
            </a:r>
          </a:p>
          <a:p>
            <a:r>
              <a:rPr lang="en-US" sz="2200" dirty="0" smtClean="0"/>
              <a:t>Explain if documenting during the visit</a:t>
            </a:r>
            <a:endParaRPr lang="en-US" sz="2200" dirty="0"/>
          </a:p>
        </p:txBody>
      </p:sp>
      <p:sp>
        <p:nvSpPr>
          <p:cNvPr id="4" name="Text Placeholder 3"/>
          <p:cNvSpPr>
            <a:spLocks noGrp="1"/>
          </p:cNvSpPr>
          <p:nvPr>
            <p:ph type="body" sz="half" idx="2"/>
          </p:nvPr>
        </p:nvSpPr>
        <p:spPr>
          <a:xfrm>
            <a:off x="839789" y="2057400"/>
            <a:ext cx="3676456" cy="2971800"/>
          </a:xfrm>
        </p:spPr>
        <p:txBody>
          <a:bodyPr/>
          <a:lstStyle/>
          <a:p>
            <a:pPr algn="ctr"/>
            <a:r>
              <a:rPr lang="en-US" sz="2400" b="1" dirty="0" smtClean="0"/>
              <a:t>Pre-Visit:</a:t>
            </a:r>
          </a:p>
          <a:p>
            <a:r>
              <a:rPr lang="en-US" dirty="0" err="1" smtClean="0"/>
              <a:t>Scheduing</a:t>
            </a:r>
            <a:endParaRPr lang="en-US" dirty="0" smtClean="0"/>
          </a:p>
          <a:p>
            <a:r>
              <a:rPr lang="en-US" dirty="0" smtClean="0"/>
              <a:t>Prescreening Criteria</a:t>
            </a:r>
          </a:p>
          <a:p>
            <a:r>
              <a:rPr lang="en-US" dirty="0" smtClean="0"/>
              <a:t>Patient preferences</a:t>
            </a:r>
          </a:p>
          <a:p>
            <a:r>
              <a:rPr lang="en-US" dirty="0" smtClean="0"/>
              <a:t>IT capabilities</a:t>
            </a:r>
          </a:p>
          <a:p>
            <a:r>
              <a:rPr lang="en-US" dirty="0" err="1" smtClean="0"/>
              <a:t>Standared</a:t>
            </a:r>
            <a:endParaRPr lang="en-US" dirty="0" smtClean="0"/>
          </a:p>
          <a:p>
            <a:r>
              <a:rPr lang="en-US" dirty="0" smtClean="0"/>
              <a:t>Need for interpreters</a:t>
            </a:r>
          </a:p>
          <a:p>
            <a:r>
              <a:rPr lang="en-US" dirty="0" smtClean="0"/>
              <a:t>If another member will be participating</a:t>
            </a:r>
            <a:endParaRPr lang="en-US" dirty="0"/>
          </a:p>
          <a:p>
            <a:endParaRPr lang="en-US" dirty="0"/>
          </a:p>
        </p:txBody>
      </p:sp>
      <p:sp>
        <p:nvSpPr>
          <p:cNvPr id="9" name="TextBox 8"/>
          <p:cNvSpPr txBox="1"/>
          <p:nvPr/>
        </p:nvSpPr>
        <p:spPr>
          <a:xfrm>
            <a:off x="3716805" y="4928839"/>
            <a:ext cx="3431128" cy="1846659"/>
          </a:xfrm>
          <a:prstGeom prst="rect">
            <a:avLst/>
          </a:prstGeom>
          <a:noFill/>
        </p:spPr>
        <p:txBody>
          <a:bodyPr wrap="square" rtlCol="0">
            <a:spAutoFit/>
          </a:bodyPr>
          <a:lstStyle/>
          <a:p>
            <a:pPr algn="ctr"/>
            <a:r>
              <a:rPr lang="en-US" b="1" dirty="0" smtClean="0"/>
              <a:t>Post Visit</a:t>
            </a:r>
          </a:p>
          <a:p>
            <a:r>
              <a:rPr lang="en-US" sz="1600" dirty="0" smtClean="0"/>
              <a:t>Ensure </a:t>
            </a:r>
            <a:r>
              <a:rPr lang="en-US" sz="1600" dirty="0" err="1" smtClean="0"/>
              <a:t>pt</a:t>
            </a:r>
            <a:r>
              <a:rPr lang="en-US" sz="1600" dirty="0" smtClean="0"/>
              <a:t> knows, next steps, F/U</a:t>
            </a:r>
          </a:p>
          <a:p>
            <a:r>
              <a:rPr lang="en-US" sz="1600" dirty="0" smtClean="0"/>
              <a:t>Patient understands instructions</a:t>
            </a:r>
          </a:p>
          <a:p>
            <a:r>
              <a:rPr lang="en-US" sz="1600" dirty="0" smtClean="0"/>
              <a:t>Conduct checkout</a:t>
            </a:r>
          </a:p>
          <a:p>
            <a:r>
              <a:rPr lang="en-US" sz="1600" dirty="0" smtClean="0"/>
              <a:t>If summary to be sent</a:t>
            </a:r>
          </a:p>
          <a:p>
            <a:r>
              <a:rPr lang="en-US" sz="1600" dirty="0" smtClean="0"/>
              <a:t>Check in if TM met patient needs</a:t>
            </a:r>
          </a:p>
          <a:p>
            <a:r>
              <a:rPr lang="en-US" sz="1600" dirty="0" smtClean="0"/>
              <a:t>Document visit</a:t>
            </a:r>
            <a:endParaRPr lang="en-US" sz="1600" dirty="0"/>
          </a:p>
        </p:txBody>
      </p:sp>
      <p:sp>
        <p:nvSpPr>
          <p:cNvPr id="11" name="Line Callout 3 10"/>
          <p:cNvSpPr/>
          <p:nvPr/>
        </p:nvSpPr>
        <p:spPr>
          <a:xfrm>
            <a:off x="657921" y="1973766"/>
            <a:ext cx="4192859" cy="2955073"/>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Pre-Visit:</a:t>
            </a:r>
          </a:p>
          <a:p>
            <a:r>
              <a:rPr lang="en-US" dirty="0" smtClean="0"/>
              <a:t>Scheduling</a:t>
            </a:r>
          </a:p>
          <a:p>
            <a:r>
              <a:rPr lang="en-US" dirty="0" smtClean="0"/>
              <a:t>Prescreening Criteria</a:t>
            </a:r>
          </a:p>
          <a:p>
            <a:r>
              <a:rPr lang="en-US" dirty="0" smtClean="0"/>
              <a:t>Patient preferences</a:t>
            </a:r>
          </a:p>
          <a:p>
            <a:r>
              <a:rPr lang="en-US" dirty="0" smtClean="0"/>
              <a:t>IT capabilities</a:t>
            </a:r>
          </a:p>
          <a:p>
            <a:r>
              <a:rPr lang="en-US" dirty="0" smtClean="0"/>
              <a:t>Standard</a:t>
            </a:r>
          </a:p>
          <a:p>
            <a:r>
              <a:rPr lang="en-US" dirty="0" smtClean="0"/>
              <a:t>Need for interpreters</a:t>
            </a:r>
          </a:p>
          <a:p>
            <a:r>
              <a:rPr lang="en-US" dirty="0" smtClean="0"/>
              <a:t>If another member will be participating</a:t>
            </a:r>
            <a:endParaRPr lang="en-US" dirty="0"/>
          </a:p>
        </p:txBody>
      </p:sp>
      <p:sp>
        <p:nvSpPr>
          <p:cNvPr id="12" name="Line Callout 1 (Accent Bar) 11"/>
          <p:cNvSpPr/>
          <p:nvPr/>
        </p:nvSpPr>
        <p:spPr>
          <a:xfrm>
            <a:off x="5032648" y="1973766"/>
            <a:ext cx="4746972" cy="2776653"/>
          </a:xfrm>
          <a:prstGeom prst="accen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During the Visit:</a:t>
            </a:r>
          </a:p>
          <a:p>
            <a:r>
              <a:rPr lang="en-US" smtClean="0"/>
              <a:t>Checking patient in </a:t>
            </a:r>
          </a:p>
          <a:p>
            <a:r>
              <a:rPr lang="en-US" smtClean="0"/>
              <a:t>Confirm private area</a:t>
            </a:r>
          </a:p>
          <a:p>
            <a:r>
              <a:rPr lang="en-US" smtClean="0"/>
              <a:t>Confirm pt ID, location</a:t>
            </a:r>
          </a:p>
          <a:p>
            <a:r>
              <a:rPr lang="en-US" smtClean="0"/>
              <a:t>Determine expectations</a:t>
            </a:r>
          </a:p>
          <a:p>
            <a:r>
              <a:rPr lang="en-US" smtClean="0"/>
              <a:t>Informed consent</a:t>
            </a:r>
          </a:p>
          <a:p>
            <a:r>
              <a:rPr lang="en-US" smtClean="0"/>
              <a:t>Inform pt back up plans </a:t>
            </a:r>
          </a:p>
          <a:p>
            <a:r>
              <a:rPr lang="en-US" smtClean="0"/>
              <a:t>Ensure pt can hear/see</a:t>
            </a:r>
          </a:p>
          <a:p>
            <a:r>
              <a:rPr lang="en-US" smtClean="0"/>
              <a:t>Explain if documenting during the visit</a:t>
            </a:r>
            <a:endParaRPr lang="en-US" dirty="0"/>
          </a:p>
        </p:txBody>
      </p:sp>
      <p:sp>
        <p:nvSpPr>
          <p:cNvPr id="13" name="Line Callout 1 (Accent Bar) 12"/>
          <p:cNvSpPr/>
          <p:nvPr/>
        </p:nvSpPr>
        <p:spPr>
          <a:xfrm>
            <a:off x="3685072" y="4845205"/>
            <a:ext cx="3886606" cy="1845527"/>
          </a:xfrm>
          <a:prstGeom prst="accen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Post Visit</a:t>
            </a:r>
          </a:p>
          <a:p>
            <a:r>
              <a:rPr lang="en-US" dirty="0" smtClean="0"/>
              <a:t>Ensure </a:t>
            </a:r>
            <a:r>
              <a:rPr lang="en-US" dirty="0" err="1" smtClean="0"/>
              <a:t>pt</a:t>
            </a:r>
            <a:r>
              <a:rPr lang="en-US" dirty="0" smtClean="0"/>
              <a:t> knows, next steps, F/U</a:t>
            </a:r>
          </a:p>
          <a:p>
            <a:r>
              <a:rPr lang="en-US" dirty="0" smtClean="0"/>
              <a:t>Patient understands instructions</a:t>
            </a:r>
          </a:p>
          <a:p>
            <a:r>
              <a:rPr lang="en-US" dirty="0" smtClean="0"/>
              <a:t>Conduct checkout</a:t>
            </a:r>
          </a:p>
          <a:p>
            <a:r>
              <a:rPr lang="en-US" dirty="0" smtClean="0"/>
              <a:t>If summary to be sent</a:t>
            </a:r>
          </a:p>
          <a:p>
            <a:r>
              <a:rPr lang="en-US" dirty="0" smtClean="0"/>
              <a:t>Check in if TM met patient needs</a:t>
            </a:r>
          </a:p>
          <a:p>
            <a:r>
              <a:rPr lang="en-US" dirty="0" smtClean="0"/>
              <a:t>Document visit</a:t>
            </a:r>
            <a:endParaRPr lang="en-US" dirty="0"/>
          </a:p>
        </p:txBody>
      </p:sp>
    </p:spTree>
    <p:extLst>
      <p:ext uri="{BB962C8B-B14F-4D97-AF65-F5344CB8AC3E}">
        <p14:creationId xmlns:p14="http://schemas.microsoft.com/office/powerpoint/2010/main" val="3497911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Quality Program for Telemedicine</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Develop and track measurable key quality measures</a:t>
            </a:r>
          </a:p>
          <a:p>
            <a:r>
              <a:rPr lang="en-US" dirty="0" smtClean="0"/>
              <a:t>Measures may include:</a:t>
            </a:r>
          </a:p>
          <a:p>
            <a:pPr lvl="1">
              <a:buFont typeface="Courier New" panose="02070309020205020404" pitchFamily="49" charset="0"/>
              <a:buChar char="o"/>
            </a:pPr>
            <a:r>
              <a:rPr lang="en-US" dirty="0" smtClean="0"/>
              <a:t>Monitoring number of TM visits requiring in person visits</a:t>
            </a:r>
          </a:p>
          <a:p>
            <a:pPr lvl="1">
              <a:buFont typeface="Courier New" panose="02070309020205020404" pitchFamily="49" charset="0"/>
              <a:buChar char="o"/>
            </a:pPr>
            <a:r>
              <a:rPr lang="en-US" dirty="0" smtClean="0"/>
              <a:t>Tracking number of technology failures requiring rescheduling or delays</a:t>
            </a:r>
          </a:p>
          <a:p>
            <a:pPr lvl="1">
              <a:buFont typeface="Courier New" panose="02070309020205020404" pitchFamily="49" charset="0"/>
              <a:buChar char="o"/>
            </a:pPr>
            <a:r>
              <a:rPr lang="en-US" dirty="0" smtClean="0"/>
              <a:t>Access to care</a:t>
            </a:r>
          </a:p>
          <a:p>
            <a:pPr lvl="1">
              <a:buFont typeface="Courier New" panose="02070309020205020404" pitchFamily="49" charset="0"/>
              <a:buChar char="o"/>
            </a:pPr>
            <a:r>
              <a:rPr lang="en-US" dirty="0" smtClean="0"/>
              <a:t>Clinical  outcomes</a:t>
            </a:r>
          </a:p>
          <a:p>
            <a:pPr lvl="1">
              <a:buFont typeface="Courier New" panose="02070309020205020404" pitchFamily="49" charset="0"/>
              <a:buChar char="o"/>
            </a:pPr>
            <a:r>
              <a:rPr lang="en-US" dirty="0" smtClean="0"/>
              <a:t>MR documentation for TM visits</a:t>
            </a:r>
          </a:p>
          <a:p>
            <a:pPr lvl="1">
              <a:buFont typeface="Courier New" panose="02070309020205020404" pitchFamily="49" charset="0"/>
              <a:buChar char="o"/>
            </a:pPr>
            <a:r>
              <a:rPr lang="en-US" dirty="0" smtClean="0"/>
              <a:t>Patient and Practitioner satisfaction</a:t>
            </a:r>
          </a:p>
          <a:p>
            <a:pPr lvl="1">
              <a:buFont typeface="Courier New" panose="02070309020205020404" pitchFamily="49" charset="0"/>
              <a:buChar char="o"/>
            </a:pPr>
            <a:r>
              <a:rPr lang="en-US" dirty="0" smtClean="0"/>
              <a:t>Reimbursement</a:t>
            </a:r>
          </a:p>
          <a:p>
            <a:r>
              <a:rPr lang="en-US" dirty="0" smtClean="0"/>
              <a:t>National Quality Forum recommends measuring:</a:t>
            </a:r>
          </a:p>
          <a:p>
            <a:pPr lvl="1">
              <a:buFont typeface="Courier New" panose="02070309020205020404" pitchFamily="49" charset="0"/>
              <a:buChar char="o"/>
            </a:pPr>
            <a:r>
              <a:rPr lang="en-US" dirty="0" smtClean="0"/>
              <a:t>Access</a:t>
            </a:r>
          </a:p>
          <a:p>
            <a:pPr lvl="1">
              <a:buFont typeface="Courier New" panose="02070309020205020404" pitchFamily="49" charset="0"/>
              <a:buChar char="o"/>
            </a:pPr>
            <a:r>
              <a:rPr lang="en-US" dirty="0" smtClean="0"/>
              <a:t>Financial impact</a:t>
            </a:r>
          </a:p>
          <a:p>
            <a:pPr lvl="1">
              <a:buFont typeface="Courier New" panose="02070309020205020404" pitchFamily="49" charset="0"/>
              <a:buChar char="o"/>
            </a:pPr>
            <a:r>
              <a:rPr lang="en-US" dirty="0" smtClean="0"/>
              <a:t>Experience </a:t>
            </a:r>
          </a:p>
          <a:p>
            <a:pPr lvl="1">
              <a:buFont typeface="Courier New" panose="02070309020205020404" pitchFamily="49" charset="0"/>
              <a:buChar char="o"/>
            </a:pPr>
            <a:r>
              <a:rPr lang="en-US" dirty="0" smtClean="0"/>
              <a:t>Effectiveness </a:t>
            </a:r>
          </a:p>
          <a:p>
            <a:endParaRPr lang="en-US" dirty="0"/>
          </a:p>
        </p:txBody>
      </p:sp>
    </p:spTree>
    <p:extLst>
      <p:ext uri="{BB962C8B-B14F-4D97-AF65-F5344CB8AC3E}">
        <p14:creationId xmlns:p14="http://schemas.microsoft.com/office/powerpoint/2010/main" val="3608985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Training</a:t>
            </a:r>
            <a:endParaRPr lang="en-US" dirty="0"/>
          </a:p>
        </p:txBody>
      </p:sp>
      <p:sp>
        <p:nvSpPr>
          <p:cNvPr id="3" name="Content Placeholder 2"/>
          <p:cNvSpPr>
            <a:spLocks noGrp="1"/>
          </p:cNvSpPr>
          <p:nvPr>
            <p:ph idx="1"/>
          </p:nvPr>
        </p:nvSpPr>
        <p:spPr/>
        <p:txBody>
          <a:bodyPr>
            <a:normAutofit lnSpcReduction="10000"/>
          </a:bodyPr>
          <a:lstStyle/>
          <a:p>
            <a:r>
              <a:rPr lang="en-US" dirty="0" smtClean="0"/>
              <a:t>Know fully the technology being used, how to operate equipment and limitations</a:t>
            </a:r>
          </a:p>
          <a:p>
            <a:r>
              <a:rPr lang="en-US" dirty="0" smtClean="0"/>
              <a:t>Include training on how to troubleshoot problems and how to obtain technical assistance, back-up plan</a:t>
            </a:r>
          </a:p>
          <a:p>
            <a:r>
              <a:rPr lang="en-US" dirty="0" smtClean="0"/>
              <a:t>Ensure smooth transitions for TM workflow, staff check-in, handoff to practitioners</a:t>
            </a:r>
          </a:p>
          <a:p>
            <a:r>
              <a:rPr lang="en-US" dirty="0" smtClean="0"/>
              <a:t>Include role specific training</a:t>
            </a:r>
          </a:p>
          <a:p>
            <a:r>
              <a:rPr lang="en-US" dirty="0" smtClean="0"/>
              <a:t>Include webcam etiquette</a:t>
            </a:r>
          </a:p>
          <a:p>
            <a:r>
              <a:rPr lang="en-US" dirty="0" smtClean="0"/>
              <a:t>Include training on each type of TM modality</a:t>
            </a:r>
          </a:p>
          <a:p>
            <a:r>
              <a:rPr lang="en-US" dirty="0" smtClean="0"/>
              <a:t>Include competency testing specific to staff roles and responsibilities</a:t>
            </a:r>
            <a:endParaRPr lang="en-US" dirty="0"/>
          </a:p>
        </p:txBody>
      </p:sp>
    </p:spTree>
    <p:extLst>
      <p:ext uri="{BB962C8B-B14F-4D97-AF65-F5344CB8AC3E}">
        <p14:creationId xmlns:p14="http://schemas.microsoft.com/office/powerpoint/2010/main" val="2888721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sp>
        <p:nvSpPr>
          <p:cNvPr id="3" name="Content Placeholder 2"/>
          <p:cNvSpPr>
            <a:spLocks noGrp="1"/>
          </p:cNvSpPr>
          <p:nvPr>
            <p:ph idx="1"/>
          </p:nvPr>
        </p:nvSpPr>
        <p:spPr>
          <a:xfrm>
            <a:off x="838200" y="1494263"/>
            <a:ext cx="10515600" cy="5118410"/>
          </a:xfrm>
        </p:spPr>
        <p:txBody>
          <a:bodyPr>
            <a:normAutofit/>
          </a:bodyPr>
          <a:lstStyle/>
          <a:p>
            <a:pPr>
              <a:buFont typeface="Wingdings" panose="05000000000000000000" pitchFamily="2" charset="2"/>
              <a:buChar char="v"/>
            </a:pPr>
            <a:r>
              <a:rPr lang="en-US" dirty="0" smtClean="0"/>
              <a:t>That day is not far wary when much of the health related encounters will be conducted “virtually” using telemedicine.  </a:t>
            </a:r>
          </a:p>
          <a:p>
            <a:pPr>
              <a:buFont typeface="Wingdings" panose="05000000000000000000" pitchFamily="2" charset="2"/>
              <a:buChar char="v"/>
            </a:pPr>
            <a:r>
              <a:rPr lang="en-US" dirty="0" smtClean="0"/>
              <a:t>It does hold the promise of being truly transformational in terms of healthcare delivery.  </a:t>
            </a:r>
          </a:p>
          <a:p>
            <a:pPr>
              <a:buFont typeface="Wingdings" panose="05000000000000000000" pitchFamily="2" charset="2"/>
              <a:buChar char="v"/>
            </a:pPr>
            <a:r>
              <a:rPr lang="en-US" dirty="0" smtClean="0"/>
              <a:t>It is becoming essential and a new normal and should be integrated into every appropriate segment of day to day operations</a:t>
            </a:r>
          </a:p>
          <a:p>
            <a:pPr>
              <a:buFont typeface="Wingdings" panose="05000000000000000000" pitchFamily="2" charset="2"/>
              <a:buChar char="v"/>
            </a:pPr>
            <a:r>
              <a:rPr lang="en-US" dirty="0" smtClean="0"/>
              <a:t>Covid changed many things for all of us and Telemedicine is definitely on top of the list.  </a:t>
            </a:r>
          </a:p>
          <a:p>
            <a:pPr>
              <a:buFont typeface="Wingdings" panose="05000000000000000000" pitchFamily="2" charset="2"/>
              <a:buChar char="v"/>
            </a:pPr>
            <a:r>
              <a:rPr lang="en-US" dirty="0" smtClean="0"/>
              <a:t>How will you incorporate some of these risk strategies into your clinics and practices</a:t>
            </a:r>
          </a:p>
          <a:p>
            <a:pPr marL="0" indent="0">
              <a:buNone/>
            </a:pPr>
            <a:endParaRPr lang="en-US" dirty="0"/>
          </a:p>
        </p:txBody>
      </p:sp>
    </p:spTree>
    <p:extLst>
      <p:ext uri="{BB962C8B-B14F-4D97-AF65-F5344CB8AC3E}">
        <p14:creationId xmlns:p14="http://schemas.microsoft.com/office/powerpoint/2010/main" val="3992686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96" y="102636"/>
            <a:ext cx="11537922" cy="6559421"/>
          </a:xfrm>
        </p:spPr>
      </p:pic>
    </p:spTree>
    <p:extLst>
      <p:ext uri="{BB962C8B-B14F-4D97-AF65-F5344CB8AC3E}">
        <p14:creationId xmlns:p14="http://schemas.microsoft.com/office/powerpoint/2010/main" val="2430710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779" y="78059"/>
            <a:ext cx="10143894" cy="5755422"/>
          </a:xfrm>
          <a:prstGeom prst="rect">
            <a:avLst/>
          </a:prstGeom>
        </p:spPr>
        <p:txBody>
          <a:bodyPr wrap="square">
            <a:spAutoFit/>
          </a:bodyPr>
          <a:lstStyle/>
          <a:p>
            <a:r>
              <a:rPr lang="en-US" sz="1600" b="1" dirty="0" smtClean="0">
                <a:latin typeface="Times New Roman" panose="02020603050405020304" pitchFamily="18" charset="0"/>
                <a:ea typeface="Calibri" panose="020F0502020204030204" pitchFamily="34" charset="0"/>
              </a:rPr>
              <a:t>Example of </a:t>
            </a:r>
            <a:r>
              <a:rPr lang="en-US" sz="1600" b="1" dirty="0" smtClean="0">
                <a:effectLst/>
                <a:latin typeface="Times New Roman" panose="02020603050405020304" pitchFamily="18" charset="0"/>
                <a:ea typeface="Calibri" panose="020F0502020204030204" pitchFamily="34" charset="0"/>
              </a:rPr>
              <a:t>the documentation requirements are for a RHC for documentation of a video Telehealth visit</a:t>
            </a:r>
          </a:p>
          <a:p>
            <a:endParaRPr lang="en-US" sz="1600" b="1"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This exam was initially conducted via a secure 256-bit AES encrypted bidirectional video session.</a:t>
            </a:r>
            <a:endParaRPr lang="en-US" sz="1600" dirty="0" smtClean="0">
              <a:effectLst/>
              <a:latin typeface="Times New Roman" panose="02020603050405020304" pitchFamily="18" charset="0"/>
              <a:ea typeface="Calibri" panose="020F0502020204030204" pitchFamily="34" charset="0"/>
            </a:endParaRPr>
          </a:p>
          <a:p>
            <a:r>
              <a:rPr lang="en-US" sz="1600" b="1" dirty="0" smtClean="0">
                <a:effectLst/>
                <a:latin typeface="Arial" panose="020B0604020202020204" pitchFamily="34" charset="0"/>
                <a:ea typeface="Calibri" panose="020F0502020204030204" pitchFamily="34" charset="0"/>
              </a:rPr>
              <a:t>Service was provided face-to-face with the patient via interactive videoconferencing</a:t>
            </a:r>
            <a:endParaRPr lang="en-US" sz="1600" dirty="0" smtClean="0">
              <a:effectLst/>
              <a:latin typeface="Times New Roman" panose="02020603050405020304" pitchFamily="18" charset="0"/>
              <a:ea typeface="Calibri" panose="020F0502020204030204" pitchFamily="34" charset="0"/>
            </a:endParaRPr>
          </a:p>
          <a:p>
            <a:r>
              <a:rPr lang="en-US" sz="1600" b="1" dirty="0" smtClean="0">
                <a:effectLst/>
                <a:latin typeface="Arial" panose="020B0604020202020204" pitchFamily="34" charset="0"/>
                <a:ea typeface="Calibri" panose="020F0502020204030204" pitchFamily="34" charset="0"/>
              </a:rPr>
              <a:t>            </a:t>
            </a:r>
            <a:r>
              <a:rPr lang="en-US" sz="1600" dirty="0" smtClean="0">
                <a:effectLst/>
                <a:latin typeface="Arial" panose="020B0604020202020204" pitchFamily="34" charset="0"/>
                <a:ea typeface="Calibri" panose="020F0502020204030204" pitchFamily="34" charset="0"/>
              </a:rPr>
              <a:t>Video start time ***</a:t>
            </a:r>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            Video end time ***</a:t>
            </a:r>
            <a:endParaRPr lang="en-US" sz="1600" dirty="0" smtClean="0">
              <a:effectLst/>
              <a:latin typeface="Times New Roman" panose="02020603050405020304" pitchFamily="18" charset="0"/>
              <a:ea typeface="Calibri" panose="020F0502020204030204" pitchFamily="34" charset="0"/>
            </a:endParaRPr>
          </a:p>
          <a:p>
            <a:r>
              <a:rPr lang="en-US" sz="1600" b="1" dirty="0" smtClean="0">
                <a:effectLst/>
                <a:latin typeface="Arial" panose="020B0604020202020204" pitchFamily="34" charset="0"/>
                <a:ea typeface="Calibri" panose="020F0502020204030204" pitchFamily="34" charset="0"/>
              </a:rPr>
              <a:t>Total time (in minutes) including non face-to-face time </a:t>
            </a:r>
            <a:r>
              <a:rPr lang="en-US" sz="1600" dirty="0" smtClean="0">
                <a:effectLst/>
                <a:latin typeface="Arial" panose="020B0604020202020204" pitchFamily="34" charset="0"/>
                <a:ea typeface="Calibri" panose="020F0502020204030204" pitchFamily="34" charset="0"/>
              </a:rPr>
              <a:t>(reviewing records, documentation, etc..) ***</a:t>
            </a:r>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You have chosen to receive care through the use of telemedicine. Telemedicine enables health care providers at different locations to provide safe, effective and convenient care through the use of technology. As with any health care service, there are risks associated with the use of telemedicine, including equipment failure, poor image resolution and information security issues.</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Do you understand the risks and benefits of telemedicine as I have explained them to you? "Yes“</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Have your questions regarding telemedicine been answered? "Yes“</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Patient is currently at {Patient's location:47602}</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Do you consent to the use of telemedicine in your medical care today? “Yes.”</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Last question, I need to confirm where are you physically located right now?</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Answer: Patient confirms they are located in a state where I, @ME@  am licensed</a:t>
            </a:r>
            <a:endParaRPr lang="en-US" sz="1600" dirty="0"/>
          </a:p>
        </p:txBody>
      </p:sp>
    </p:spTree>
    <p:extLst>
      <p:ext uri="{BB962C8B-B14F-4D97-AF65-F5344CB8AC3E}">
        <p14:creationId xmlns:p14="http://schemas.microsoft.com/office/powerpoint/2010/main" val="3556352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smtClean="0"/>
              <a:t>Telemedicine Resources</a:t>
            </a:r>
            <a:endParaRPr lang="en-US" dirty="0"/>
          </a:p>
        </p:txBody>
      </p:sp>
      <p:sp>
        <p:nvSpPr>
          <p:cNvPr id="3" name="Content Placeholder 2"/>
          <p:cNvSpPr>
            <a:spLocks noGrp="1"/>
          </p:cNvSpPr>
          <p:nvPr>
            <p:ph idx="4294967295"/>
          </p:nvPr>
        </p:nvSpPr>
        <p:spPr>
          <a:xfrm>
            <a:off x="0" y="1825625"/>
            <a:ext cx="10515600" cy="4351338"/>
          </a:xfrm>
        </p:spPr>
        <p:txBody>
          <a:bodyPr>
            <a:normAutofit fontScale="92500" lnSpcReduction="20000"/>
          </a:bodyPr>
          <a:lstStyle/>
          <a:p>
            <a:r>
              <a:rPr lang="en-US" dirty="0" smtClean="0"/>
              <a:t>Centers for Medicare and Medicaid Services (CMS):  CMS oversees many federal healthcare programs.  Specifically related to telemedicine, CMS offers a provider telehealth and telemedicine toolkit.  CMS Telemedicine Toolkit </a:t>
            </a:r>
            <a:r>
              <a:rPr lang="en-US" dirty="0" smtClean="0">
                <a:hlinkClick r:id="rId2"/>
              </a:rPr>
              <a:t>www.cms.gov</a:t>
            </a:r>
            <a:endParaRPr lang="en-US" dirty="0" smtClean="0"/>
          </a:p>
          <a:p>
            <a:r>
              <a:rPr lang="en-US" dirty="0" smtClean="0"/>
              <a:t>Accrediting Bodies	</a:t>
            </a:r>
          </a:p>
          <a:p>
            <a:pPr lvl="1"/>
            <a:r>
              <a:rPr lang="en-US" dirty="0" smtClean="0"/>
              <a:t>The Joint Commission (DNV and HFAP also have resources) </a:t>
            </a:r>
            <a:r>
              <a:rPr lang="en-US" dirty="0" smtClean="0">
                <a:hlinkClick r:id="rId3"/>
              </a:rPr>
              <a:t>www.jointcommission.org</a:t>
            </a:r>
            <a:endParaRPr lang="en-US" dirty="0" smtClean="0"/>
          </a:p>
          <a:p>
            <a:pPr lvl="1"/>
            <a:r>
              <a:rPr lang="en-US" dirty="0" smtClean="0"/>
              <a:t>Various Medical Specialty Associations offer Telemedicine resources such as:</a:t>
            </a:r>
          </a:p>
          <a:p>
            <a:pPr lvl="2"/>
            <a:r>
              <a:rPr lang="en-US" dirty="0" smtClean="0"/>
              <a:t>American College of Physicians</a:t>
            </a:r>
          </a:p>
          <a:p>
            <a:pPr lvl="2"/>
            <a:r>
              <a:rPr lang="en-US" dirty="0" smtClean="0"/>
              <a:t>American Academy of Family Physicians</a:t>
            </a:r>
          </a:p>
          <a:p>
            <a:pPr lvl="2"/>
            <a:r>
              <a:rPr lang="en-US" dirty="0" smtClean="0"/>
              <a:t>American Psychiatric Association</a:t>
            </a:r>
          </a:p>
          <a:p>
            <a:pPr lvl="2"/>
            <a:r>
              <a:rPr lang="en-US" dirty="0" smtClean="0"/>
              <a:t>American College of Radiology</a:t>
            </a:r>
          </a:p>
          <a:p>
            <a:pPr lvl="2"/>
            <a:r>
              <a:rPr lang="en-US" dirty="0" smtClean="0"/>
              <a:t>American college of Emergency Physicians</a:t>
            </a:r>
          </a:p>
          <a:p>
            <a:pPr lvl="2"/>
            <a:r>
              <a:rPr lang="en-US" dirty="0" smtClean="0"/>
              <a:t>American Academy of Pediatrics</a:t>
            </a:r>
            <a:endParaRPr lang="en-US" dirty="0"/>
          </a:p>
        </p:txBody>
      </p:sp>
    </p:spTree>
    <p:extLst>
      <p:ext uri="{BB962C8B-B14F-4D97-AF65-F5344CB8AC3E}">
        <p14:creationId xmlns:p14="http://schemas.microsoft.com/office/powerpoint/2010/main" val="4256959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779" y="78059"/>
            <a:ext cx="10143894" cy="5755422"/>
          </a:xfrm>
          <a:prstGeom prst="rect">
            <a:avLst/>
          </a:prstGeom>
        </p:spPr>
        <p:txBody>
          <a:bodyPr wrap="square">
            <a:spAutoFit/>
          </a:bodyPr>
          <a:lstStyle/>
          <a:p>
            <a:r>
              <a:rPr lang="en-US" sz="1600" b="1" dirty="0" smtClean="0">
                <a:latin typeface="Times New Roman" panose="02020603050405020304" pitchFamily="18" charset="0"/>
                <a:ea typeface="Calibri" panose="020F0502020204030204" pitchFamily="34" charset="0"/>
              </a:rPr>
              <a:t>Example of </a:t>
            </a:r>
            <a:r>
              <a:rPr lang="en-US" sz="1600" b="1" dirty="0" smtClean="0">
                <a:effectLst/>
                <a:latin typeface="Times New Roman" panose="02020603050405020304" pitchFamily="18" charset="0"/>
                <a:ea typeface="Calibri" panose="020F0502020204030204" pitchFamily="34" charset="0"/>
              </a:rPr>
              <a:t>the documentation requirements are for a RHC for documentation of a video Telehealth visit</a:t>
            </a:r>
          </a:p>
          <a:p>
            <a:endParaRPr lang="en-US" sz="1600" b="1"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This exam was initially conducted via a secure 256-bit AES encrypted bidirectional video session.</a:t>
            </a:r>
            <a:endParaRPr lang="en-US" sz="1600" dirty="0" smtClean="0">
              <a:effectLst/>
              <a:latin typeface="Times New Roman" panose="02020603050405020304" pitchFamily="18" charset="0"/>
              <a:ea typeface="Calibri" panose="020F0502020204030204" pitchFamily="34" charset="0"/>
            </a:endParaRPr>
          </a:p>
          <a:p>
            <a:r>
              <a:rPr lang="en-US" sz="1600" b="1" dirty="0" smtClean="0">
                <a:effectLst/>
                <a:latin typeface="Arial" panose="020B0604020202020204" pitchFamily="34" charset="0"/>
                <a:ea typeface="Calibri" panose="020F0502020204030204" pitchFamily="34" charset="0"/>
              </a:rPr>
              <a:t>Service was provided face-to-face with the patient via interactive videoconferencing</a:t>
            </a:r>
            <a:endParaRPr lang="en-US" sz="1600" dirty="0" smtClean="0">
              <a:effectLst/>
              <a:latin typeface="Times New Roman" panose="02020603050405020304" pitchFamily="18" charset="0"/>
              <a:ea typeface="Calibri" panose="020F0502020204030204" pitchFamily="34" charset="0"/>
            </a:endParaRPr>
          </a:p>
          <a:p>
            <a:r>
              <a:rPr lang="en-US" sz="1600" b="1" dirty="0" smtClean="0">
                <a:effectLst/>
                <a:latin typeface="Arial" panose="020B0604020202020204" pitchFamily="34" charset="0"/>
                <a:ea typeface="Calibri" panose="020F0502020204030204" pitchFamily="34" charset="0"/>
              </a:rPr>
              <a:t>            </a:t>
            </a:r>
            <a:r>
              <a:rPr lang="en-US" sz="1600" dirty="0" smtClean="0">
                <a:effectLst/>
                <a:latin typeface="Arial" panose="020B0604020202020204" pitchFamily="34" charset="0"/>
                <a:ea typeface="Calibri" panose="020F0502020204030204" pitchFamily="34" charset="0"/>
              </a:rPr>
              <a:t>Video start time ***</a:t>
            </a:r>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            Video end time ***</a:t>
            </a:r>
            <a:endParaRPr lang="en-US" sz="1600" dirty="0" smtClean="0">
              <a:effectLst/>
              <a:latin typeface="Times New Roman" panose="02020603050405020304" pitchFamily="18" charset="0"/>
              <a:ea typeface="Calibri" panose="020F0502020204030204" pitchFamily="34" charset="0"/>
            </a:endParaRPr>
          </a:p>
          <a:p>
            <a:r>
              <a:rPr lang="en-US" sz="1600" b="1" dirty="0" smtClean="0">
                <a:effectLst/>
                <a:latin typeface="Arial" panose="020B0604020202020204" pitchFamily="34" charset="0"/>
                <a:ea typeface="Calibri" panose="020F0502020204030204" pitchFamily="34" charset="0"/>
              </a:rPr>
              <a:t>Total time (in minutes) including non face-to-face time </a:t>
            </a:r>
            <a:r>
              <a:rPr lang="en-US" sz="1600" dirty="0" smtClean="0">
                <a:effectLst/>
                <a:latin typeface="Arial" panose="020B0604020202020204" pitchFamily="34" charset="0"/>
                <a:ea typeface="Calibri" panose="020F0502020204030204" pitchFamily="34" charset="0"/>
              </a:rPr>
              <a:t>(reviewing records, documentation, etc..) ***</a:t>
            </a:r>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You have chosen to receive care through the use of telemedicine. Telemedicine enables health care providers at different locations to provide safe, effective and convenient care through the use of technology. As with any health care service, there are risks associated with the use of telemedicine, including equipment failure, poor image resolution and information security issues.</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Do you understand the risks and benefits of telemedicine as I have explained them to you? "Yes“</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Have your questions regarding telemedicine been answered? "Yes“</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Patient is currently at {Patient's location:47602}</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Do you consent to the use of telemedicine in your medical care today? “Yes.”</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Last question, I need to confirm where are you physically located right now?</a:t>
            </a:r>
          </a:p>
          <a:p>
            <a:endParaRPr lang="en-US" sz="1600" dirty="0" smtClean="0">
              <a:effectLst/>
              <a:latin typeface="Times New Roman" panose="02020603050405020304" pitchFamily="18" charset="0"/>
              <a:ea typeface="Calibri" panose="020F0502020204030204" pitchFamily="34" charset="0"/>
            </a:endParaRPr>
          </a:p>
          <a:p>
            <a:r>
              <a:rPr lang="en-US" sz="1600" dirty="0" smtClean="0">
                <a:effectLst/>
                <a:latin typeface="Arial" panose="020B0604020202020204" pitchFamily="34" charset="0"/>
                <a:ea typeface="Calibri" panose="020F0502020204030204" pitchFamily="34" charset="0"/>
              </a:rPr>
              <a:t>Answer: Patient confirms they are located in a state where I, @ME@  am licensed</a:t>
            </a:r>
            <a:endParaRPr lang="en-US" sz="1600" dirty="0"/>
          </a:p>
        </p:txBody>
      </p:sp>
    </p:spTree>
    <p:extLst>
      <p:ext uri="{BB962C8B-B14F-4D97-AF65-F5344CB8AC3E}">
        <p14:creationId xmlns:p14="http://schemas.microsoft.com/office/powerpoint/2010/main" val="3555805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19503" y="70944"/>
            <a:ext cx="9144000" cy="6858000"/>
          </a:xfrm>
          <a:prstGeom prst="rect">
            <a:avLst/>
          </a:prstGeom>
        </p:spPr>
      </p:pic>
    </p:spTree>
    <p:extLst>
      <p:ext uri="{BB962C8B-B14F-4D97-AF65-F5344CB8AC3E}">
        <p14:creationId xmlns:p14="http://schemas.microsoft.com/office/powerpoint/2010/main" val="4012399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57" y="426377"/>
            <a:ext cx="10515600" cy="1325563"/>
          </a:xfrm>
        </p:spPr>
        <p:txBody>
          <a:bodyPr/>
          <a:lstStyle/>
          <a:p>
            <a:r>
              <a:rPr lang="en-US" dirty="0" smtClean="0"/>
              <a:t>Telemedicine Resources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American Medical Association:  National organization that provides resources to providers relating to the delivery of medicine, educational resources and practice management. Specifically related to telemedicine, they offer AMA Quick Guide to Telemedicine/Playbook.</a:t>
            </a:r>
          </a:p>
          <a:p>
            <a:pPr marL="0" indent="0">
              <a:buNone/>
            </a:pPr>
            <a:r>
              <a:rPr lang="en-US" dirty="0" smtClean="0">
                <a:hlinkClick r:id="rId2"/>
              </a:rPr>
              <a:t>Https://www.ama-assn.org/system/files/202-04/ama-telehealth-playbook.pdf</a:t>
            </a:r>
            <a:endParaRPr lang="en-US" dirty="0" smtClean="0"/>
          </a:p>
          <a:p>
            <a:r>
              <a:rPr lang="en-US" dirty="0" smtClean="0"/>
              <a:t>American Hospital Association:  National organization that provides resources to </a:t>
            </a:r>
            <a:r>
              <a:rPr lang="en-US" dirty="0" err="1" smtClean="0"/>
              <a:t>hsopitals</a:t>
            </a:r>
            <a:r>
              <a:rPr lang="en-US" dirty="0" smtClean="0"/>
              <a:t>, health care networks and their patients and communities.  Specifically related to telemedicine, they offer a Telehealth Resource Site with sample telemedicine related forms.  </a:t>
            </a:r>
            <a:r>
              <a:rPr lang="en-US" dirty="0" smtClean="0">
                <a:hlinkClick r:id="rId3"/>
              </a:rPr>
              <a:t>www.aha.org/telehealth</a:t>
            </a:r>
            <a:r>
              <a:rPr lang="en-US" dirty="0"/>
              <a:t> </a:t>
            </a:r>
            <a:endParaRPr lang="en-US" dirty="0" smtClean="0"/>
          </a:p>
          <a:p>
            <a:r>
              <a:rPr lang="en-US" dirty="0" smtClean="0"/>
              <a:t>American Society for Healthcare Risk Management </a:t>
            </a:r>
            <a:r>
              <a:rPr lang="en-US" dirty="0" smtClean="0">
                <a:hlinkClick r:id="rId4"/>
              </a:rPr>
              <a:t>www.ashrm.org</a:t>
            </a:r>
            <a:endParaRPr lang="en-US" dirty="0" smtClean="0"/>
          </a:p>
          <a:p>
            <a:r>
              <a:rPr lang="en-US" dirty="0" smtClean="0"/>
              <a:t>National Consortium of Telehealth Resource Centers:  Provide resources to assist providers in developing a telehealth program. </a:t>
            </a:r>
          </a:p>
          <a:p>
            <a:endParaRPr lang="en-US" dirty="0"/>
          </a:p>
        </p:txBody>
      </p:sp>
    </p:spTree>
    <p:extLst>
      <p:ext uri="{BB962C8B-B14F-4D97-AF65-F5344CB8AC3E}">
        <p14:creationId xmlns:p14="http://schemas.microsoft.com/office/powerpoint/2010/main" val="1152243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Telemedicine Resources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American Telemedicine Association:  Offer a wide range of discipline specific telemedicine practice guidelines as well as core standards, assessment and outcome measures.  </a:t>
            </a:r>
            <a:r>
              <a:rPr lang="en-US" dirty="0" smtClean="0">
                <a:hlinkClick r:id="rId2"/>
              </a:rPr>
              <a:t>www.americantelemed.org</a:t>
            </a:r>
            <a:endParaRPr lang="en-US" dirty="0" smtClean="0"/>
          </a:p>
          <a:p>
            <a:r>
              <a:rPr lang="en-US" dirty="0" smtClean="0"/>
              <a:t>Federation of State Medical Boards: Model policy of r guidance to medical boards for regulation the appropriate use of telemedicine technologies in the practice of medicine.  </a:t>
            </a:r>
            <a:r>
              <a:rPr lang="en-US" dirty="0" smtClean="0">
                <a:hlinkClick r:id="rId3"/>
              </a:rPr>
              <a:t>www.fsmb.org</a:t>
            </a:r>
            <a:endParaRPr lang="en-US" dirty="0" smtClean="0"/>
          </a:p>
          <a:p>
            <a:r>
              <a:rPr lang="en-US" dirty="0" smtClean="0"/>
              <a:t>Interstate Medical Licensure Compact:  Provides information about state license reciprocity and expedited licensure for qualified providers wishing to practice in multiple states.  </a:t>
            </a:r>
            <a:r>
              <a:rPr lang="en-US" dirty="0" smtClean="0">
                <a:hlinkClick r:id="rId4"/>
              </a:rPr>
              <a:t>www.imlcc.org</a:t>
            </a:r>
            <a:endParaRPr lang="en-US" dirty="0" smtClean="0"/>
          </a:p>
          <a:p>
            <a:r>
              <a:rPr lang="en-US" dirty="0" smtClean="0"/>
              <a:t>Center for Connected Health Policy:  Resource for telehealth-related laws and regulations.  </a:t>
            </a:r>
            <a:r>
              <a:rPr lang="en-US" dirty="0" smtClean="0">
                <a:hlinkClick r:id="rId5"/>
              </a:rPr>
              <a:t>https://www.cchpca.org/</a:t>
            </a:r>
            <a:endParaRPr lang="en-US" dirty="0" smtClean="0"/>
          </a:p>
          <a:p>
            <a:r>
              <a:rPr lang="en-US" dirty="0" smtClean="0"/>
              <a:t>Center for telehealth and e-health Law (</a:t>
            </a:r>
            <a:r>
              <a:rPr lang="en-US" dirty="0" err="1" smtClean="0"/>
              <a:t>CteL</a:t>
            </a:r>
            <a:r>
              <a:rPr lang="en-US" dirty="0" smtClean="0"/>
              <a:t>):  Information on credentialing, sample agreements between origination and distant sites and checklists.  </a:t>
            </a:r>
            <a:r>
              <a:rPr lang="en-US" dirty="0" smtClean="0">
                <a:hlinkClick r:id="rId6"/>
              </a:rPr>
              <a:t>https://wwwtelehealthlawcenter.org/</a:t>
            </a:r>
            <a:r>
              <a:rPr lang="en-US" dirty="0" smtClean="0"/>
              <a:t> </a:t>
            </a:r>
          </a:p>
          <a:p>
            <a:endParaRPr lang="en-US" dirty="0" smtClean="0"/>
          </a:p>
          <a:p>
            <a:endParaRPr lang="en-US" dirty="0"/>
          </a:p>
        </p:txBody>
      </p:sp>
    </p:spTree>
    <p:extLst>
      <p:ext uri="{BB962C8B-B14F-4D97-AF65-F5344CB8AC3E}">
        <p14:creationId xmlns:p14="http://schemas.microsoft.com/office/powerpoint/2010/main" val="331000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pPr marL="0" indent="0">
              <a:buNone/>
            </a:pPr>
            <a:r>
              <a:rPr lang="en-US" dirty="0" smtClean="0"/>
              <a:t>American Telemedicine Association: </a:t>
            </a:r>
          </a:p>
          <a:p>
            <a:pPr marL="0" indent="0">
              <a:buNone/>
            </a:pPr>
            <a:endParaRPr lang="en-US" dirty="0"/>
          </a:p>
          <a:p>
            <a:pPr marL="0" indent="0">
              <a:buNone/>
            </a:pPr>
            <a:r>
              <a:rPr lang="en-US" dirty="0" smtClean="0"/>
              <a:t>“the remote delivery of health care services and clinical information using telecommunications technology.  This includes a wide array of clinical services using internet, wireless, satellite and telephone media.”</a:t>
            </a:r>
            <a:endParaRPr lang="en-US" dirty="0"/>
          </a:p>
        </p:txBody>
      </p:sp>
    </p:spTree>
    <p:extLst>
      <p:ext uri="{BB962C8B-B14F-4D97-AF65-F5344CB8AC3E}">
        <p14:creationId xmlns:p14="http://schemas.microsoft.com/office/powerpoint/2010/main" val="763001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and who is using Telemedicine?</a:t>
            </a:r>
            <a:br>
              <a:rPr lang="en-US" dirty="0" smtClean="0"/>
            </a:br>
            <a:r>
              <a:rPr lang="en-US" dirty="0" smtClean="0"/>
              <a:t>What Specialties Are Using Telemedicine?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29850" y="2264612"/>
            <a:ext cx="3478876" cy="2319251"/>
          </a:xfrm>
        </p:spPr>
      </p:pic>
      <p:sp>
        <p:nvSpPr>
          <p:cNvPr id="5" name="Text Placeholder 4"/>
          <p:cNvSpPr>
            <a:spLocks noGrp="1"/>
          </p:cNvSpPr>
          <p:nvPr>
            <p:ph type="body" sz="half" idx="2"/>
          </p:nvPr>
        </p:nvSpPr>
        <p:spPr>
          <a:xfrm>
            <a:off x="690466" y="2057399"/>
            <a:ext cx="5023952" cy="4362061"/>
          </a:xfrm>
        </p:spPr>
        <p:txBody>
          <a:bodyPr/>
          <a:lstStyle/>
          <a:p>
            <a:pPr marL="285750" indent="-285750">
              <a:buFont typeface="Arial" panose="020B0604020202020204" pitchFamily="34" charset="0"/>
              <a:buChar char="•"/>
            </a:pPr>
            <a:r>
              <a:rPr lang="en-US" dirty="0" smtClean="0"/>
              <a:t>Radiology (</a:t>
            </a:r>
            <a:r>
              <a:rPr lang="en-US" dirty="0" err="1" smtClean="0"/>
              <a:t>Telerad</a:t>
            </a:r>
            <a:r>
              <a:rPr lang="en-US" dirty="0" smtClean="0"/>
              <a:t>)</a:t>
            </a:r>
          </a:p>
          <a:p>
            <a:pPr marL="285750" indent="-285750">
              <a:buFont typeface="Arial" panose="020B0604020202020204" pitchFamily="34" charset="0"/>
              <a:buChar char="•"/>
            </a:pPr>
            <a:r>
              <a:rPr lang="en-US" dirty="0" smtClean="0"/>
              <a:t>Intensive/Critical Care (Tele Stroke/Tele Burn)</a:t>
            </a:r>
          </a:p>
          <a:p>
            <a:pPr marL="285750" indent="-285750">
              <a:buFont typeface="Arial" panose="020B0604020202020204" pitchFamily="34" charset="0"/>
              <a:buChar char="•"/>
            </a:pPr>
            <a:r>
              <a:rPr lang="en-US" dirty="0" smtClean="0"/>
              <a:t>Behavioral Health</a:t>
            </a:r>
          </a:p>
          <a:p>
            <a:pPr marL="285750" indent="-285750">
              <a:buFont typeface="Arial" panose="020B0604020202020204" pitchFamily="34" charset="0"/>
              <a:buChar char="•"/>
            </a:pPr>
            <a:r>
              <a:rPr lang="en-US" dirty="0" smtClean="0"/>
              <a:t>Dermatology</a:t>
            </a:r>
          </a:p>
          <a:p>
            <a:pPr marL="285750" indent="-285750">
              <a:buFont typeface="Arial" panose="020B0604020202020204" pitchFamily="34" charset="0"/>
              <a:buChar char="•"/>
            </a:pPr>
            <a:r>
              <a:rPr lang="en-US" dirty="0" smtClean="0"/>
              <a:t>Home Health Care</a:t>
            </a:r>
          </a:p>
          <a:p>
            <a:pPr marL="285750" indent="-285750">
              <a:buFont typeface="Arial" panose="020B0604020202020204" pitchFamily="34" charset="0"/>
              <a:buChar char="•"/>
            </a:pPr>
            <a:r>
              <a:rPr lang="en-US" dirty="0" smtClean="0"/>
              <a:t>Outpatient Virtual Visits</a:t>
            </a:r>
          </a:p>
          <a:p>
            <a:pPr marL="285750" indent="-285750">
              <a:buFont typeface="Arial" panose="020B0604020202020204" pitchFamily="34" charset="0"/>
              <a:buChar char="•"/>
            </a:pPr>
            <a:r>
              <a:rPr lang="en-US" dirty="0" smtClean="0"/>
              <a:t>Prison Health</a:t>
            </a:r>
          </a:p>
          <a:p>
            <a:pPr marL="285750" indent="-285750">
              <a:buFont typeface="Arial" panose="020B0604020202020204" pitchFamily="34" charset="0"/>
              <a:buChar char="•"/>
            </a:pPr>
            <a:r>
              <a:rPr lang="en-US" dirty="0" smtClean="0"/>
              <a:t>Longer Term Care</a:t>
            </a:r>
          </a:p>
          <a:p>
            <a:pPr marL="285750" indent="-285750">
              <a:buFont typeface="Arial" panose="020B0604020202020204" pitchFamily="34" charset="0"/>
              <a:buChar char="•"/>
            </a:pPr>
            <a:r>
              <a:rPr lang="en-US" dirty="0" smtClean="0"/>
              <a:t>Emergency Medicine</a:t>
            </a:r>
          </a:p>
          <a:p>
            <a:pPr marL="285750" indent="-285750">
              <a:buFont typeface="Arial" panose="020B0604020202020204" pitchFamily="34" charset="0"/>
              <a:buChar char="•"/>
            </a:pPr>
            <a:r>
              <a:rPr lang="en-US" dirty="0" smtClean="0"/>
              <a:t>Primary Care</a:t>
            </a:r>
          </a:p>
          <a:p>
            <a:pPr marL="285750" indent="-285750">
              <a:buFont typeface="Arial" panose="020B0604020202020204" pitchFamily="34" charset="0"/>
              <a:buChar char="•"/>
            </a:pPr>
            <a:r>
              <a:rPr lang="en-US" dirty="0" smtClean="0"/>
              <a:t>Note: Some specialties may not use until after one initial in person visit </a:t>
            </a:r>
          </a:p>
          <a:p>
            <a:pPr marL="742950" lvl="1" indent="-285750">
              <a:buFont typeface="Arial" panose="020B0604020202020204" pitchFamily="34" charset="0"/>
              <a:buChar char="•"/>
            </a:pPr>
            <a:r>
              <a:rPr lang="en-US" dirty="0" smtClean="0"/>
              <a:t>Behavioral Health.</a:t>
            </a:r>
            <a:endParaRPr lang="en-US" dirty="0"/>
          </a:p>
        </p:txBody>
      </p:sp>
    </p:spTree>
    <p:extLst>
      <p:ext uri="{BB962C8B-B14F-4D97-AF65-F5344CB8AC3E}">
        <p14:creationId xmlns:p14="http://schemas.microsoft.com/office/powerpoint/2010/main" val="1209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Why the boom?</a:t>
            </a:r>
            <a:br>
              <a:rPr lang="en-US" dirty="0" smtClean="0"/>
            </a:br>
            <a:r>
              <a:rPr lang="en-US" dirty="0" smtClean="0"/>
              <a:t>Increase use of Telemedicine Services</a:t>
            </a:r>
            <a:endParaRPr lang="en-US" dirty="0"/>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38145" y="2810108"/>
            <a:ext cx="3012795" cy="3723694"/>
          </a:xfrm>
        </p:spPr>
      </p:pic>
      <p:sp>
        <p:nvSpPr>
          <p:cNvPr id="11" name="Content Placeholder 10"/>
          <p:cNvSpPr>
            <a:spLocks noGrp="1"/>
          </p:cNvSpPr>
          <p:nvPr>
            <p:ph sz="half" idx="2"/>
          </p:nvPr>
        </p:nvSpPr>
        <p:spPr>
          <a:xfrm>
            <a:off x="3350941" y="1690689"/>
            <a:ext cx="8324386" cy="5011194"/>
          </a:xfrm>
        </p:spPr>
        <p:txBody>
          <a:bodyPr>
            <a:normAutofit/>
          </a:bodyPr>
          <a:lstStyle/>
          <a:p>
            <a:r>
              <a:rPr lang="en-US" sz="2000" dirty="0" smtClean="0"/>
              <a:t>Covid 19</a:t>
            </a:r>
          </a:p>
          <a:p>
            <a:r>
              <a:rPr lang="en-US" sz="2000" dirty="0" smtClean="0"/>
              <a:t>Customer demand/expectations</a:t>
            </a:r>
          </a:p>
          <a:p>
            <a:r>
              <a:rPr lang="en-US" sz="2000" dirty="0" smtClean="0"/>
              <a:t>Improved/user friendly technology</a:t>
            </a:r>
          </a:p>
          <a:p>
            <a:r>
              <a:rPr lang="en-US" sz="2000" dirty="0" smtClean="0"/>
              <a:t>Access to (specialty) care</a:t>
            </a:r>
          </a:p>
          <a:p>
            <a:r>
              <a:rPr lang="en-US" sz="2000" dirty="0" smtClean="0"/>
              <a:t>Meet provider shortages</a:t>
            </a:r>
          </a:p>
          <a:p>
            <a:r>
              <a:rPr lang="en-US" sz="2000" dirty="0" smtClean="0"/>
              <a:t>Fewer barriers for multi-state licenses</a:t>
            </a:r>
          </a:p>
          <a:p>
            <a:r>
              <a:rPr lang="en-US" sz="2000" dirty="0" smtClean="0"/>
              <a:t>Efficient care delivery for certain types of visits</a:t>
            </a:r>
          </a:p>
          <a:p>
            <a:r>
              <a:rPr lang="en-US" sz="2000" dirty="0" smtClean="0"/>
              <a:t>Improved outcomes</a:t>
            </a:r>
          </a:p>
          <a:p>
            <a:pPr lvl="1"/>
            <a:r>
              <a:rPr lang="en-US" sz="2000" dirty="0" smtClean="0"/>
              <a:t>Incentivize patients (Remote monitoring/wearables)</a:t>
            </a:r>
          </a:p>
          <a:p>
            <a:pPr lvl="1"/>
            <a:r>
              <a:rPr lang="en-US" sz="2000" dirty="0" smtClean="0"/>
              <a:t>Decrease readmissions</a:t>
            </a:r>
          </a:p>
          <a:p>
            <a:r>
              <a:rPr lang="en-US" sz="2000" dirty="0" smtClean="0"/>
              <a:t>Cost savings for patients</a:t>
            </a:r>
          </a:p>
          <a:p>
            <a:r>
              <a:rPr lang="en-US" sz="2000" dirty="0" smtClean="0"/>
              <a:t>Improved reimbursement</a:t>
            </a:r>
          </a:p>
        </p:txBody>
      </p:sp>
    </p:spTree>
    <p:extLst>
      <p:ext uri="{BB962C8B-B14F-4D97-AF65-F5344CB8AC3E}">
        <p14:creationId xmlns:p14="http://schemas.microsoft.com/office/powerpoint/2010/main" val="887436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1927F7D-9735-473B-BC28-18E107D15057" descr="IMG_3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941" y="-221148"/>
            <a:ext cx="15487651" cy="749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40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356" y="691888"/>
            <a:ext cx="2074576" cy="19281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065" y="514118"/>
            <a:ext cx="6877050" cy="3867150"/>
          </a:xfrm>
          <a:prstGeom prst="rect">
            <a:avLst/>
          </a:prstGeom>
        </p:spPr>
      </p:pic>
      <p:sp>
        <p:nvSpPr>
          <p:cNvPr id="7" name="TextBox 6"/>
          <p:cNvSpPr txBox="1"/>
          <p:nvPr/>
        </p:nvSpPr>
        <p:spPr>
          <a:xfrm>
            <a:off x="936702" y="2810107"/>
            <a:ext cx="2765502" cy="2062103"/>
          </a:xfrm>
          <a:prstGeom prst="rect">
            <a:avLst/>
          </a:prstGeom>
          <a:noFill/>
        </p:spPr>
        <p:txBody>
          <a:bodyPr wrap="square" rtlCol="0">
            <a:spAutoFit/>
          </a:bodyPr>
          <a:lstStyle/>
          <a:p>
            <a:pPr lvl="1"/>
            <a:r>
              <a:rPr lang="en-US" sz="3200" dirty="0" smtClean="0"/>
              <a:t>Does this look right to you???????????</a:t>
            </a:r>
            <a:endParaRPr lang="en-US" sz="3200" dirty="0"/>
          </a:p>
        </p:txBody>
      </p:sp>
    </p:spTree>
    <p:extLst>
      <p:ext uri="{BB962C8B-B14F-4D97-AF65-F5344CB8AC3E}">
        <p14:creationId xmlns:p14="http://schemas.microsoft.com/office/powerpoint/2010/main" val="1880698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8055"/>
          </a:xfrm>
        </p:spPr>
        <p:txBody>
          <a:bodyPr/>
          <a:lstStyle/>
          <a:p>
            <a:r>
              <a:rPr lang="en-US" dirty="0" smtClean="0"/>
              <a:t>Potential liability – Claims</a:t>
            </a:r>
            <a:endParaRPr lang="en-US" dirty="0"/>
          </a:p>
        </p:txBody>
      </p:sp>
      <p:sp>
        <p:nvSpPr>
          <p:cNvPr id="3" name="Content Placeholder 2"/>
          <p:cNvSpPr>
            <a:spLocks noGrp="1"/>
          </p:cNvSpPr>
          <p:nvPr>
            <p:ph idx="1"/>
          </p:nvPr>
        </p:nvSpPr>
        <p:spPr>
          <a:xfrm>
            <a:off x="537117" y="1282390"/>
            <a:ext cx="10502590" cy="4994935"/>
          </a:xfrm>
        </p:spPr>
        <p:txBody>
          <a:bodyPr>
            <a:normAutofit fontScale="92500" lnSpcReduction="20000"/>
          </a:bodyPr>
          <a:lstStyle/>
          <a:p>
            <a:pPr>
              <a:buFont typeface="Wingdings" panose="05000000000000000000" pitchFamily="2" charset="2"/>
              <a:buChar char="§"/>
            </a:pPr>
            <a:r>
              <a:rPr lang="en-US" dirty="0" smtClean="0"/>
              <a:t>Types of claims expected to be similar to what we see for in person visits</a:t>
            </a:r>
          </a:p>
          <a:p>
            <a:pPr lvl="1">
              <a:buFont typeface="Wingdings" panose="05000000000000000000" pitchFamily="2" charset="2"/>
              <a:buChar char="§"/>
            </a:pPr>
            <a:r>
              <a:rPr lang="en-US" dirty="0" smtClean="0"/>
              <a:t>Missed/delayed diagnosis</a:t>
            </a:r>
          </a:p>
          <a:p>
            <a:pPr lvl="1">
              <a:buFont typeface="Wingdings" panose="05000000000000000000" pitchFamily="2" charset="2"/>
              <a:buChar char="§"/>
            </a:pPr>
            <a:r>
              <a:rPr lang="en-US" dirty="0" smtClean="0"/>
              <a:t>Inadequate assessments, testing, procedures</a:t>
            </a:r>
          </a:p>
          <a:p>
            <a:pPr lvl="1">
              <a:buFont typeface="Wingdings" panose="05000000000000000000" pitchFamily="2" charset="2"/>
              <a:buChar char="§"/>
            </a:pPr>
            <a:r>
              <a:rPr lang="en-US" dirty="0" smtClean="0"/>
              <a:t>Communication breakdowns: lack of informed consent, lack of follow up on test results/consults</a:t>
            </a:r>
          </a:p>
          <a:p>
            <a:pPr lvl="1">
              <a:buFont typeface="Wingdings" panose="05000000000000000000" pitchFamily="2" charset="2"/>
              <a:buChar char="§"/>
            </a:pPr>
            <a:r>
              <a:rPr lang="en-US" dirty="0" smtClean="0"/>
              <a:t>Medication/Prescribing errors</a:t>
            </a:r>
          </a:p>
          <a:p>
            <a:r>
              <a:rPr lang="en-US" dirty="0" smtClean="0"/>
              <a:t>Additional types of claims/allegations:</a:t>
            </a:r>
          </a:p>
          <a:p>
            <a:pPr lvl="1"/>
            <a:r>
              <a:rPr lang="en-US" dirty="0" smtClean="0"/>
              <a:t>Failure to covert telemedicine visit to </a:t>
            </a:r>
            <a:r>
              <a:rPr lang="en-US" dirty="0" err="1" smtClean="0"/>
              <a:t>inperson</a:t>
            </a:r>
            <a:r>
              <a:rPr lang="en-US" dirty="0" smtClean="0"/>
              <a:t> visit</a:t>
            </a:r>
          </a:p>
          <a:p>
            <a:pPr lvl="1"/>
            <a:r>
              <a:rPr lang="en-US" dirty="0" smtClean="0"/>
              <a:t>Deviation from same standard of care as </a:t>
            </a:r>
            <a:r>
              <a:rPr lang="en-US" dirty="0" err="1" smtClean="0"/>
              <a:t>inperson</a:t>
            </a:r>
            <a:r>
              <a:rPr lang="en-US" dirty="0" smtClean="0"/>
              <a:t> visit</a:t>
            </a:r>
          </a:p>
          <a:p>
            <a:pPr lvl="1"/>
            <a:r>
              <a:rPr lang="en-US" dirty="0" smtClean="0"/>
              <a:t>Failed telemedicine visit due to practitioner inexperience</a:t>
            </a:r>
          </a:p>
          <a:p>
            <a:r>
              <a:rPr lang="en-US" dirty="0" smtClean="0"/>
              <a:t>Other contributing factors:</a:t>
            </a:r>
          </a:p>
          <a:p>
            <a:pPr lvl="1"/>
            <a:r>
              <a:rPr lang="en-US" dirty="0" smtClean="0"/>
              <a:t>Technology/Poor connection-inadequate exam</a:t>
            </a:r>
          </a:p>
          <a:p>
            <a:pPr lvl="1"/>
            <a:r>
              <a:rPr lang="en-US" dirty="0" smtClean="0"/>
              <a:t>Lack of provider attention-poor webcam etiquette</a:t>
            </a:r>
          </a:p>
          <a:p>
            <a:pPr lvl="1"/>
            <a:r>
              <a:rPr lang="en-US" dirty="0" smtClean="0"/>
              <a:t>Communication/language barriers</a:t>
            </a:r>
          </a:p>
          <a:p>
            <a:pPr lvl="1"/>
            <a:r>
              <a:rPr lang="en-US" dirty="0" smtClean="0"/>
              <a:t>Documentation</a:t>
            </a:r>
          </a:p>
          <a:p>
            <a:pPr marL="457200" lvl="1" indent="0">
              <a:buNone/>
            </a:pPr>
            <a:r>
              <a:rPr lang="en-US" dirty="0"/>
              <a:t>	</a:t>
            </a: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273" y="3367669"/>
            <a:ext cx="2843562" cy="2598234"/>
          </a:xfrm>
          <a:prstGeom prst="rect">
            <a:avLst/>
          </a:prstGeom>
        </p:spPr>
      </p:pic>
    </p:spTree>
    <p:extLst>
      <p:ext uri="{BB962C8B-B14F-4D97-AF65-F5344CB8AC3E}">
        <p14:creationId xmlns:p14="http://schemas.microsoft.com/office/powerpoint/2010/main" val="3732789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TotalTime>
  <Words>1931</Words>
  <Application>Microsoft Office PowerPoint</Application>
  <PresentationFormat>Widescreen</PresentationFormat>
  <Paragraphs>326</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 New</vt:lpstr>
      <vt:lpstr>Times New Roman</vt:lpstr>
      <vt:lpstr>Wingdings</vt:lpstr>
      <vt:lpstr>Office Theme</vt:lpstr>
      <vt:lpstr>TELEMEDICINE and how to decrease our RISKS </vt:lpstr>
      <vt:lpstr>OBJECTIVES</vt:lpstr>
      <vt:lpstr>PowerPoint Presentation</vt:lpstr>
      <vt:lpstr>Definition</vt:lpstr>
      <vt:lpstr>Where and who is using Telemedicine? What Specialties Are Using Telemedicine?</vt:lpstr>
      <vt:lpstr>Why the boom? Increase use of Telemedicine Services</vt:lpstr>
      <vt:lpstr>PowerPoint Presentation</vt:lpstr>
      <vt:lpstr>PowerPoint Presentation</vt:lpstr>
      <vt:lpstr>Potential liability – Claims</vt:lpstr>
      <vt:lpstr>RISK Management Considerations</vt:lpstr>
      <vt:lpstr>Licensure</vt:lpstr>
      <vt:lpstr>IMLC Participation States (Interstate Medical Licensure Compact)</vt:lpstr>
      <vt:lpstr>Licensure Recommendations </vt:lpstr>
      <vt:lpstr>Telemedicine – Policies and Procedures</vt:lpstr>
      <vt:lpstr>Standards of Care</vt:lpstr>
      <vt:lpstr>Informed consent </vt:lpstr>
      <vt:lpstr>Verifying IDs and Locations</vt:lpstr>
      <vt:lpstr>Screening Criteria for Telemedicine Visit</vt:lpstr>
      <vt:lpstr>Standard of Conduct – Patients</vt:lpstr>
      <vt:lpstr>Standard of Conduct – Healthcare Providers</vt:lpstr>
      <vt:lpstr>Boundary Issues</vt:lpstr>
      <vt:lpstr>Threshold for Ending Telemedicine Visits </vt:lpstr>
      <vt:lpstr>Medical Emergency Plan</vt:lpstr>
      <vt:lpstr>Prescribing</vt:lpstr>
      <vt:lpstr>Documentation in TM = Documentation in Person</vt:lpstr>
      <vt:lpstr>Telemedicine - Workflows</vt:lpstr>
      <vt:lpstr>Quality Program for Telemedicine</vt:lpstr>
      <vt:lpstr>Education and Training</vt:lpstr>
      <vt:lpstr>Concluding thoughts</vt:lpstr>
      <vt:lpstr>PowerPoint Presentation</vt:lpstr>
      <vt:lpstr>Telemedicine Resources</vt:lpstr>
      <vt:lpstr>PowerPoint Presentation</vt:lpstr>
      <vt:lpstr>PowerPoint Presentation</vt:lpstr>
      <vt:lpstr>Telemedicine Resources</vt:lpstr>
      <vt:lpstr>Telemedicine Resources Cont:</vt:lpstr>
    </vt:vector>
  </TitlesOfParts>
  <Company>Madera Community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TELEMEDICINE RISK Management</dc:title>
  <dc:creator>Paolinelli, Karen</dc:creator>
  <cp:lastModifiedBy>Paolinelli, Karen</cp:lastModifiedBy>
  <cp:revision>29</cp:revision>
  <dcterms:created xsi:type="dcterms:W3CDTF">2022-06-27T16:34:49Z</dcterms:created>
  <dcterms:modified xsi:type="dcterms:W3CDTF">2022-07-25T00:48:06Z</dcterms:modified>
</cp:coreProperties>
</file>