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7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8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9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10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11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12.xml" ContentType="application/vnd.openxmlformats-officedocument.presentationml.notesSlide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7" r:id="rId4"/>
  </p:sldMasterIdLst>
  <p:notesMasterIdLst>
    <p:notesMasterId r:id="rId24"/>
  </p:notesMasterIdLst>
  <p:handoutMasterIdLst>
    <p:handoutMasterId r:id="rId25"/>
  </p:handoutMasterIdLst>
  <p:sldIdLst>
    <p:sldId id="261" r:id="rId5"/>
    <p:sldId id="305" r:id="rId6"/>
    <p:sldId id="336" r:id="rId7"/>
    <p:sldId id="319" r:id="rId8"/>
    <p:sldId id="320" r:id="rId9"/>
    <p:sldId id="321" r:id="rId10"/>
    <p:sldId id="308" r:id="rId11"/>
    <p:sldId id="334" r:id="rId12"/>
    <p:sldId id="328" r:id="rId13"/>
    <p:sldId id="333" r:id="rId14"/>
    <p:sldId id="326" r:id="rId15"/>
    <p:sldId id="335" r:id="rId16"/>
    <p:sldId id="324" r:id="rId17"/>
    <p:sldId id="337" r:id="rId18"/>
    <p:sldId id="338" r:id="rId19"/>
    <p:sldId id="316" r:id="rId20"/>
    <p:sldId id="339" r:id="rId21"/>
    <p:sldId id="340" r:id="rId22"/>
    <p:sldId id="341" r:id="rId2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6">
          <p15:clr>
            <a:srgbClr val="A4A3A4"/>
          </p15:clr>
        </p15:guide>
        <p15:guide id="2" orient="horz" pos="4030">
          <p15:clr>
            <a:srgbClr val="A4A3A4"/>
          </p15:clr>
        </p15:guide>
        <p15:guide id="3" pos="288">
          <p15:clr>
            <a:srgbClr val="A4A3A4"/>
          </p15:clr>
        </p15:guide>
        <p15:guide id="4" pos="1536">
          <p15:clr>
            <a:srgbClr val="A4A3A4"/>
          </p15:clr>
        </p15:guide>
        <p15:guide id="5" pos="1608">
          <p15:clr>
            <a:srgbClr val="A4A3A4"/>
          </p15:clr>
        </p15:guide>
        <p15:guide id="6" pos="2844">
          <p15:clr>
            <a:srgbClr val="A4A3A4"/>
          </p15:clr>
        </p15:guide>
        <p15:guide id="7" pos="2916">
          <p15:clr>
            <a:srgbClr val="A4A3A4"/>
          </p15:clr>
        </p15:guide>
        <p15:guide id="8" pos="4170">
          <p15:clr>
            <a:srgbClr val="A4A3A4"/>
          </p15:clr>
        </p15:guide>
        <p15:guide id="9" pos="4236">
          <p15:clr>
            <a:srgbClr val="A4A3A4"/>
          </p15:clr>
        </p15:guide>
        <p15:guide id="10" pos="5478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D719C"/>
    <a:srgbClr val="815E90"/>
    <a:srgbClr val="5D9674"/>
    <a:srgbClr val="3C3C3C"/>
    <a:srgbClr val="BA9D80"/>
    <a:srgbClr val="D3D0A1"/>
    <a:srgbClr val="766B2B"/>
    <a:srgbClr val="F3833D"/>
    <a:srgbClr val="999999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AB41056-ED72-41BF-9690-54EBC41FFD5F}" v="364" dt="2022-06-23T22:38:57.134"/>
  </p1510:revLst>
</p1510:revInfo>
</file>

<file path=ppt/tableStyles.xml><?xml version="1.0" encoding="utf-8"?>
<a:tblStyleLst xmlns:a="http://schemas.openxmlformats.org/drawingml/2006/main" def="{21E4AEA4-8DFA-4A89-87EB-49C32662AFE0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386" autoAdjust="0"/>
    <p:restoredTop sz="76888" autoAdjust="0"/>
  </p:normalViewPr>
  <p:slideViewPr>
    <p:cSldViewPr snapToGrid="0">
      <p:cViewPr varScale="1">
        <p:scale>
          <a:sx n="89" d="100"/>
          <a:sy n="89" d="100"/>
        </p:scale>
        <p:origin x="2316" y="90"/>
      </p:cViewPr>
      <p:guideLst>
        <p:guide orient="horz" pos="286"/>
        <p:guide orient="horz" pos="4030"/>
        <p:guide pos="288"/>
        <p:guide pos="1536"/>
        <p:guide pos="1608"/>
        <p:guide pos="2844"/>
        <p:guide pos="2916"/>
        <p:guide pos="4170"/>
        <p:guide pos="4236"/>
        <p:guide pos="5478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>
        <p:scale>
          <a:sx n="50" d="100"/>
          <a:sy n="50" d="100"/>
        </p:scale>
        <p:origin x="-2400" y="-594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viewProps" Target="viewProps.xml"/><Relationship Id="rId30" Type="http://schemas.microsoft.com/office/2015/10/relationships/revisionInfo" Target="revisionInfo.xml"/></Relationships>
</file>

<file path=ppt/diagrams/_rels/data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svg"/><Relationship Id="rId1" Type="http://schemas.openxmlformats.org/officeDocument/2006/relationships/image" Target="../media/image14.png"/><Relationship Id="rId6" Type="http://schemas.openxmlformats.org/officeDocument/2006/relationships/image" Target="../media/image19.svg"/><Relationship Id="rId5" Type="http://schemas.openxmlformats.org/officeDocument/2006/relationships/image" Target="../media/image18.png"/><Relationship Id="rId4" Type="http://schemas.openxmlformats.org/officeDocument/2006/relationships/image" Target="../media/image17.svg"/></Relationships>
</file>

<file path=ppt/diagrams/_rels/drawing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svg"/><Relationship Id="rId1" Type="http://schemas.openxmlformats.org/officeDocument/2006/relationships/image" Target="../media/image14.png"/><Relationship Id="rId6" Type="http://schemas.openxmlformats.org/officeDocument/2006/relationships/image" Target="../media/image19.svg"/><Relationship Id="rId5" Type="http://schemas.openxmlformats.org/officeDocument/2006/relationships/image" Target="../media/image18.png"/><Relationship Id="rId4" Type="http://schemas.openxmlformats.org/officeDocument/2006/relationships/image" Target="../media/image17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6B93BFF-BC75-4EA6-8748-BBE12D4D93BD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FD2E8374-8126-4BC8-A5DA-C120147200B9}">
      <dgm:prSet custT="1"/>
      <dgm:spPr/>
      <dgm:t>
        <a:bodyPr/>
        <a:lstStyle/>
        <a:p>
          <a:r>
            <a:rPr lang="en-US" sz="1800"/>
            <a:t>BCS:  The measure looks at women 50-74 years of age who had a mammogram to screen for breast cancer during the current year or the year prior</a:t>
          </a:r>
          <a:endParaRPr lang="en-US" sz="1800" dirty="0"/>
        </a:p>
      </dgm:t>
    </dgm:pt>
    <dgm:pt modelId="{13ED9F3B-1DE4-4925-976E-A4D9B24EE4EA}" type="parTrans" cxnId="{4C19AE1F-5418-4F75-BA1A-EF3F91F7E21E}">
      <dgm:prSet/>
      <dgm:spPr/>
      <dgm:t>
        <a:bodyPr/>
        <a:lstStyle/>
        <a:p>
          <a:endParaRPr lang="en-US"/>
        </a:p>
      </dgm:t>
    </dgm:pt>
    <dgm:pt modelId="{AB7B8E87-E36F-4F51-BE64-E9014B99A7B1}" type="sibTrans" cxnId="{4C19AE1F-5418-4F75-BA1A-EF3F91F7E21E}">
      <dgm:prSet/>
      <dgm:spPr/>
      <dgm:t>
        <a:bodyPr/>
        <a:lstStyle/>
        <a:p>
          <a:endParaRPr lang="en-US"/>
        </a:p>
      </dgm:t>
    </dgm:pt>
    <dgm:pt modelId="{F66F1875-4E25-43DA-841D-1087945843EE}">
      <dgm:prSet custT="1"/>
      <dgm:spPr/>
      <dgm:t>
        <a:bodyPr/>
        <a:lstStyle/>
        <a:p>
          <a:r>
            <a:rPr lang="en-US" sz="1400"/>
            <a:t>Exclusions:  Bilateral mastectomy any time during the member’s history</a:t>
          </a:r>
          <a:endParaRPr lang="en-US" sz="1400" dirty="0"/>
        </a:p>
      </dgm:t>
    </dgm:pt>
    <dgm:pt modelId="{925E0353-3A4E-4CB1-B9B1-BD26372000E7}" type="parTrans" cxnId="{FD83D489-9E31-48FA-B6ED-CAC5D3ED8BA3}">
      <dgm:prSet/>
      <dgm:spPr/>
      <dgm:t>
        <a:bodyPr/>
        <a:lstStyle/>
        <a:p>
          <a:endParaRPr lang="en-US"/>
        </a:p>
      </dgm:t>
    </dgm:pt>
    <dgm:pt modelId="{994CC234-8AA9-443A-A8C7-0C7A1C654E76}" type="sibTrans" cxnId="{FD83D489-9E31-48FA-B6ED-CAC5D3ED8BA3}">
      <dgm:prSet/>
      <dgm:spPr/>
      <dgm:t>
        <a:bodyPr/>
        <a:lstStyle/>
        <a:p>
          <a:endParaRPr lang="en-US"/>
        </a:p>
      </dgm:t>
    </dgm:pt>
    <dgm:pt modelId="{F8D67E4D-6C53-439E-BC1F-7358C804C285}">
      <dgm:prSet custT="1"/>
      <dgm:spPr/>
      <dgm:t>
        <a:bodyPr/>
        <a:lstStyle/>
        <a:p>
          <a:r>
            <a:rPr lang="en-US" sz="1400"/>
            <a:t>Discuss and screen/refer all female patients 50-74 years of age every two years</a:t>
          </a:r>
          <a:endParaRPr lang="en-US" sz="1400" dirty="0"/>
        </a:p>
      </dgm:t>
    </dgm:pt>
    <dgm:pt modelId="{8C7D7EC5-832C-482F-9719-2E91745FC65B}" type="parTrans" cxnId="{907280C7-1C34-402C-8703-1D0027E91F4F}">
      <dgm:prSet/>
      <dgm:spPr/>
      <dgm:t>
        <a:bodyPr/>
        <a:lstStyle/>
        <a:p>
          <a:endParaRPr lang="en-US"/>
        </a:p>
      </dgm:t>
    </dgm:pt>
    <dgm:pt modelId="{99F8D354-7F8E-4024-967D-E55A8FA10BF9}" type="sibTrans" cxnId="{907280C7-1C34-402C-8703-1D0027E91F4F}">
      <dgm:prSet/>
      <dgm:spPr/>
      <dgm:t>
        <a:bodyPr/>
        <a:lstStyle/>
        <a:p>
          <a:endParaRPr lang="en-US"/>
        </a:p>
      </dgm:t>
    </dgm:pt>
    <dgm:pt modelId="{1973A256-9C2B-46D1-BA82-181CD358AC3F}">
      <dgm:prSet custT="1"/>
      <dgm:spPr/>
      <dgm:t>
        <a:bodyPr/>
        <a:lstStyle/>
        <a:p>
          <a:r>
            <a:rPr lang="en-US" sz="1400"/>
            <a:t>Request and retain copies of mammography results in patient’s records </a:t>
          </a:r>
          <a:endParaRPr lang="en-US" sz="1400" dirty="0"/>
        </a:p>
      </dgm:t>
    </dgm:pt>
    <dgm:pt modelId="{F172A9F7-64E3-406C-99C3-821850A7BFD2}" type="parTrans" cxnId="{C72BCAF9-D27B-438D-8AD0-7261BF35B9CD}">
      <dgm:prSet/>
      <dgm:spPr/>
      <dgm:t>
        <a:bodyPr/>
        <a:lstStyle/>
        <a:p>
          <a:endParaRPr lang="en-US"/>
        </a:p>
      </dgm:t>
    </dgm:pt>
    <dgm:pt modelId="{6F7A4497-0D5F-4CF6-9D74-D240A3D27AE0}" type="sibTrans" cxnId="{C72BCAF9-D27B-438D-8AD0-7261BF35B9CD}">
      <dgm:prSet/>
      <dgm:spPr/>
      <dgm:t>
        <a:bodyPr/>
        <a:lstStyle/>
        <a:p>
          <a:endParaRPr lang="en-US"/>
        </a:p>
      </dgm:t>
    </dgm:pt>
    <dgm:pt modelId="{6462450D-810B-49D9-99C6-B1B4F9855F13}">
      <dgm:prSet custT="1"/>
      <dgm:spPr/>
      <dgm:t>
        <a:bodyPr/>
        <a:lstStyle/>
        <a:p>
          <a:r>
            <a:rPr lang="en-US" sz="1400"/>
            <a:t>Utilize EMR to create reminders for patients who need a mammogram referral during their annual visit</a:t>
          </a:r>
          <a:endParaRPr lang="en-US" sz="1400" dirty="0"/>
        </a:p>
      </dgm:t>
    </dgm:pt>
    <dgm:pt modelId="{CBDC722A-C60D-4AFF-B02C-0DADA3EEA7E9}" type="parTrans" cxnId="{92EB20A8-843D-4162-A96F-2FE1F799CAE9}">
      <dgm:prSet/>
      <dgm:spPr/>
      <dgm:t>
        <a:bodyPr/>
        <a:lstStyle/>
        <a:p>
          <a:endParaRPr lang="en-US"/>
        </a:p>
      </dgm:t>
    </dgm:pt>
    <dgm:pt modelId="{EE4212F4-70B5-4D49-ADDA-6C32C4E03173}" type="sibTrans" cxnId="{92EB20A8-843D-4162-A96F-2FE1F799CAE9}">
      <dgm:prSet/>
      <dgm:spPr/>
      <dgm:t>
        <a:bodyPr/>
        <a:lstStyle/>
        <a:p>
          <a:endParaRPr lang="en-US"/>
        </a:p>
      </dgm:t>
    </dgm:pt>
    <dgm:pt modelId="{995201EB-5646-45F5-8528-4AF15AA0C6A2}">
      <dgm:prSet custT="1"/>
      <dgm:spPr/>
      <dgm:t>
        <a:bodyPr/>
        <a:lstStyle/>
        <a:p>
          <a:r>
            <a:rPr lang="en-US" sz="1400"/>
            <a:t>To exclude member from measure due to bilateral mastectomy, add history code Z90.13 to the exam visit </a:t>
          </a:r>
          <a:endParaRPr lang="en-US" sz="1400" dirty="0"/>
        </a:p>
      </dgm:t>
    </dgm:pt>
    <dgm:pt modelId="{218B6829-4891-425A-A075-1E1F7A23A26C}" type="parTrans" cxnId="{5D945326-4499-40AD-A252-7D1C4A51F490}">
      <dgm:prSet/>
      <dgm:spPr/>
      <dgm:t>
        <a:bodyPr/>
        <a:lstStyle/>
        <a:p>
          <a:endParaRPr lang="en-US"/>
        </a:p>
      </dgm:t>
    </dgm:pt>
    <dgm:pt modelId="{D5EBD77B-5884-45BA-B320-8F22054C3358}" type="sibTrans" cxnId="{5D945326-4499-40AD-A252-7D1C4A51F490}">
      <dgm:prSet/>
      <dgm:spPr/>
      <dgm:t>
        <a:bodyPr/>
        <a:lstStyle/>
        <a:p>
          <a:endParaRPr lang="en-US"/>
        </a:p>
      </dgm:t>
    </dgm:pt>
    <dgm:pt modelId="{9DC148C4-05FB-452F-827C-51FEAA2986DB}">
      <dgm:prSet custT="1"/>
      <dgm:spPr/>
      <dgm:t>
        <a:bodyPr/>
        <a:lstStyle/>
        <a:p>
          <a:r>
            <a:rPr lang="en-US" sz="1400"/>
            <a:t>Best Practices:</a:t>
          </a:r>
          <a:endParaRPr lang="en-US" sz="1400" dirty="0"/>
        </a:p>
      </dgm:t>
    </dgm:pt>
    <dgm:pt modelId="{932C1643-641B-45BF-AFD8-3412A6801F51}" type="parTrans" cxnId="{409E4DBC-7CCD-403C-AA20-9BC03B416CA0}">
      <dgm:prSet/>
      <dgm:spPr/>
      <dgm:t>
        <a:bodyPr/>
        <a:lstStyle/>
        <a:p>
          <a:endParaRPr lang="en-US"/>
        </a:p>
      </dgm:t>
    </dgm:pt>
    <dgm:pt modelId="{4ACCDA24-0D6E-4AFF-B102-E4BD9B458C44}" type="sibTrans" cxnId="{409E4DBC-7CCD-403C-AA20-9BC03B416CA0}">
      <dgm:prSet/>
      <dgm:spPr/>
      <dgm:t>
        <a:bodyPr/>
        <a:lstStyle/>
        <a:p>
          <a:endParaRPr lang="en-US"/>
        </a:p>
      </dgm:t>
    </dgm:pt>
    <dgm:pt modelId="{05BD80FD-6F42-4C00-809D-6EB14CFCF629}" type="pres">
      <dgm:prSet presAssocID="{16B93BFF-BC75-4EA6-8748-BBE12D4D93BD}" presName="linear" presStyleCnt="0">
        <dgm:presLayoutVars>
          <dgm:animLvl val="lvl"/>
          <dgm:resizeHandles val="exact"/>
        </dgm:presLayoutVars>
      </dgm:prSet>
      <dgm:spPr/>
    </dgm:pt>
    <dgm:pt modelId="{C3913DB4-716D-4100-80BE-867215BE00A5}" type="pres">
      <dgm:prSet presAssocID="{FD2E8374-8126-4BC8-A5DA-C120147200B9}" presName="parentText" presStyleLbl="node1" presStyleIdx="0" presStyleCnt="1" custScaleY="80742">
        <dgm:presLayoutVars>
          <dgm:chMax val="0"/>
          <dgm:bulletEnabled val="1"/>
        </dgm:presLayoutVars>
      </dgm:prSet>
      <dgm:spPr/>
    </dgm:pt>
    <dgm:pt modelId="{90B2A7C8-3C3F-46F5-BBE8-6B006866AE31}" type="pres">
      <dgm:prSet presAssocID="{FD2E8374-8126-4BC8-A5DA-C120147200B9}" presName="childText" presStyleLbl="revTx" presStyleIdx="0" presStyleCnt="1">
        <dgm:presLayoutVars>
          <dgm:bulletEnabled val="1"/>
        </dgm:presLayoutVars>
      </dgm:prSet>
      <dgm:spPr/>
    </dgm:pt>
  </dgm:ptLst>
  <dgm:cxnLst>
    <dgm:cxn modelId="{954FB813-E36A-4197-8D4D-59A99F92A02A}" type="presOf" srcId="{1973A256-9C2B-46D1-BA82-181CD358AC3F}" destId="{90B2A7C8-3C3F-46F5-BBE8-6B006866AE31}" srcOrd="0" destOrd="3" presId="urn:microsoft.com/office/officeart/2005/8/layout/vList2"/>
    <dgm:cxn modelId="{4C19AE1F-5418-4F75-BA1A-EF3F91F7E21E}" srcId="{16B93BFF-BC75-4EA6-8748-BBE12D4D93BD}" destId="{FD2E8374-8126-4BC8-A5DA-C120147200B9}" srcOrd="0" destOrd="0" parTransId="{13ED9F3B-1DE4-4925-976E-A4D9B24EE4EA}" sibTransId="{AB7B8E87-E36F-4F51-BE64-E9014B99A7B1}"/>
    <dgm:cxn modelId="{C65D4E22-D7DA-4BBB-BAF3-F75843FCEFD0}" type="presOf" srcId="{6462450D-810B-49D9-99C6-B1B4F9855F13}" destId="{90B2A7C8-3C3F-46F5-BBE8-6B006866AE31}" srcOrd="0" destOrd="4" presId="urn:microsoft.com/office/officeart/2005/8/layout/vList2"/>
    <dgm:cxn modelId="{5D945326-4499-40AD-A252-7D1C4A51F490}" srcId="{9DC148C4-05FB-452F-827C-51FEAA2986DB}" destId="{995201EB-5646-45F5-8528-4AF15AA0C6A2}" srcOrd="3" destOrd="0" parTransId="{218B6829-4891-425A-A075-1E1F7A23A26C}" sibTransId="{D5EBD77B-5884-45BA-B320-8F22054C3358}"/>
    <dgm:cxn modelId="{DF989087-700D-4A46-A6FD-7B27C5B88D97}" type="presOf" srcId="{F66F1875-4E25-43DA-841D-1087945843EE}" destId="{90B2A7C8-3C3F-46F5-BBE8-6B006866AE31}" srcOrd="0" destOrd="0" presId="urn:microsoft.com/office/officeart/2005/8/layout/vList2"/>
    <dgm:cxn modelId="{FD83D489-9E31-48FA-B6ED-CAC5D3ED8BA3}" srcId="{FD2E8374-8126-4BC8-A5DA-C120147200B9}" destId="{F66F1875-4E25-43DA-841D-1087945843EE}" srcOrd="0" destOrd="0" parTransId="{925E0353-3A4E-4CB1-B9B1-BD26372000E7}" sibTransId="{994CC234-8AA9-443A-A8C7-0C7A1C654E76}"/>
    <dgm:cxn modelId="{A7125F8E-1AF1-4DED-9E23-452D2CAE2273}" type="presOf" srcId="{16B93BFF-BC75-4EA6-8748-BBE12D4D93BD}" destId="{05BD80FD-6F42-4C00-809D-6EB14CFCF629}" srcOrd="0" destOrd="0" presId="urn:microsoft.com/office/officeart/2005/8/layout/vList2"/>
    <dgm:cxn modelId="{D34B69A5-B246-4B5A-B1E6-3723BF37FD42}" type="presOf" srcId="{9DC148C4-05FB-452F-827C-51FEAA2986DB}" destId="{90B2A7C8-3C3F-46F5-BBE8-6B006866AE31}" srcOrd="0" destOrd="1" presId="urn:microsoft.com/office/officeart/2005/8/layout/vList2"/>
    <dgm:cxn modelId="{30A7B5A7-E9F9-469A-97E2-0F0EFC6FC52D}" type="presOf" srcId="{FD2E8374-8126-4BC8-A5DA-C120147200B9}" destId="{C3913DB4-716D-4100-80BE-867215BE00A5}" srcOrd="0" destOrd="0" presId="urn:microsoft.com/office/officeart/2005/8/layout/vList2"/>
    <dgm:cxn modelId="{92EB20A8-843D-4162-A96F-2FE1F799CAE9}" srcId="{9DC148C4-05FB-452F-827C-51FEAA2986DB}" destId="{6462450D-810B-49D9-99C6-B1B4F9855F13}" srcOrd="2" destOrd="0" parTransId="{CBDC722A-C60D-4AFF-B02C-0DADA3EEA7E9}" sibTransId="{EE4212F4-70B5-4D49-ADDA-6C32C4E03173}"/>
    <dgm:cxn modelId="{6D3750AF-71CB-46A4-AB17-DC72480D5460}" type="presOf" srcId="{F8D67E4D-6C53-439E-BC1F-7358C804C285}" destId="{90B2A7C8-3C3F-46F5-BBE8-6B006866AE31}" srcOrd="0" destOrd="2" presId="urn:microsoft.com/office/officeart/2005/8/layout/vList2"/>
    <dgm:cxn modelId="{A12E42B2-3983-4574-9803-C43754561E50}" type="presOf" srcId="{995201EB-5646-45F5-8528-4AF15AA0C6A2}" destId="{90B2A7C8-3C3F-46F5-BBE8-6B006866AE31}" srcOrd="0" destOrd="5" presId="urn:microsoft.com/office/officeart/2005/8/layout/vList2"/>
    <dgm:cxn modelId="{409E4DBC-7CCD-403C-AA20-9BC03B416CA0}" srcId="{FD2E8374-8126-4BC8-A5DA-C120147200B9}" destId="{9DC148C4-05FB-452F-827C-51FEAA2986DB}" srcOrd="1" destOrd="0" parTransId="{932C1643-641B-45BF-AFD8-3412A6801F51}" sibTransId="{4ACCDA24-0D6E-4AFF-B102-E4BD9B458C44}"/>
    <dgm:cxn modelId="{907280C7-1C34-402C-8703-1D0027E91F4F}" srcId="{9DC148C4-05FB-452F-827C-51FEAA2986DB}" destId="{F8D67E4D-6C53-439E-BC1F-7358C804C285}" srcOrd="0" destOrd="0" parTransId="{8C7D7EC5-832C-482F-9719-2E91745FC65B}" sibTransId="{99F8D354-7F8E-4024-967D-E55A8FA10BF9}"/>
    <dgm:cxn modelId="{C72BCAF9-D27B-438D-8AD0-7261BF35B9CD}" srcId="{9DC148C4-05FB-452F-827C-51FEAA2986DB}" destId="{1973A256-9C2B-46D1-BA82-181CD358AC3F}" srcOrd="1" destOrd="0" parTransId="{F172A9F7-64E3-406C-99C3-821850A7BFD2}" sibTransId="{6F7A4497-0D5F-4CF6-9D74-D240A3D27AE0}"/>
    <dgm:cxn modelId="{C3C06E3F-2395-4C38-A94A-71839FAEF4A6}" type="presParOf" srcId="{05BD80FD-6F42-4C00-809D-6EB14CFCF629}" destId="{C3913DB4-716D-4100-80BE-867215BE00A5}" srcOrd="0" destOrd="0" presId="urn:microsoft.com/office/officeart/2005/8/layout/vList2"/>
    <dgm:cxn modelId="{667321CB-0406-4F0F-8D32-D5983ACD777F}" type="presParOf" srcId="{05BD80FD-6F42-4C00-809D-6EB14CFCF629}" destId="{90B2A7C8-3C3F-46F5-BBE8-6B006866AE31}" srcOrd="1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6B93BFF-BC75-4EA6-8748-BBE12D4D93BD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2FC6C206-DD07-4918-B517-01B8DD4ABC3A}">
      <dgm:prSet custT="1"/>
      <dgm:spPr/>
      <dgm:t>
        <a:bodyPr/>
        <a:lstStyle/>
        <a:p>
          <a:r>
            <a:rPr lang="en-US" sz="1800" dirty="0">
              <a:solidFill>
                <a:schemeClr val="bg1"/>
              </a:solidFill>
              <a:latin typeface="+mn-lt"/>
            </a:rPr>
            <a:t>CCS:  The measure looks at women 21-64 years of age who were screened for cervical cancer using either of the following criteria: </a:t>
          </a:r>
        </a:p>
        <a:p>
          <a:r>
            <a:rPr lang="en-US" sz="1600" dirty="0">
              <a:solidFill>
                <a:schemeClr val="bg1"/>
              </a:solidFill>
              <a:latin typeface="+mn-lt"/>
            </a:rPr>
            <a:t>	• Women 21-64 years of age who had cervical cytology performed within the last              	3 years</a:t>
          </a:r>
        </a:p>
        <a:p>
          <a:r>
            <a:rPr lang="en-US" sz="1600" dirty="0">
              <a:solidFill>
                <a:schemeClr val="bg1"/>
              </a:solidFill>
              <a:latin typeface="+mn-lt"/>
            </a:rPr>
            <a:t>	• Women 30-64 years of age who had cervical high-risk human papillomavirus 	(</a:t>
          </a:r>
          <a:r>
            <a:rPr lang="en-US" sz="1600" dirty="0" err="1">
              <a:solidFill>
                <a:schemeClr val="bg1"/>
              </a:solidFill>
              <a:latin typeface="+mn-lt"/>
            </a:rPr>
            <a:t>hrHPV</a:t>
          </a:r>
          <a:r>
            <a:rPr lang="en-US" sz="1600" dirty="0">
              <a:solidFill>
                <a:schemeClr val="bg1"/>
              </a:solidFill>
              <a:latin typeface="+mn-lt"/>
            </a:rPr>
            <a:t>) testing performed within the last 5 years</a:t>
          </a:r>
        </a:p>
        <a:p>
          <a:r>
            <a:rPr lang="en-US" sz="1600" dirty="0">
              <a:solidFill>
                <a:schemeClr val="bg1"/>
              </a:solidFill>
              <a:latin typeface="+mn-lt"/>
            </a:rPr>
            <a:t>	• Women 30-64 years of age who had cervical cytology/high-risk human 	papillomavirus (</a:t>
          </a:r>
          <a:r>
            <a:rPr lang="en-US" sz="1600" dirty="0" err="1">
              <a:solidFill>
                <a:schemeClr val="bg1"/>
              </a:solidFill>
              <a:latin typeface="+mn-lt"/>
            </a:rPr>
            <a:t>hrHPV</a:t>
          </a:r>
          <a:r>
            <a:rPr lang="en-US" sz="1600" dirty="0">
              <a:solidFill>
                <a:schemeClr val="bg1"/>
              </a:solidFill>
              <a:latin typeface="+mn-lt"/>
            </a:rPr>
            <a:t>) co-testing within the last 5 years</a:t>
          </a:r>
        </a:p>
      </dgm:t>
    </dgm:pt>
    <dgm:pt modelId="{A625A551-8EC0-429A-BBA3-FB8E5CD832C5}" type="parTrans" cxnId="{92F7EE4D-6480-4F5C-8EF1-A96B1403CCF4}">
      <dgm:prSet/>
      <dgm:spPr/>
      <dgm:t>
        <a:bodyPr/>
        <a:lstStyle/>
        <a:p>
          <a:endParaRPr lang="en-US"/>
        </a:p>
      </dgm:t>
    </dgm:pt>
    <dgm:pt modelId="{40BF2D6F-6526-45C0-A3DC-EB577490178D}" type="sibTrans" cxnId="{92F7EE4D-6480-4F5C-8EF1-A96B1403CCF4}">
      <dgm:prSet/>
      <dgm:spPr/>
      <dgm:t>
        <a:bodyPr/>
        <a:lstStyle/>
        <a:p>
          <a:endParaRPr lang="en-US"/>
        </a:p>
      </dgm:t>
    </dgm:pt>
    <dgm:pt modelId="{E2E5A428-CE6E-4DFE-A03F-D1B9CB89022E}">
      <dgm:prSet custT="1"/>
      <dgm:spPr/>
      <dgm:t>
        <a:bodyPr/>
        <a:lstStyle/>
        <a:p>
          <a:r>
            <a:rPr lang="en-US" sz="1400" dirty="0">
              <a:solidFill>
                <a:schemeClr val="tx1"/>
              </a:solidFill>
              <a:latin typeface="+mn-lt"/>
            </a:rPr>
            <a:t>Exclusions:  Hysterectomy with no residual cervix, cervical agenesis or acquired absence of cervix any time during the member’s history through December 31 of the measurement year</a:t>
          </a:r>
          <a:endParaRPr lang="en-US" sz="1400" dirty="0">
            <a:latin typeface="+mn-lt"/>
          </a:endParaRPr>
        </a:p>
      </dgm:t>
    </dgm:pt>
    <dgm:pt modelId="{09FC27FC-DFE3-4DDA-B28A-8935447467FB}" type="parTrans" cxnId="{FB8EB334-62EB-4052-9C20-5FA940F103AA}">
      <dgm:prSet/>
      <dgm:spPr/>
      <dgm:t>
        <a:bodyPr/>
        <a:lstStyle/>
        <a:p>
          <a:endParaRPr lang="en-US"/>
        </a:p>
      </dgm:t>
    </dgm:pt>
    <dgm:pt modelId="{B4204919-B9BB-41F4-86AB-F94717E361AF}" type="sibTrans" cxnId="{FB8EB334-62EB-4052-9C20-5FA940F103AA}">
      <dgm:prSet/>
      <dgm:spPr/>
      <dgm:t>
        <a:bodyPr/>
        <a:lstStyle/>
        <a:p>
          <a:endParaRPr lang="en-US"/>
        </a:p>
      </dgm:t>
    </dgm:pt>
    <dgm:pt modelId="{B7A549D6-EFAE-49F4-88A7-2FB2E4249622}">
      <dgm:prSet custT="1"/>
      <dgm:spPr/>
      <dgm:t>
        <a:bodyPr/>
        <a:lstStyle/>
        <a:p>
          <a:r>
            <a:rPr lang="en-US" sz="1400" dirty="0">
              <a:solidFill>
                <a:schemeClr val="tx1"/>
              </a:solidFill>
              <a:latin typeface="+mn-lt"/>
            </a:rPr>
            <a:t>Best Practices:</a:t>
          </a:r>
        </a:p>
      </dgm:t>
    </dgm:pt>
    <dgm:pt modelId="{54E64385-8994-4C40-BD3E-CB9740E64E11}" type="parTrans" cxnId="{4B5AD4E6-4419-4ED6-95F0-A6E705B3F707}">
      <dgm:prSet/>
      <dgm:spPr/>
      <dgm:t>
        <a:bodyPr/>
        <a:lstStyle/>
        <a:p>
          <a:endParaRPr lang="en-US"/>
        </a:p>
      </dgm:t>
    </dgm:pt>
    <dgm:pt modelId="{53EC1198-F790-4F3D-BF14-CF04602BFBED}" type="sibTrans" cxnId="{4B5AD4E6-4419-4ED6-95F0-A6E705B3F707}">
      <dgm:prSet/>
      <dgm:spPr/>
      <dgm:t>
        <a:bodyPr/>
        <a:lstStyle/>
        <a:p>
          <a:endParaRPr lang="en-US"/>
        </a:p>
      </dgm:t>
    </dgm:pt>
    <dgm:pt modelId="{9D8BCFCC-51B8-46C7-82E1-BE936DAC4D5F}">
      <dgm:prSet custT="1"/>
      <dgm:spPr/>
      <dgm:t>
        <a:bodyPr/>
        <a:lstStyle/>
        <a:p>
          <a:r>
            <a:rPr lang="en-US" sz="1400" dirty="0">
              <a:solidFill>
                <a:schemeClr val="tx1"/>
              </a:solidFill>
              <a:latin typeface="+mn-lt"/>
            </a:rPr>
            <a:t>Refer patients to another appropriate provider if your office does not perform Pap test and request copies of Pap test/HPV test results and enter results into member’s medical record</a:t>
          </a:r>
        </a:p>
      </dgm:t>
    </dgm:pt>
    <dgm:pt modelId="{93C0C852-F89E-48EE-A63A-ED6FD2435959}" type="parTrans" cxnId="{607DADBC-6875-40B6-8D81-D6BFD313D5C3}">
      <dgm:prSet/>
      <dgm:spPr/>
      <dgm:t>
        <a:bodyPr/>
        <a:lstStyle/>
        <a:p>
          <a:endParaRPr lang="en-US"/>
        </a:p>
      </dgm:t>
    </dgm:pt>
    <dgm:pt modelId="{4B7B9F34-C0CE-4702-8A56-C57C0CFBAE63}" type="sibTrans" cxnId="{607DADBC-6875-40B6-8D81-D6BFD313D5C3}">
      <dgm:prSet/>
      <dgm:spPr/>
      <dgm:t>
        <a:bodyPr/>
        <a:lstStyle/>
        <a:p>
          <a:endParaRPr lang="en-US"/>
        </a:p>
      </dgm:t>
    </dgm:pt>
    <dgm:pt modelId="{5B4045E6-28FF-484B-B338-EA60F932EE41}">
      <dgm:prSet custT="1"/>
      <dgm:spPr/>
      <dgm:t>
        <a:bodyPr/>
        <a:lstStyle/>
        <a:p>
          <a:r>
            <a:rPr lang="en-US" sz="1400" dirty="0">
              <a:solidFill>
                <a:schemeClr val="tx1"/>
              </a:solidFill>
              <a:latin typeface="+mn-lt"/>
            </a:rPr>
            <a:t>Utilize EMR to create reminders for patients who need Pap test/HPV test</a:t>
          </a:r>
        </a:p>
      </dgm:t>
    </dgm:pt>
    <dgm:pt modelId="{CAFC696C-5B77-44F1-85C4-5181015023C4}" type="parTrans" cxnId="{A9812066-C2D3-4322-B615-3033E26D1E28}">
      <dgm:prSet/>
      <dgm:spPr/>
      <dgm:t>
        <a:bodyPr/>
        <a:lstStyle/>
        <a:p>
          <a:endParaRPr lang="en-US"/>
        </a:p>
      </dgm:t>
    </dgm:pt>
    <dgm:pt modelId="{F95A7FCC-04AB-47AE-A069-998BD4CCB69F}" type="sibTrans" cxnId="{A9812066-C2D3-4322-B615-3033E26D1E28}">
      <dgm:prSet/>
      <dgm:spPr/>
      <dgm:t>
        <a:bodyPr/>
        <a:lstStyle/>
        <a:p>
          <a:endParaRPr lang="en-US"/>
        </a:p>
      </dgm:t>
    </dgm:pt>
    <dgm:pt modelId="{8AA03ED8-2D2C-429C-8393-8C9685D02C9B}">
      <dgm:prSet custT="1"/>
      <dgm:spPr/>
      <dgm:t>
        <a:bodyPr/>
        <a:lstStyle/>
        <a:p>
          <a:r>
            <a:rPr lang="en-US" sz="1400" dirty="0">
              <a:solidFill>
                <a:schemeClr val="tx1"/>
              </a:solidFill>
              <a:latin typeface="+mn-lt"/>
            </a:rPr>
            <a:t>Document member reported data in medical record, document the date and result of the exam</a:t>
          </a:r>
        </a:p>
      </dgm:t>
    </dgm:pt>
    <dgm:pt modelId="{C1C2AD05-D109-4C31-A471-F1EA1B756336}" type="parTrans" cxnId="{3801C562-ADCF-4096-9BA0-A9705996CFBC}">
      <dgm:prSet/>
      <dgm:spPr/>
      <dgm:t>
        <a:bodyPr/>
        <a:lstStyle/>
        <a:p>
          <a:endParaRPr lang="en-US"/>
        </a:p>
      </dgm:t>
    </dgm:pt>
    <dgm:pt modelId="{8A75C046-FEED-4EE2-AD0D-455AD7D95DF5}" type="sibTrans" cxnId="{3801C562-ADCF-4096-9BA0-A9705996CFBC}">
      <dgm:prSet/>
      <dgm:spPr/>
      <dgm:t>
        <a:bodyPr/>
        <a:lstStyle/>
        <a:p>
          <a:endParaRPr lang="en-US"/>
        </a:p>
      </dgm:t>
    </dgm:pt>
    <dgm:pt modelId="{6DB849B3-EF9E-449C-AAF8-91EAAF0BF5B8}">
      <dgm:prSet custT="1"/>
      <dgm:spPr/>
      <dgm:t>
        <a:bodyPr/>
        <a:lstStyle/>
        <a:p>
          <a:r>
            <a:rPr lang="en-US" sz="1400" dirty="0">
              <a:solidFill>
                <a:schemeClr val="tx1"/>
              </a:solidFill>
              <a:latin typeface="+mn-lt"/>
            </a:rPr>
            <a:t>Document member reported total hysterectomy, with complete details and date in medical record.</a:t>
          </a:r>
        </a:p>
      </dgm:t>
    </dgm:pt>
    <dgm:pt modelId="{A51C2C37-0896-4401-8E07-4711BE3C9324}" type="parTrans" cxnId="{29994D07-13AA-47E8-A88C-8979FD52EA49}">
      <dgm:prSet/>
      <dgm:spPr/>
      <dgm:t>
        <a:bodyPr/>
        <a:lstStyle/>
        <a:p>
          <a:endParaRPr lang="en-US"/>
        </a:p>
      </dgm:t>
    </dgm:pt>
    <dgm:pt modelId="{2B0CEE42-9A18-4B98-AE15-B993EDF70624}" type="sibTrans" cxnId="{29994D07-13AA-47E8-A88C-8979FD52EA49}">
      <dgm:prSet/>
      <dgm:spPr/>
      <dgm:t>
        <a:bodyPr/>
        <a:lstStyle/>
        <a:p>
          <a:endParaRPr lang="en-US"/>
        </a:p>
      </dgm:t>
    </dgm:pt>
    <dgm:pt modelId="{99152384-3C7D-4D83-A4E1-1F1D525F32BE}">
      <dgm:prSet custT="1"/>
      <dgm:spPr/>
      <dgm:t>
        <a:bodyPr/>
        <a:lstStyle/>
        <a:p>
          <a:r>
            <a:rPr lang="en-US" sz="1400" dirty="0">
              <a:solidFill>
                <a:schemeClr val="tx1"/>
              </a:solidFill>
              <a:latin typeface="+mn-lt"/>
            </a:rPr>
            <a:t>If member’s cervix is absent, utilize history code, add to an annual well-woman exam to appropriately exclude patient from the measure (codes listed in coding booklet)</a:t>
          </a:r>
        </a:p>
      </dgm:t>
    </dgm:pt>
    <dgm:pt modelId="{1AF44496-0381-483C-AFC4-F984C52A0285}" type="parTrans" cxnId="{EC708797-9766-487E-AEC4-C77A9EAB3DBD}">
      <dgm:prSet/>
      <dgm:spPr/>
      <dgm:t>
        <a:bodyPr/>
        <a:lstStyle/>
        <a:p>
          <a:endParaRPr lang="en-US"/>
        </a:p>
      </dgm:t>
    </dgm:pt>
    <dgm:pt modelId="{12730BCE-C45C-414C-A130-4B310CC0A4E7}" type="sibTrans" cxnId="{EC708797-9766-487E-AEC4-C77A9EAB3DBD}">
      <dgm:prSet/>
      <dgm:spPr/>
      <dgm:t>
        <a:bodyPr/>
        <a:lstStyle/>
        <a:p>
          <a:endParaRPr lang="en-US"/>
        </a:p>
      </dgm:t>
    </dgm:pt>
    <dgm:pt modelId="{05BD80FD-6F42-4C00-809D-6EB14CFCF629}" type="pres">
      <dgm:prSet presAssocID="{16B93BFF-BC75-4EA6-8748-BBE12D4D93BD}" presName="linear" presStyleCnt="0">
        <dgm:presLayoutVars>
          <dgm:animLvl val="lvl"/>
          <dgm:resizeHandles val="exact"/>
        </dgm:presLayoutVars>
      </dgm:prSet>
      <dgm:spPr/>
    </dgm:pt>
    <dgm:pt modelId="{549D04FF-8B51-4A26-A1C3-C125ED4B6351}" type="pres">
      <dgm:prSet presAssocID="{2FC6C206-DD07-4918-B517-01B8DD4ABC3A}" presName="parentText" presStyleLbl="node1" presStyleIdx="0" presStyleCnt="1" custScaleY="101710">
        <dgm:presLayoutVars>
          <dgm:chMax val="0"/>
          <dgm:bulletEnabled val="1"/>
        </dgm:presLayoutVars>
      </dgm:prSet>
      <dgm:spPr/>
    </dgm:pt>
    <dgm:pt modelId="{CAECF030-8CC9-47C0-B027-54B0AFEAB770}" type="pres">
      <dgm:prSet presAssocID="{2FC6C206-DD07-4918-B517-01B8DD4ABC3A}" presName="childText" presStyleLbl="revTx" presStyleIdx="0" presStyleCnt="1" custScaleY="109882">
        <dgm:presLayoutVars>
          <dgm:bulletEnabled val="1"/>
        </dgm:presLayoutVars>
      </dgm:prSet>
      <dgm:spPr/>
    </dgm:pt>
  </dgm:ptLst>
  <dgm:cxnLst>
    <dgm:cxn modelId="{29994D07-13AA-47E8-A88C-8979FD52EA49}" srcId="{B7A549D6-EFAE-49F4-88A7-2FB2E4249622}" destId="{6DB849B3-EF9E-449C-AAF8-91EAAF0BF5B8}" srcOrd="3" destOrd="0" parTransId="{A51C2C37-0896-4401-8E07-4711BE3C9324}" sibTransId="{2B0CEE42-9A18-4B98-AE15-B993EDF70624}"/>
    <dgm:cxn modelId="{FB8EB334-62EB-4052-9C20-5FA940F103AA}" srcId="{2FC6C206-DD07-4918-B517-01B8DD4ABC3A}" destId="{E2E5A428-CE6E-4DFE-A03F-D1B9CB89022E}" srcOrd="0" destOrd="0" parTransId="{09FC27FC-DFE3-4DDA-B28A-8935447467FB}" sibTransId="{B4204919-B9BB-41F4-86AB-F94717E361AF}"/>
    <dgm:cxn modelId="{3801C562-ADCF-4096-9BA0-A9705996CFBC}" srcId="{B7A549D6-EFAE-49F4-88A7-2FB2E4249622}" destId="{8AA03ED8-2D2C-429C-8393-8C9685D02C9B}" srcOrd="2" destOrd="0" parTransId="{C1C2AD05-D109-4C31-A471-F1EA1B756336}" sibTransId="{8A75C046-FEED-4EE2-AD0D-455AD7D95DF5}"/>
    <dgm:cxn modelId="{A9812066-C2D3-4322-B615-3033E26D1E28}" srcId="{B7A549D6-EFAE-49F4-88A7-2FB2E4249622}" destId="{5B4045E6-28FF-484B-B338-EA60F932EE41}" srcOrd="1" destOrd="0" parTransId="{CAFC696C-5B77-44F1-85C4-5181015023C4}" sibTransId="{F95A7FCC-04AB-47AE-A069-998BD4CCB69F}"/>
    <dgm:cxn modelId="{92F7EE4D-6480-4F5C-8EF1-A96B1403CCF4}" srcId="{16B93BFF-BC75-4EA6-8748-BBE12D4D93BD}" destId="{2FC6C206-DD07-4918-B517-01B8DD4ABC3A}" srcOrd="0" destOrd="0" parTransId="{A625A551-8EC0-429A-BBA3-FB8E5CD832C5}" sibTransId="{40BF2D6F-6526-45C0-A3DC-EB577490178D}"/>
    <dgm:cxn modelId="{5854B56E-6977-49C2-9119-46983E433BAE}" type="presOf" srcId="{E2E5A428-CE6E-4DFE-A03F-D1B9CB89022E}" destId="{CAECF030-8CC9-47C0-B027-54B0AFEAB770}" srcOrd="0" destOrd="0" presId="urn:microsoft.com/office/officeart/2005/8/layout/vList2"/>
    <dgm:cxn modelId="{4FBFD151-9136-4865-A62F-AB68C9177F7B}" type="presOf" srcId="{9D8BCFCC-51B8-46C7-82E1-BE936DAC4D5F}" destId="{CAECF030-8CC9-47C0-B027-54B0AFEAB770}" srcOrd="0" destOrd="2" presId="urn:microsoft.com/office/officeart/2005/8/layout/vList2"/>
    <dgm:cxn modelId="{85D77E54-4835-4326-B024-EA67CA01C390}" type="presOf" srcId="{8AA03ED8-2D2C-429C-8393-8C9685D02C9B}" destId="{CAECF030-8CC9-47C0-B027-54B0AFEAB770}" srcOrd="0" destOrd="4" presId="urn:microsoft.com/office/officeart/2005/8/layout/vList2"/>
    <dgm:cxn modelId="{B4E77655-79C0-4094-AAA4-1D723D8FF13D}" type="presOf" srcId="{6DB849B3-EF9E-449C-AAF8-91EAAF0BF5B8}" destId="{CAECF030-8CC9-47C0-B027-54B0AFEAB770}" srcOrd="0" destOrd="5" presId="urn:microsoft.com/office/officeart/2005/8/layout/vList2"/>
    <dgm:cxn modelId="{7AB74959-A7D7-4C48-8751-153C43780BDE}" type="presOf" srcId="{16B93BFF-BC75-4EA6-8748-BBE12D4D93BD}" destId="{05BD80FD-6F42-4C00-809D-6EB14CFCF629}" srcOrd="0" destOrd="0" presId="urn:microsoft.com/office/officeart/2005/8/layout/vList2"/>
    <dgm:cxn modelId="{49E3B07A-67B6-4FB4-88EB-CC7D7DEF182B}" type="presOf" srcId="{5B4045E6-28FF-484B-B338-EA60F932EE41}" destId="{CAECF030-8CC9-47C0-B027-54B0AFEAB770}" srcOrd="0" destOrd="3" presId="urn:microsoft.com/office/officeart/2005/8/layout/vList2"/>
    <dgm:cxn modelId="{F79F5984-22CF-44C8-A5E8-9EB6CBD76077}" type="presOf" srcId="{2FC6C206-DD07-4918-B517-01B8DD4ABC3A}" destId="{549D04FF-8B51-4A26-A1C3-C125ED4B6351}" srcOrd="0" destOrd="0" presId="urn:microsoft.com/office/officeart/2005/8/layout/vList2"/>
    <dgm:cxn modelId="{EC708797-9766-487E-AEC4-C77A9EAB3DBD}" srcId="{B7A549D6-EFAE-49F4-88A7-2FB2E4249622}" destId="{99152384-3C7D-4D83-A4E1-1F1D525F32BE}" srcOrd="4" destOrd="0" parTransId="{1AF44496-0381-483C-AFC4-F984C52A0285}" sibTransId="{12730BCE-C45C-414C-A130-4B310CC0A4E7}"/>
    <dgm:cxn modelId="{607DADBC-6875-40B6-8D81-D6BFD313D5C3}" srcId="{B7A549D6-EFAE-49F4-88A7-2FB2E4249622}" destId="{9D8BCFCC-51B8-46C7-82E1-BE936DAC4D5F}" srcOrd="0" destOrd="0" parTransId="{93C0C852-F89E-48EE-A63A-ED6FD2435959}" sibTransId="{4B7B9F34-C0CE-4702-8A56-C57C0CFBAE63}"/>
    <dgm:cxn modelId="{702BE1D1-0B69-4701-B81A-F5F3886E3DDA}" type="presOf" srcId="{B7A549D6-EFAE-49F4-88A7-2FB2E4249622}" destId="{CAECF030-8CC9-47C0-B027-54B0AFEAB770}" srcOrd="0" destOrd="1" presId="urn:microsoft.com/office/officeart/2005/8/layout/vList2"/>
    <dgm:cxn modelId="{4B5AD4E6-4419-4ED6-95F0-A6E705B3F707}" srcId="{2FC6C206-DD07-4918-B517-01B8DD4ABC3A}" destId="{B7A549D6-EFAE-49F4-88A7-2FB2E4249622}" srcOrd="1" destOrd="0" parTransId="{54E64385-8994-4C40-BD3E-CB9740E64E11}" sibTransId="{53EC1198-F790-4F3D-BF14-CF04602BFBED}"/>
    <dgm:cxn modelId="{B7AA91F8-A937-4F7D-BFED-6CB13B402F8C}" type="presOf" srcId="{99152384-3C7D-4D83-A4E1-1F1D525F32BE}" destId="{CAECF030-8CC9-47C0-B027-54B0AFEAB770}" srcOrd="0" destOrd="6" presId="urn:microsoft.com/office/officeart/2005/8/layout/vList2"/>
    <dgm:cxn modelId="{F1137323-9E42-4EEC-B412-4FB74AD93CB8}" type="presParOf" srcId="{05BD80FD-6F42-4C00-809D-6EB14CFCF629}" destId="{549D04FF-8B51-4A26-A1C3-C125ED4B6351}" srcOrd="0" destOrd="0" presId="urn:microsoft.com/office/officeart/2005/8/layout/vList2"/>
    <dgm:cxn modelId="{100DF6DA-B7AB-4DC6-A6EA-36DFFE4A1D32}" type="presParOf" srcId="{05BD80FD-6F42-4C00-809D-6EB14CFCF629}" destId="{CAECF030-8CC9-47C0-B027-54B0AFEAB770}" srcOrd="1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7EF1BC02-DEF0-48A8-A521-9581C07E0A48}" type="doc">
      <dgm:prSet loTypeId="urn:microsoft.com/office/officeart/2005/8/layout/vList2" loCatId="list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2359A548-F6D8-42DF-8383-C6D450436EFD}">
      <dgm:prSet custT="1"/>
      <dgm:spPr/>
      <dgm:t>
        <a:bodyPr/>
        <a:lstStyle/>
        <a:p>
          <a:r>
            <a:rPr lang="en-US" sz="1800" dirty="0"/>
            <a:t>PPC:  The measure looks at Prenatal and Postpartum Care</a:t>
          </a:r>
        </a:p>
        <a:p>
          <a:r>
            <a:rPr lang="en-US" sz="1800" dirty="0"/>
            <a:t>	</a:t>
          </a:r>
          <a:r>
            <a:rPr lang="en-US" sz="1600" dirty="0"/>
            <a:t>• Timeliness of Prenatal Care:  The percentage of deliveries that received a prenatal 	care visit in the first trimester</a:t>
          </a:r>
        </a:p>
        <a:p>
          <a:r>
            <a:rPr lang="en-US" sz="1600" dirty="0"/>
            <a:t>	• Postpartum Care:  The percentage of deliveries that had a postpartum visit on or 	between 7 and 84 days after delivery</a:t>
          </a:r>
        </a:p>
      </dgm:t>
    </dgm:pt>
    <dgm:pt modelId="{A78AAA46-F51C-4407-94B6-BE5930038BBE}" type="parTrans" cxnId="{EA17586C-6B7C-4C18-8DD6-41E484A7C0F3}">
      <dgm:prSet/>
      <dgm:spPr/>
      <dgm:t>
        <a:bodyPr/>
        <a:lstStyle/>
        <a:p>
          <a:endParaRPr lang="en-US"/>
        </a:p>
      </dgm:t>
    </dgm:pt>
    <dgm:pt modelId="{62F85277-5F49-4903-A984-92AD3B10AF98}" type="sibTrans" cxnId="{EA17586C-6B7C-4C18-8DD6-41E484A7C0F3}">
      <dgm:prSet/>
      <dgm:spPr/>
      <dgm:t>
        <a:bodyPr/>
        <a:lstStyle/>
        <a:p>
          <a:endParaRPr lang="en-US"/>
        </a:p>
      </dgm:t>
    </dgm:pt>
    <dgm:pt modelId="{56BA8058-8FB8-491D-A003-C447589C1F28}">
      <dgm:prSet custT="1"/>
      <dgm:spPr/>
      <dgm:t>
        <a:bodyPr/>
        <a:lstStyle/>
        <a:p>
          <a:r>
            <a:rPr lang="en-US" sz="1400" dirty="0"/>
            <a:t>Best Practices:</a:t>
          </a:r>
        </a:p>
      </dgm:t>
    </dgm:pt>
    <dgm:pt modelId="{FFA1FACA-CDF2-4F34-9AFC-4089595B74AF}" type="parTrans" cxnId="{C20BAE21-D5FF-4612-B33F-014ED7A9D3EA}">
      <dgm:prSet/>
      <dgm:spPr/>
      <dgm:t>
        <a:bodyPr/>
        <a:lstStyle/>
        <a:p>
          <a:endParaRPr lang="en-US"/>
        </a:p>
      </dgm:t>
    </dgm:pt>
    <dgm:pt modelId="{C49DB7C4-D0E3-4E5A-97B5-4150C3002F75}" type="sibTrans" cxnId="{C20BAE21-D5FF-4612-B33F-014ED7A9D3EA}">
      <dgm:prSet/>
      <dgm:spPr/>
      <dgm:t>
        <a:bodyPr/>
        <a:lstStyle/>
        <a:p>
          <a:endParaRPr lang="en-US"/>
        </a:p>
      </dgm:t>
    </dgm:pt>
    <dgm:pt modelId="{119CE093-C56E-4D73-B787-502BE5F6F021}">
      <dgm:prSet custT="1"/>
      <dgm:spPr/>
      <dgm:t>
        <a:bodyPr/>
        <a:lstStyle/>
        <a:p>
          <a:r>
            <a:rPr lang="en-US" sz="1400" dirty="0"/>
            <a:t>Call patients to schedule the postpartum visits</a:t>
          </a:r>
        </a:p>
      </dgm:t>
    </dgm:pt>
    <dgm:pt modelId="{41A1F498-92A8-4294-A6DD-D5976A2EA3A7}" type="parTrans" cxnId="{3E35C925-DDB0-473F-9D06-1C137E999E10}">
      <dgm:prSet/>
      <dgm:spPr/>
      <dgm:t>
        <a:bodyPr/>
        <a:lstStyle/>
        <a:p>
          <a:endParaRPr lang="en-US"/>
        </a:p>
      </dgm:t>
    </dgm:pt>
    <dgm:pt modelId="{D599063E-056F-4868-BF2A-1848C6E4E2FE}" type="sibTrans" cxnId="{3E35C925-DDB0-473F-9D06-1C137E999E10}">
      <dgm:prSet/>
      <dgm:spPr/>
      <dgm:t>
        <a:bodyPr/>
        <a:lstStyle/>
        <a:p>
          <a:endParaRPr lang="en-US"/>
        </a:p>
      </dgm:t>
    </dgm:pt>
    <dgm:pt modelId="{AEF8ED7C-65C1-44EA-9CA3-9DAC72B16987}">
      <dgm:prSet custT="1"/>
      <dgm:spPr/>
      <dgm:t>
        <a:bodyPr/>
        <a:lstStyle/>
        <a:p>
          <a:r>
            <a:rPr lang="en-US" sz="1400" dirty="0"/>
            <a:t>Educate the member on the importance of prenatal and postpartum visits, for the mother and the baby</a:t>
          </a:r>
        </a:p>
      </dgm:t>
    </dgm:pt>
    <dgm:pt modelId="{85210FFF-19BD-40E9-88F0-20578DDC5CFD}" type="parTrans" cxnId="{5A2BE926-277B-48B8-BAA0-C92C2858749B}">
      <dgm:prSet/>
      <dgm:spPr/>
      <dgm:t>
        <a:bodyPr/>
        <a:lstStyle/>
        <a:p>
          <a:endParaRPr lang="en-US"/>
        </a:p>
      </dgm:t>
    </dgm:pt>
    <dgm:pt modelId="{DC7E2AFB-ADE9-4969-A1CF-6500A5076446}" type="sibTrans" cxnId="{5A2BE926-277B-48B8-BAA0-C92C2858749B}">
      <dgm:prSet/>
      <dgm:spPr/>
      <dgm:t>
        <a:bodyPr/>
        <a:lstStyle/>
        <a:p>
          <a:endParaRPr lang="en-US"/>
        </a:p>
      </dgm:t>
    </dgm:pt>
    <dgm:pt modelId="{E9CF2FF6-0D80-470F-9870-CAE6069190D9}">
      <dgm:prSet custT="1"/>
      <dgm:spPr/>
      <dgm:t>
        <a:bodyPr/>
        <a:lstStyle/>
        <a:p>
          <a:r>
            <a:rPr lang="en-US" sz="1400" dirty="0"/>
            <a:t>Document completely on the ACOG sheets and include fundal height </a:t>
          </a:r>
        </a:p>
      </dgm:t>
    </dgm:pt>
    <dgm:pt modelId="{F035304C-9B6A-4776-A745-BF1BFC6F042F}" type="parTrans" cxnId="{AD77DA6A-44A9-4AD1-9AA5-1A9AB24D4851}">
      <dgm:prSet/>
      <dgm:spPr/>
      <dgm:t>
        <a:bodyPr/>
        <a:lstStyle/>
        <a:p>
          <a:endParaRPr lang="en-US"/>
        </a:p>
      </dgm:t>
    </dgm:pt>
    <dgm:pt modelId="{CF2311FE-2CFF-41C9-B96C-6DBEB37AE837}" type="sibTrans" cxnId="{AD77DA6A-44A9-4AD1-9AA5-1A9AB24D4851}">
      <dgm:prSet/>
      <dgm:spPr/>
      <dgm:t>
        <a:bodyPr/>
        <a:lstStyle/>
        <a:p>
          <a:endParaRPr lang="en-US"/>
        </a:p>
      </dgm:t>
    </dgm:pt>
    <dgm:pt modelId="{61A07B5E-65C2-4C81-89EB-98E699234FEB}">
      <dgm:prSet custT="1"/>
      <dgm:spPr/>
      <dgm:t>
        <a:bodyPr/>
        <a:lstStyle/>
        <a:p>
          <a:r>
            <a:rPr lang="en-US" sz="1800" dirty="0"/>
            <a:t>CHL:  The measure looks at women 16-24 years of age who were identified as sexually active and who had at least one test for chlamydia during the measurement year </a:t>
          </a:r>
        </a:p>
      </dgm:t>
    </dgm:pt>
    <dgm:pt modelId="{7655E488-3CC0-4D1D-A080-EBD306827169}" type="parTrans" cxnId="{48F4A742-8F22-450C-87B4-275276114D93}">
      <dgm:prSet/>
      <dgm:spPr/>
      <dgm:t>
        <a:bodyPr/>
        <a:lstStyle/>
        <a:p>
          <a:endParaRPr lang="en-US"/>
        </a:p>
      </dgm:t>
    </dgm:pt>
    <dgm:pt modelId="{B8A5CD79-D7F5-4757-A9CE-1BBD2D422D39}" type="sibTrans" cxnId="{48F4A742-8F22-450C-87B4-275276114D93}">
      <dgm:prSet/>
      <dgm:spPr/>
      <dgm:t>
        <a:bodyPr/>
        <a:lstStyle/>
        <a:p>
          <a:endParaRPr lang="en-US"/>
        </a:p>
      </dgm:t>
    </dgm:pt>
    <dgm:pt modelId="{76C046DB-BA3D-450D-9F3E-0211B8AA5DE8}">
      <dgm:prSet custT="1"/>
      <dgm:spPr/>
      <dgm:t>
        <a:bodyPr/>
        <a:lstStyle/>
        <a:p>
          <a:r>
            <a:rPr lang="en-US" sz="1400" dirty="0"/>
            <a:t>Best Practices:</a:t>
          </a:r>
        </a:p>
      </dgm:t>
    </dgm:pt>
    <dgm:pt modelId="{F43926D5-7550-418B-9911-C6E185DCF271}" type="parTrans" cxnId="{73BC5922-7C8B-40D2-9B5C-5C0043229B47}">
      <dgm:prSet/>
      <dgm:spPr/>
      <dgm:t>
        <a:bodyPr/>
        <a:lstStyle/>
        <a:p>
          <a:endParaRPr lang="en-US"/>
        </a:p>
      </dgm:t>
    </dgm:pt>
    <dgm:pt modelId="{750FA81C-2ECF-4063-853A-73E38DF4718E}" type="sibTrans" cxnId="{73BC5922-7C8B-40D2-9B5C-5C0043229B47}">
      <dgm:prSet/>
      <dgm:spPr/>
      <dgm:t>
        <a:bodyPr/>
        <a:lstStyle/>
        <a:p>
          <a:endParaRPr lang="en-US"/>
        </a:p>
      </dgm:t>
    </dgm:pt>
    <dgm:pt modelId="{B678ECC1-B470-46E6-8DA5-FBFDA9F3599B}">
      <dgm:prSet custT="1"/>
      <dgm:spPr/>
      <dgm:t>
        <a:bodyPr/>
        <a:lstStyle/>
        <a:p>
          <a:r>
            <a:rPr lang="en-US" sz="1400" dirty="0"/>
            <a:t>Consider adding chlamydia screening to the annual preventative services list for females ages 16-24</a:t>
          </a:r>
        </a:p>
      </dgm:t>
    </dgm:pt>
    <dgm:pt modelId="{D99CD2E8-66A6-4949-9B3E-79F03DC0B86C}" type="parTrans" cxnId="{90771961-3B8C-4575-BC4E-805F6476B6FC}">
      <dgm:prSet/>
      <dgm:spPr/>
      <dgm:t>
        <a:bodyPr/>
        <a:lstStyle/>
        <a:p>
          <a:endParaRPr lang="en-US"/>
        </a:p>
      </dgm:t>
    </dgm:pt>
    <dgm:pt modelId="{227A5ECE-A0ED-476F-A31C-9ACF9AEF53C6}" type="sibTrans" cxnId="{90771961-3B8C-4575-BC4E-805F6476B6FC}">
      <dgm:prSet/>
      <dgm:spPr/>
      <dgm:t>
        <a:bodyPr/>
        <a:lstStyle/>
        <a:p>
          <a:endParaRPr lang="en-US"/>
        </a:p>
      </dgm:t>
    </dgm:pt>
    <dgm:pt modelId="{83CF7C92-924D-42C3-AC44-635252398782}">
      <dgm:prSet custT="1"/>
      <dgm:spPr/>
      <dgm:t>
        <a:bodyPr/>
        <a:lstStyle/>
        <a:p>
          <a:r>
            <a:rPr lang="en-US" sz="1400" dirty="0"/>
            <a:t>Urine screening for chlamydia is acceptable to meet screening compliance.</a:t>
          </a:r>
        </a:p>
      </dgm:t>
    </dgm:pt>
    <dgm:pt modelId="{9B59A9F3-E9C9-44AA-83E1-9463A65EBF00}" type="parTrans" cxnId="{F42E43A9-FA0B-40EB-848B-ABE92D71B49B}">
      <dgm:prSet/>
      <dgm:spPr/>
      <dgm:t>
        <a:bodyPr/>
        <a:lstStyle/>
        <a:p>
          <a:endParaRPr lang="en-US"/>
        </a:p>
      </dgm:t>
    </dgm:pt>
    <dgm:pt modelId="{F9582328-F9B7-42CE-B648-85F7088669C6}" type="sibTrans" cxnId="{F42E43A9-FA0B-40EB-848B-ABE92D71B49B}">
      <dgm:prSet/>
      <dgm:spPr/>
      <dgm:t>
        <a:bodyPr/>
        <a:lstStyle/>
        <a:p>
          <a:endParaRPr lang="en-US"/>
        </a:p>
      </dgm:t>
    </dgm:pt>
    <dgm:pt modelId="{3F9C72BA-020F-47F4-A7A5-90D2225E6918}">
      <dgm:prSet custT="1"/>
      <dgm:spPr/>
      <dgm:t>
        <a:bodyPr/>
        <a:lstStyle/>
        <a:p>
          <a:r>
            <a:rPr lang="en-US" sz="1400" dirty="0"/>
            <a:t>Take a sexual history when you see adolescents. </a:t>
          </a:r>
        </a:p>
      </dgm:t>
    </dgm:pt>
    <dgm:pt modelId="{840C958B-15AE-4B74-AFB8-D9B691DACEBD}" type="parTrans" cxnId="{96F8E110-B9BA-4D1C-966B-3E77088C6548}">
      <dgm:prSet/>
      <dgm:spPr/>
      <dgm:t>
        <a:bodyPr/>
        <a:lstStyle/>
        <a:p>
          <a:endParaRPr lang="en-US"/>
        </a:p>
      </dgm:t>
    </dgm:pt>
    <dgm:pt modelId="{50C3478B-FEDA-4ECC-8CA6-D558B0B23E0C}" type="sibTrans" cxnId="{96F8E110-B9BA-4D1C-966B-3E77088C6548}">
      <dgm:prSet/>
      <dgm:spPr/>
      <dgm:t>
        <a:bodyPr/>
        <a:lstStyle/>
        <a:p>
          <a:endParaRPr lang="en-US"/>
        </a:p>
      </dgm:t>
    </dgm:pt>
    <dgm:pt modelId="{ECA0B75F-6023-431C-BC81-89612608B338}" type="pres">
      <dgm:prSet presAssocID="{7EF1BC02-DEF0-48A8-A521-9581C07E0A48}" presName="linear" presStyleCnt="0">
        <dgm:presLayoutVars>
          <dgm:animLvl val="lvl"/>
          <dgm:resizeHandles val="exact"/>
        </dgm:presLayoutVars>
      </dgm:prSet>
      <dgm:spPr/>
    </dgm:pt>
    <dgm:pt modelId="{513C12EF-8905-4059-BA57-09FF89C3BA48}" type="pres">
      <dgm:prSet presAssocID="{2359A548-F6D8-42DF-8383-C6D450436EFD}" presName="parentText" presStyleLbl="node1" presStyleIdx="0" presStyleCnt="2" custScaleY="90169">
        <dgm:presLayoutVars>
          <dgm:chMax val="0"/>
          <dgm:bulletEnabled val="1"/>
        </dgm:presLayoutVars>
      </dgm:prSet>
      <dgm:spPr/>
    </dgm:pt>
    <dgm:pt modelId="{14D5C934-D1EA-437B-BF76-F09840A4B77F}" type="pres">
      <dgm:prSet presAssocID="{2359A548-F6D8-42DF-8383-C6D450436EFD}" presName="childText" presStyleLbl="revTx" presStyleIdx="0" presStyleCnt="2">
        <dgm:presLayoutVars>
          <dgm:bulletEnabled val="1"/>
        </dgm:presLayoutVars>
      </dgm:prSet>
      <dgm:spPr/>
    </dgm:pt>
    <dgm:pt modelId="{4E5C18B5-60A2-4992-8210-8D4209CDC43A}" type="pres">
      <dgm:prSet presAssocID="{61A07B5E-65C2-4C81-89EB-98E699234FEB}" presName="parentText" presStyleLbl="node1" presStyleIdx="1" presStyleCnt="2" custScaleY="61514">
        <dgm:presLayoutVars>
          <dgm:chMax val="0"/>
          <dgm:bulletEnabled val="1"/>
        </dgm:presLayoutVars>
      </dgm:prSet>
      <dgm:spPr/>
    </dgm:pt>
    <dgm:pt modelId="{D0F3910D-2CE1-492E-AB1B-C49EF5C6EB09}" type="pres">
      <dgm:prSet presAssocID="{61A07B5E-65C2-4C81-89EB-98E699234FEB}" presName="childText" presStyleLbl="revTx" presStyleIdx="1" presStyleCnt="2">
        <dgm:presLayoutVars>
          <dgm:bulletEnabled val="1"/>
        </dgm:presLayoutVars>
      </dgm:prSet>
      <dgm:spPr/>
    </dgm:pt>
  </dgm:ptLst>
  <dgm:cxnLst>
    <dgm:cxn modelId="{76F67608-3800-4663-BE11-94EC174FF42C}" type="presOf" srcId="{61A07B5E-65C2-4C81-89EB-98E699234FEB}" destId="{4E5C18B5-60A2-4992-8210-8D4209CDC43A}" srcOrd="0" destOrd="0" presId="urn:microsoft.com/office/officeart/2005/8/layout/vList2"/>
    <dgm:cxn modelId="{915FB70D-9FD5-4A1E-A971-ED59977C0913}" type="presOf" srcId="{119CE093-C56E-4D73-B787-502BE5F6F021}" destId="{14D5C934-D1EA-437B-BF76-F09840A4B77F}" srcOrd="0" destOrd="1" presId="urn:microsoft.com/office/officeart/2005/8/layout/vList2"/>
    <dgm:cxn modelId="{E35EBB0F-34BC-4D77-B6B1-184E69DE2321}" type="presOf" srcId="{3F9C72BA-020F-47F4-A7A5-90D2225E6918}" destId="{D0F3910D-2CE1-492E-AB1B-C49EF5C6EB09}" srcOrd="0" destOrd="3" presId="urn:microsoft.com/office/officeart/2005/8/layout/vList2"/>
    <dgm:cxn modelId="{96F8E110-B9BA-4D1C-966B-3E77088C6548}" srcId="{76C046DB-BA3D-450D-9F3E-0211B8AA5DE8}" destId="{3F9C72BA-020F-47F4-A7A5-90D2225E6918}" srcOrd="2" destOrd="0" parTransId="{840C958B-15AE-4B74-AFB8-D9B691DACEBD}" sibTransId="{50C3478B-FEDA-4ECC-8CA6-D558B0B23E0C}"/>
    <dgm:cxn modelId="{C20BAE21-D5FF-4612-B33F-014ED7A9D3EA}" srcId="{2359A548-F6D8-42DF-8383-C6D450436EFD}" destId="{56BA8058-8FB8-491D-A003-C447589C1F28}" srcOrd="0" destOrd="0" parTransId="{FFA1FACA-CDF2-4F34-9AFC-4089595B74AF}" sibTransId="{C49DB7C4-D0E3-4E5A-97B5-4150C3002F75}"/>
    <dgm:cxn modelId="{73BC5922-7C8B-40D2-9B5C-5C0043229B47}" srcId="{61A07B5E-65C2-4C81-89EB-98E699234FEB}" destId="{76C046DB-BA3D-450D-9F3E-0211B8AA5DE8}" srcOrd="0" destOrd="0" parTransId="{F43926D5-7550-418B-9911-C6E185DCF271}" sibTransId="{750FA81C-2ECF-4063-853A-73E38DF4718E}"/>
    <dgm:cxn modelId="{3E35C925-DDB0-473F-9D06-1C137E999E10}" srcId="{56BA8058-8FB8-491D-A003-C447589C1F28}" destId="{119CE093-C56E-4D73-B787-502BE5F6F021}" srcOrd="0" destOrd="0" parTransId="{41A1F498-92A8-4294-A6DD-D5976A2EA3A7}" sibTransId="{D599063E-056F-4868-BF2A-1848C6E4E2FE}"/>
    <dgm:cxn modelId="{5A2BE926-277B-48B8-BAA0-C92C2858749B}" srcId="{56BA8058-8FB8-491D-A003-C447589C1F28}" destId="{AEF8ED7C-65C1-44EA-9CA3-9DAC72B16987}" srcOrd="1" destOrd="0" parTransId="{85210FFF-19BD-40E9-88F0-20578DDC5CFD}" sibTransId="{DC7E2AFB-ADE9-4969-A1CF-6500A5076446}"/>
    <dgm:cxn modelId="{C3A1B72C-8FAB-4108-88A5-C0A7C9B605A6}" type="presOf" srcId="{83CF7C92-924D-42C3-AC44-635252398782}" destId="{D0F3910D-2CE1-492E-AB1B-C49EF5C6EB09}" srcOrd="0" destOrd="2" presId="urn:microsoft.com/office/officeart/2005/8/layout/vList2"/>
    <dgm:cxn modelId="{038E9A2D-B96E-448F-96DA-959E8F66EEAD}" type="presOf" srcId="{76C046DB-BA3D-450D-9F3E-0211B8AA5DE8}" destId="{D0F3910D-2CE1-492E-AB1B-C49EF5C6EB09}" srcOrd="0" destOrd="0" presId="urn:microsoft.com/office/officeart/2005/8/layout/vList2"/>
    <dgm:cxn modelId="{90771961-3B8C-4575-BC4E-805F6476B6FC}" srcId="{76C046DB-BA3D-450D-9F3E-0211B8AA5DE8}" destId="{B678ECC1-B470-46E6-8DA5-FBFDA9F3599B}" srcOrd="0" destOrd="0" parTransId="{D99CD2E8-66A6-4949-9B3E-79F03DC0B86C}" sibTransId="{227A5ECE-A0ED-476F-A31C-9ACF9AEF53C6}"/>
    <dgm:cxn modelId="{48F4A742-8F22-450C-87B4-275276114D93}" srcId="{7EF1BC02-DEF0-48A8-A521-9581C07E0A48}" destId="{61A07B5E-65C2-4C81-89EB-98E699234FEB}" srcOrd="1" destOrd="0" parTransId="{7655E488-3CC0-4D1D-A080-EBD306827169}" sibTransId="{B8A5CD79-D7F5-4757-A9CE-1BBD2D422D39}"/>
    <dgm:cxn modelId="{AD77DA6A-44A9-4AD1-9AA5-1A9AB24D4851}" srcId="{56BA8058-8FB8-491D-A003-C447589C1F28}" destId="{E9CF2FF6-0D80-470F-9870-CAE6069190D9}" srcOrd="2" destOrd="0" parTransId="{F035304C-9B6A-4776-A745-BF1BFC6F042F}" sibTransId="{CF2311FE-2CFF-41C9-B96C-6DBEB37AE837}"/>
    <dgm:cxn modelId="{EA17586C-6B7C-4C18-8DD6-41E484A7C0F3}" srcId="{7EF1BC02-DEF0-48A8-A521-9581C07E0A48}" destId="{2359A548-F6D8-42DF-8383-C6D450436EFD}" srcOrd="0" destOrd="0" parTransId="{A78AAA46-F51C-4407-94B6-BE5930038BBE}" sibTransId="{62F85277-5F49-4903-A984-92AD3B10AF98}"/>
    <dgm:cxn modelId="{E3ED5277-D4CF-49F9-8485-C345EB7D04B7}" type="presOf" srcId="{B678ECC1-B470-46E6-8DA5-FBFDA9F3599B}" destId="{D0F3910D-2CE1-492E-AB1B-C49EF5C6EB09}" srcOrd="0" destOrd="1" presId="urn:microsoft.com/office/officeart/2005/8/layout/vList2"/>
    <dgm:cxn modelId="{C7524485-FF8B-4DE7-96BD-7729AA229D95}" type="presOf" srcId="{AEF8ED7C-65C1-44EA-9CA3-9DAC72B16987}" destId="{14D5C934-D1EA-437B-BF76-F09840A4B77F}" srcOrd="0" destOrd="2" presId="urn:microsoft.com/office/officeart/2005/8/layout/vList2"/>
    <dgm:cxn modelId="{81E31488-F42F-46FF-A709-E3E999D83A5F}" type="presOf" srcId="{E9CF2FF6-0D80-470F-9870-CAE6069190D9}" destId="{14D5C934-D1EA-437B-BF76-F09840A4B77F}" srcOrd="0" destOrd="3" presId="urn:microsoft.com/office/officeart/2005/8/layout/vList2"/>
    <dgm:cxn modelId="{F42E43A9-FA0B-40EB-848B-ABE92D71B49B}" srcId="{76C046DB-BA3D-450D-9F3E-0211B8AA5DE8}" destId="{83CF7C92-924D-42C3-AC44-635252398782}" srcOrd="1" destOrd="0" parTransId="{9B59A9F3-E9C9-44AA-83E1-9463A65EBF00}" sibTransId="{F9582328-F9B7-42CE-B648-85F7088669C6}"/>
    <dgm:cxn modelId="{ABC1A4EB-6F59-4F1A-9752-108949E3D844}" type="presOf" srcId="{56BA8058-8FB8-491D-A003-C447589C1F28}" destId="{14D5C934-D1EA-437B-BF76-F09840A4B77F}" srcOrd="0" destOrd="0" presId="urn:microsoft.com/office/officeart/2005/8/layout/vList2"/>
    <dgm:cxn modelId="{703674F5-5075-42B7-84CD-63EB4E769370}" type="presOf" srcId="{7EF1BC02-DEF0-48A8-A521-9581C07E0A48}" destId="{ECA0B75F-6023-431C-BC81-89612608B338}" srcOrd="0" destOrd="0" presId="urn:microsoft.com/office/officeart/2005/8/layout/vList2"/>
    <dgm:cxn modelId="{44A207FA-EE03-495E-9C9F-C8B1A2EABA1F}" type="presOf" srcId="{2359A548-F6D8-42DF-8383-C6D450436EFD}" destId="{513C12EF-8905-4059-BA57-09FF89C3BA48}" srcOrd="0" destOrd="0" presId="urn:microsoft.com/office/officeart/2005/8/layout/vList2"/>
    <dgm:cxn modelId="{F45EEE6E-ACB2-4173-8C35-FD79B9F2050D}" type="presParOf" srcId="{ECA0B75F-6023-431C-BC81-89612608B338}" destId="{513C12EF-8905-4059-BA57-09FF89C3BA48}" srcOrd="0" destOrd="0" presId="urn:microsoft.com/office/officeart/2005/8/layout/vList2"/>
    <dgm:cxn modelId="{6ED412A5-6B4C-4C4D-9BE6-147C684129CD}" type="presParOf" srcId="{ECA0B75F-6023-431C-BC81-89612608B338}" destId="{14D5C934-D1EA-437B-BF76-F09840A4B77F}" srcOrd="1" destOrd="0" presId="urn:microsoft.com/office/officeart/2005/8/layout/vList2"/>
    <dgm:cxn modelId="{08495741-EA0A-4AD9-85D2-A2E260E5ABA9}" type="presParOf" srcId="{ECA0B75F-6023-431C-BC81-89612608B338}" destId="{4E5C18B5-60A2-4992-8210-8D4209CDC43A}" srcOrd="2" destOrd="0" presId="urn:microsoft.com/office/officeart/2005/8/layout/vList2"/>
    <dgm:cxn modelId="{F9CBEDFA-064D-491E-9A6D-5BC155C4103D}" type="presParOf" srcId="{ECA0B75F-6023-431C-BC81-89612608B338}" destId="{D0F3910D-2CE1-492E-AB1B-C49EF5C6EB09}" srcOrd="3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6F8BEC5C-5C86-4CB6-BDB4-8AD7A11D469C}" type="doc">
      <dgm:prSet loTypeId="urn:microsoft.com/office/officeart/2005/8/layout/vList2" loCatId="list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F0014D84-4B65-4A8C-B25F-9B4DA435CC68}">
      <dgm:prSet custT="1"/>
      <dgm:spPr/>
      <dgm:t>
        <a:bodyPr/>
        <a:lstStyle/>
        <a:p>
          <a:r>
            <a:rPr lang="en-US" sz="1800" dirty="0"/>
            <a:t>HBD:  The measure looks at members 18-75 years of age with diabetes (types 1 and 2) whose hemoglobin A1c (AbA1c) was at &gt;9.0%  levels during the measurement year.  ***A lower rate indicates better performance for this indicator (i.e., low rates of poor control indicate better care).</a:t>
          </a:r>
        </a:p>
      </dgm:t>
    </dgm:pt>
    <dgm:pt modelId="{5A0FEC24-B80F-4E79-B657-A8B4FAF633C5}" type="parTrans" cxnId="{ED3608BD-2FEF-4F22-B79E-BAE3196A3D2A}">
      <dgm:prSet/>
      <dgm:spPr/>
      <dgm:t>
        <a:bodyPr/>
        <a:lstStyle/>
        <a:p>
          <a:endParaRPr lang="en-US"/>
        </a:p>
      </dgm:t>
    </dgm:pt>
    <dgm:pt modelId="{930BA022-049F-488E-AD48-0114C3E1E7A9}" type="sibTrans" cxnId="{ED3608BD-2FEF-4F22-B79E-BAE3196A3D2A}">
      <dgm:prSet/>
      <dgm:spPr/>
      <dgm:t>
        <a:bodyPr/>
        <a:lstStyle/>
        <a:p>
          <a:endParaRPr lang="en-US"/>
        </a:p>
      </dgm:t>
    </dgm:pt>
    <dgm:pt modelId="{15017CDD-63AB-4EE0-9264-0D8DB50B06EE}">
      <dgm:prSet custT="1"/>
      <dgm:spPr/>
      <dgm:t>
        <a:bodyPr/>
        <a:lstStyle/>
        <a:p>
          <a:r>
            <a:rPr lang="en-US" sz="1400" dirty="0"/>
            <a:t>Best Practices:</a:t>
          </a:r>
        </a:p>
      </dgm:t>
    </dgm:pt>
    <dgm:pt modelId="{2516B527-26E3-4099-8002-9098FAA1DE33}" type="parTrans" cxnId="{639E0D17-B150-4DE2-903C-143BD01D2A09}">
      <dgm:prSet/>
      <dgm:spPr/>
      <dgm:t>
        <a:bodyPr/>
        <a:lstStyle/>
        <a:p>
          <a:endParaRPr lang="en-US"/>
        </a:p>
      </dgm:t>
    </dgm:pt>
    <dgm:pt modelId="{4CB0C516-632C-4474-990B-2C58317A9DAA}" type="sibTrans" cxnId="{639E0D17-B150-4DE2-903C-143BD01D2A09}">
      <dgm:prSet/>
      <dgm:spPr/>
      <dgm:t>
        <a:bodyPr/>
        <a:lstStyle/>
        <a:p>
          <a:endParaRPr lang="en-US"/>
        </a:p>
      </dgm:t>
    </dgm:pt>
    <dgm:pt modelId="{FBDBF420-742F-46D2-A394-1F7D6EFB6C55}">
      <dgm:prSet custT="1"/>
      <dgm:spPr/>
      <dgm:t>
        <a:bodyPr/>
        <a:lstStyle/>
        <a:p>
          <a:r>
            <a:rPr lang="en-US" sz="1400" dirty="0"/>
            <a:t>Have reminders set in your EMR System to alert when member’s screenings are due</a:t>
          </a:r>
        </a:p>
      </dgm:t>
    </dgm:pt>
    <dgm:pt modelId="{80C12B33-FAA8-4091-8FAB-3EFD30780107}" type="parTrans" cxnId="{2B232574-AF7C-4E77-A596-AC8804F066AE}">
      <dgm:prSet/>
      <dgm:spPr/>
      <dgm:t>
        <a:bodyPr/>
        <a:lstStyle/>
        <a:p>
          <a:endParaRPr lang="en-US"/>
        </a:p>
      </dgm:t>
    </dgm:pt>
    <dgm:pt modelId="{212E4E86-E9D8-4C04-922F-B0532D6BB6D1}" type="sibTrans" cxnId="{2B232574-AF7C-4E77-A596-AC8804F066AE}">
      <dgm:prSet/>
      <dgm:spPr/>
      <dgm:t>
        <a:bodyPr/>
        <a:lstStyle/>
        <a:p>
          <a:endParaRPr lang="en-US"/>
        </a:p>
      </dgm:t>
    </dgm:pt>
    <dgm:pt modelId="{39CC7173-CCA3-460A-8F54-8E8F4DE9AB48}">
      <dgm:prSet custT="1"/>
      <dgm:spPr/>
      <dgm:t>
        <a:bodyPr/>
        <a:lstStyle/>
        <a:p>
          <a:r>
            <a:rPr lang="en-US" sz="1400" dirty="0"/>
            <a:t>Record lab test results in the member’s chart</a:t>
          </a:r>
        </a:p>
      </dgm:t>
    </dgm:pt>
    <dgm:pt modelId="{50D68009-47D1-4964-8875-CC5C3B7A6855}" type="parTrans" cxnId="{436FF712-B371-487B-8715-992CFB557DE3}">
      <dgm:prSet/>
      <dgm:spPr/>
      <dgm:t>
        <a:bodyPr/>
        <a:lstStyle/>
        <a:p>
          <a:endParaRPr lang="en-US"/>
        </a:p>
      </dgm:t>
    </dgm:pt>
    <dgm:pt modelId="{CD01B9C8-205A-4639-921D-D10EF16914F0}" type="sibTrans" cxnId="{436FF712-B371-487B-8715-992CFB557DE3}">
      <dgm:prSet/>
      <dgm:spPr/>
      <dgm:t>
        <a:bodyPr/>
        <a:lstStyle/>
        <a:p>
          <a:endParaRPr lang="en-US"/>
        </a:p>
      </dgm:t>
    </dgm:pt>
    <dgm:pt modelId="{D21C8B61-A7EF-4915-9A19-603FCC043313}">
      <dgm:prSet custT="1"/>
      <dgm:spPr/>
      <dgm:t>
        <a:bodyPr/>
        <a:lstStyle/>
        <a:p>
          <a:r>
            <a:rPr lang="en-US" sz="1400" dirty="0"/>
            <a:t>Consider sending Anthem supplemental EMR data to include A1c results</a:t>
          </a:r>
        </a:p>
      </dgm:t>
    </dgm:pt>
    <dgm:pt modelId="{4DC789E3-7B69-4BB0-93E9-7DE63F83DCD6}" type="parTrans" cxnId="{74FAC450-FED0-430F-B8B7-EE3B38DA5E21}">
      <dgm:prSet/>
      <dgm:spPr/>
      <dgm:t>
        <a:bodyPr/>
        <a:lstStyle/>
        <a:p>
          <a:endParaRPr lang="en-US"/>
        </a:p>
      </dgm:t>
    </dgm:pt>
    <dgm:pt modelId="{B1C4F19E-CADC-4CA5-BC96-D5A39D782F6E}" type="sibTrans" cxnId="{74FAC450-FED0-430F-B8B7-EE3B38DA5E21}">
      <dgm:prSet/>
      <dgm:spPr/>
      <dgm:t>
        <a:bodyPr/>
        <a:lstStyle/>
        <a:p>
          <a:endParaRPr lang="en-US"/>
        </a:p>
      </dgm:t>
    </dgm:pt>
    <dgm:pt modelId="{99B46005-8B3D-4202-8A02-B63016199084}">
      <dgm:prSet custT="1"/>
      <dgm:spPr/>
      <dgm:t>
        <a:bodyPr/>
        <a:lstStyle/>
        <a:p>
          <a:r>
            <a:rPr lang="en-US" sz="1800" dirty="0"/>
            <a:t>CBP:  The measure looks at members 18-85 years of age who had a diagnosis of hypertension and whose BP was adequately controlled (&lt;140/90 mm Hg) during the measurement year </a:t>
          </a:r>
        </a:p>
      </dgm:t>
    </dgm:pt>
    <dgm:pt modelId="{B9BF94CD-BD8E-40CD-BFB7-74486FE5B64C}" type="parTrans" cxnId="{C003D1E0-B93D-4A00-B90B-9305FE9497F4}">
      <dgm:prSet/>
      <dgm:spPr/>
      <dgm:t>
        <a:bodyPr/>
        <a:lstStyle/>
        <a:p>
          <a:endParaRPr lang="en-US"/>
        </a:p>
      </dgm:t>
    </dgm:pt>
    <dgm:pt modelId="{CC79B172-5038-44CB-AC12-BA449D434D5C}" type="sibTrans" cxnId="{C003D1E0-B93D-4A00-B90B-9305FE9497F4}">
      <dgm:prSet/>
      <dgm:spPr/>
      <dgm:t>
        <a:bodyPr/>
        <a:lstStyle/>
        <a:p>
          <a:endParaRPr lang="en-US"/>
        </a:p>
      </dgm:t>
    </dgm:pt>
    <dgm:pt modelId="{9A28C61E-29D0-44FF-9B4F-E2692A34FE49}">
      <dgm:prSet custT="1"/>
      <dgm:spPr/>
      <dgm:t>
        <a:bodyPr/>
        <a:lstStyle/>
        <a:p>
          <a:r>
            <a:rPr lang="en-US" sz="1400" dirty="0"/>
            <a:t>Best Practices:</a:t>
          </a:r>
        </a:p>
      </dgm:t>
    </dgm:pt>
    <dgm:pt modelId="{59CA79E8-F538-4E4F-95D7-528ACCADA5DD}" type="parTrans" cxnId="{0693882C-0FB2-46CD-92C0-3E7F2A8E8885}">
      <dgm:prSet/>
      <dgm:spPr/>
      <dgm:t>
        <a:bodyPr/>
        <a:lstStyle/>
        <a:p>
          <a:endParaRPr lang="en-US"/>
        </a:p>
      </dgm:t>
    </dgm:pt>
    <dgm:pt modelId="{1656DF6A-6122-44D1-9620-677BB3FA568C}" type="sibTrans" cxnId="{0693882C-0FB2-46CD-92C0-3E7F2A8E8885}">
      <dgm:prSet/>
      <dgm:spPr/>
      <dgm:t>
        <a:bodyPr/>
        <a:lstStyle/>
        <a:p>
          <a:endParaRPr lang="en-US"/>
        </a:p>
      </dgm:t>
    </dgm:pt>
    <dgm:pt modelId="{DEC134FF-2684-4876-8EAD-4F089CBBFDE1}">
      <dgm:prSet/>
      <dgm:spPr/>
      <dgm:t>
        <a:bodyPr/>
        <a:lstStyle/>
        <a:p>
          <a:endParaRPr lang="en-US" sz="1300"/>
        </a:p>
      </dgm:t>
    </dgm:pt>
    <dgm:pt modelId="{9FD61DAB-E979-47A6-969A-7938390ED6AC}" type="parTrans" cxnId="{40C5CEAE-C372-4537-8879-432D50CD63FF}">
      <dgm:prSet/>
      <dgm:spPr/>
      <dgm:t>
        <a:bodyPr/>
        <a:lstStyle/>
        <a:p>
          <a:endParaRPr lang="en-US"/>
        </a:p>
      </dgm:t>
    </dgm:pt>
    <dgm:pt modelId="{9987963B-8D74-496C-8A68-32CF494FCC71}" type="sibTrans" cxnId="{40C5CEAE-C372-4537-8879-432D50CD63FF}">
      <dgm:prSet/>
      <dgm:spPr/>
      <dgm:t>
        <a:bodyPr/>
        <a:lstStyle/>
        <a:p>
          <a:endParaRPr lang="en-US"/>
        </a:p>
      </dgm:t>
    </dgm:pt>
    <dgm:pt modelId="{58747E06-DDEC-45BB-8049-9BEA9B25EB09}">
      <dgm:prSet custT="1"/>
      <dgm:spPr/>
      <dgm:t>
        <a:bodyPr/>
        <a:lstStyle/>
        <a:p>
          <a:r>
            <a:rPr lang="en-US" sz="1400" dirty="0"/>
            <a:t>Take members BP during every visit, if elevated retake later in the visit, record both readings</a:t>
          </a:r>
        </a:p>
      </dgm:t>
    </dgm:pt>
    <dgm:pt modelId="{573BAD2F-3F20-491D-ADB9-6AF854789190}" type="parTrans" cxnId="{42D32D36-57DA-4CC9-953A-8446448FCB14}">
      <dgm:prSet/>
      <dgm:spPr/>
      <dgm:t>
        <a:bodyPr/>
        <a:lstStyle/>
        <a:p>
          <a:endParaRPr lang="en-US"/>
        </a:p>
      </dgm:t>
    </dgm:pt>
    <dgm:pt modelId="{8541D89F-A019-4E71-80FF-1F3609ECA69B}" type="sibTrans" cxnId="{42D32D36-57DA-4CC9-953A-8446448FCB14}">
      <dgm:prSet/>
      <dgm:spPr/>
      <dgm:t>
        <a:bodyPr/>
        <a:lstStyle/>
        <a:p>
          <a:endParaRPr lang="en-US"/>
        </a:p>
      </dgm:t>
    </dgm:pt>
    <dgm:pt modelId="{B3FA0251-E112-43C9-A01A-C4798864B2F5}">
      <dgm:prSet custT="1"/>
      <dgm:spPr/>
      <dgm:t>
        <a:bodyPr/>
        <a:lstStyle/>
        <a:p>
          <a:r>
            <a:rPr lang="en-US" sz="1400" dirty="0"/>
            <a:t>Make a variety of cuff sizes available</a:t>
          </a:r>
        </a:p>
      </dgm:t>
    </dgm:pt>
    <dgm:pt modelId="{04EF57CD-EC9C-4FB9-BCCD-F8B02C37C0E9}" type="parTrans" cxnId="{551BB2DD-5093-401F-98C1-1ADEA8701303}">
      <dgm:prSet/>
      <dgm:spPr/>
      <dgm:t>
        <a:bodyPr/>
        <a:lstStyle/>
        <a:p>
          <a:endParaRPr lang="en-US"/>
        </a:p>
      </dgm:t>
    </dgm:pt>
    <dgm:pt modelId="{9A4A098E-5DF0-40EB-AE2D-25145A4DA771}" type="sibTrans" cxnId="{551BB2DD-5093-401F-98C1-1ADEA8701303}">
      <dgm:prSet/>
      <dgm:spPr/>
      <dgm:t>
        <a:bodyPr/>
        <a:lstStyle/>
        <a:p>
          <a:endParaRPr lang="en-US"/>
        </a:p>
      </dgm:t>
    </dgm:pt>
    <dgm:pt modelId="{63607CA0-2D06-4EE9-BB2E-E5987A7A9F43}">
      <dgm:prSet custT="1"/>
      <dgm:spPr/>
      <dgm:t>
        <a:bodyPr/>
        <a:lstStyle/>
        <a:p>
          <a:r>
            <a:rPr lang="en-US" sz="1400" dirty="0"/>
            <a:t>Warn staff against rounding BP results</a:t>
          </a:r>
        </a:p>
      </dgm:t>
    </dgm:pt>
    <dgm:pt modelId="{FD574024-CB37-4563-8A6D-1846CCB19864}" type="parTrans" cxnId="{202C89A0-6BA3-4B79-83F5-E3C50E96BD3B}">
      <dgm:prSet/>
      <dgm:spPr/>
      <dgm:t>
        <a:bodyPr/>
        <a:lstStyle/>
        <a:p>
          <a:endParaRPr lang="en-US"/>
        </a:p>
      </dgm:t>
    </dgm:pt>
    <dgm:pt modelId="{24013C5A-99D4-4DF9-9A23-CCCF91A40616}" type="sibTrans" cxnId="{202C89A0-6BA3-4B79-83F5-E3C50E96BD3B}">
      <dgm:prSet/>
      <dgm:spPr/>
      <dgm:t>
        <a:bodyPr/>
        <a:lstStyle/>
        <a:p>
          <a:endParaRPr lang="en-US"/>
        </a:p>
      </dgm:t>
    </dgm:pt>
    <dgm:pt modelId="{02CFBFCB-B393-48B1-87B7-48A0032ECFD9}">
      <dgm:prSet custT="1"/>
      <dgm:spPr/>
      <dgm:t>
        <a:bodyPr/>
        <a:lstStyle/>
        <a:p>
          <a:r>
            <a:rPr lang="en-US" sz="1400" dirty="0"/>
            <a:t>Educate members on healthy lifestyle and importance of taking all prescribed medications as directed</a:t>
          </a:r>
        </a:p>
      </dgm:t>
    </dgm:pt>
    <dgm:pt modelId="{B6B9AE67-CA2F-41A5-96E0-8414BBD963C3}" type="parTrans" cxnId="{EECE42D1-DFCD-45E6-B1E4-D0BFBED031F3}">
      <dgm:prSet/>
      <dgm:spPr/>
      <dgm:t>
        <a:bodyPr/>
        <a:lstStyle/>
        <a:p>
          <a:endParaRPr lang="en-US"/>
        </a:p>
      </dgm:t>
    </dgm:pt>
    <dgm:pt modelId="{856DAF0E-4953-4FE9-9351-479C407CD5A6}" type="sibTrans" cxnId="{EECE42D1-DFCD-45E6-B1E4-D0BFBED031F3}">
      <dgm:prSet/>
      <dgm:spPr/>
      <dgm:t>
        <a:bodyPr/>
        <a:lstStyle/>
        <a:p>
          <a:endParaRPr lang="en-US"/>
        </a:p>
      </dgm:t>
    </dgm:pt>
    <dgm:pt modelId="{FF4E1E6A-F07D-4154-B81A-C44547B05A1C}">
      <dgm:prSet custT="1"/>
      <dgm:spPr/>
      <dgm:t>
        <a:bodyPr/>
        <a:lstStyle/>
        <a:p>
          <a:r>
            <a:rPr lang="en-US" sz="1400" dirty="0"/>
            <a:t>Telehealth visits, if member has an electronic blood pressure cuff the provider may put the specific BP in the member’s medical record</a:t>
          </a:r>
        </a:p>
      </dgm:t>
    </dgm:pt>
    <dgm:pt modelId="{60956850-7F1A-43A5-961B-2437A03DD16B}" type="parTrans" cxnId="{F5091D23-8C34-4FFD-953A-E306D27197E3}">
      <dgm:prSet/>
      <dgm:spPr/>
      <dgm:t>
        <a:bodyPr/>
        <a:lstStyle/>
        <a:p>
          <a:endParaRPr lang="en-US"/>
        </a:p>
      </dgm:t>
    </dgm:pt>
    <dgm:pt modelId="{427EA202-78AB-4DE2-9F96-47F8AA877B2F}" type="sibTrans" cxnId="{F5091D23-8C34-4FFD-953A-E306D27197E3}">
      <dgm:prSet/>
      <dgm:spPr/>
      <dgm:t>
        <a:bodyPr/>
        <a:lstStyle/>
        <a:p>
          <a:endParaRPr lang="en-US"/>
        </a:p>
      </dgm:t>
    </dgm:pt>
    <dgm:pt modelId="{2C0AD0C1-C3AE-4FC5-B686-9AE359528B65}" type="pres">
      <dgm:prSet presAssocID="{6F8BEC5C-5C86-4CB6-BDB4-8AD7A11D469C}" presName="linear" presStyleCnt="0">
        <dgm:presLayoutVars>
          <dgm:animLvl val="lvl"/>
          <dgm:resizeHandles val="exact"/>
        </dgm:presLayoutVars>
      </dgm:prSet>
      <dgm:spPr/>
    </dgm:pt>
    <dgm:pt modelId="{8CCD73A2-3427-4023-8837-B8F81DA0B0EE}" type="pres">
      <dgm:prSet presAssocID="{F0014D84-4B65-4A8C-B25F-9B4DA435CC68}" presName="parentText" presStyleLbl="node1" presStyleIdx="0" presStyleCnt="2" custScaleY="138056">
        <dgm:presLayoutVars>
          <dgm:chMax val="0"/>
          <dgm:bulletEnabled val="1"/>
        </dgm:presLayoutVars>
      </dgm:prSet>
      <dgm:spPr/>
    </dgm:pt>
    <dgm:pt modelId="{104E11F8-C36C-4643-BD44-86D95646F1ED}" type="pres">
      <dgm:prSet presAssocID="{F0014D84-4B65-4A8C-B25F-9B4DA435CC68}" presName="childText" presStyleLbl="revTx" presStyleIdx="0" presStyleCnt="2">
        <dgm:presLayoutVars>
          <dgm:bulletEnabled val="1"/>
        </dgm:presLayoutVars>
      </dgm:prSet>
      <dgm:spPr/>
    </dgm:pt>
    <dgm:pt modelId="{1953AE8A-1F57-445D-A237-FF83CA425FB6}" type="pres">
      <dgm:prSet presAssocID="{99B46005-8B3D-4202-8A02-B63016199084}" presName="parentText" presStyleLbl="node1" presStyleIdx="1" presStyleCnt="2" custScaleY="110554">
        <dgm:presLayoutVars>
          <dgm:chMax val="0"/>
          <dgm:bulletEnabled val="1"/>
        </dgm:presLayoutVars>
      </dgm:prSet>
      <dgm:spPr/>
    </dgm:pt>
    <dgm:pt modelId="{F7DEBBDE-5CFB-4084-8C48-5D0EB0F6E5D9}" type="pres">
      <dgm:prSet presAssocID="{99B46005-8B3D-4202-8A02-B63016199084}" presName="childText" presStyleLbl="revTx" presStyleIdx="1" presStyleCnt="2">
        <dgm:presLayoutVars>
          <dgm:bulletEnabled val="1"/>
        </dgm:presLayoutVars>
      </dgm:prSet>
      <dgm:spPr/>
    </dgm:pt>
  </dgm:ptLst>
  <dgm:cxnLst>
    <dgm:cxn modelId="{EA6E2E0A-BB0A-47DB-AC15-58CD3739414E}" type="presOf" srcId="{58747E06-DDEC-45BB-8049-9BEA9B25EB09}" destId="{F7DEBBDE-5CFB-4084-8C48-5D0EB0F6E5D9}" srcOrd="0" destOrd="1" presId="urn:microsoft.com/office/officeart/2005/8/layout/vList2"/>
    <dgm:cxn modelId="{436FF712-B371-487B-8715-992CFB557DE3}" srcId="{15017CDD-63AB-4EE0-9264-0D8DB50B06EE}" destId="{39CC7173-CCA3-460A-8F54-8E8F4DE9AB48}" srcOrd="1" destOrd="0" parTransId="{50D68009-47D1-4964-8875-CC5C3B7A6855}" sibTransId="{CD01B9C8-205A-4639-921D-D10EF16914F0}"/>
    <dgm:cxn modelId="{639E0D17-B150-4DE2-903C-143BD01D2A09}" srcId="{F0014D84-4B65-4A8C-B25F-9B4DA435CC68}" destId="{15017CDD-63AB-4EE0-9264-0D8DB50B06EE}" srcOrd="0" destOrd="0" parTransId="{2516B527-26E3-4099-8002-9098FAA1DE33}" sibTransId="{4CB0C516-632C-4474-990B-2C58317A9DAA}"/>
    <dgm:cxn modelId="{5FC65618-B7EA-4E02-9F79-7099B5DF742C}" type="presOf" srcId="{FBDBF420-742F-46D2-A394-1F7D6EFB6C55}" destId="{104E11F8-C36C-4643-BD44-86D95646F1ED}" srcOrd="0" destOrd="1" presId="urn:microsoft.com/office/officeart/2005/8/layout/vList2"/>
    <dgm:cxn modelId="{290BA51C-EBFF-4BFD-9DBF-4490BC86BA61}" type="presOf" srcId="{D21C8B61-A7EF-4915-9A19-603FCC043313}" destId="{104E11F8-C36C-4643-BD44-86D95646F1ED}" srcOrd="0" destOrd="3" presId="urn:microsoft.com/office/officeart/2005/8/layout/vList2"/>
    <dgm:cxn modelId="{51B19F1E-C893-46B1-8A70-CD32E1478418}" type="presOf" srcId="{99B46005-8B3D-4202-8A02-B63016199084}" destId="{1953AE8A-1F57-445D-A237-FF83CA425FB6}" srcOrd="0" destOrd="0" presId="urn:microsoft.com/office/officeart/2005/8/layout/vList2"/>
    <dgm:cxn modelId="{F83FFE1F-35ED-4F6A-8757-C78C5E95FBB1}" type="presOf" srcId="{B3FA0251-E112-43C9-A01A-C4798864B2F5}" destId="{F7DEBBDE-5CFB-4084-8C48-5D0EB0F6E5D9}" srcOrd="0" destOrd="2" presId="urn:microsoft.com/office/officeart/2005/8/layout/vList2"/>
    <dgm:cxn modelId="{F5091D23-8C34-4FFD-953A-E306D27197E3}" srcId="{9A28C61E-29D0-44FF-9B4F-E2692A34FE49}" destId="{FF4E1E6A-F07D-4154-B81A-C44547B05A1C}" srcOrd="4" destOrd="0" parTransId="{60956850-7F1A-43A5-961B-2437A03DD16B}" sibTransId="{427EA202-78AB-4DE2-9F96-47F8AA877B2F}"/>
    <dgm:cxn modelId="{0693882C-0FB2-46CD-92C0-3E7F2A8E8885}" srcId="{99B46005-8B3D-4202-8A02-B63016199084}" destId="{9A28C61E-29D0-44FF-9B4F-E2692A34FE49}" srcOrd="0" destOrd="0" parTransId="{59CA79E8-F538-4E4F-95D7-528ACCADA5DD}" sibTransId="{1656DF6A-6122-44D1-9620-677BB3FA568C}"/>
    <dgm:cxn modelId="{42D32D36-57DA-4CC9-953A-8446448FCB14}" srcId="{9A28C61E-29D0-44FF-9B4F-E2692A34FE49}" destId="{58747E06-DDEC-45BB-8049-9BEA9B25EB09}" srcOrd="0" destOrd="0" parTransId="{573BAD2F-3F20-491D-ADB9-6AF854789190}" sibTransId="{8541D89F-A019-4E71-80FF-1F3609ECA69B}"/>
    <dgm:cxn modelId="{096F9065-A8E7-48AD-A76A-37005A3C5BD2}" type="presOf" srcId="{F0014D84-4B65-4A8C-B25F-9B4DA435CC68}" destId="{8CCD73A2-3427-4023-8837-B8F81DA0B0EE}" srcOrd="0" destOrd="0" presId="urn:microsoft.com/office/officeart/2005/8/layout/vList2"/>
    <dgm:cxn modelId="{69F01C4C-9E9D-401E-B074-5841E66D74DE}" type="presOf" srcId="{15017CDD-63AB-4EE0-9264-0D8DB50B06EE}" destId="{104E11F8-C36C-4643-BD44-86D95646F1ED}" srcOrd="0" destOrd="0" presId="urn:microsoft.com/office/officeart/2005/8/layout/vList2"/>
    <dgm:cxn modelId="{DB91356E-4CB1-48CC-A6DC-DEA63C602285}" type="presOf" srcId="{02CFBFCB-B393-48B1-87B7-48A0032ECFD9}" destId="{F7DEBBDE-5CFB-4084-8C48-5D0EB0F6E5D9}" srcOrd="0" destOrd="4" presId="urn:microsoft.com/office/officeart/2005/8/layout/vList2"/>
    <dgm:cxn modelId="{74FAC450-FED0-430F-B8B7-EE3B38DA5E21}" srcId="{15017CDD-63AB-4EE0-9264-0D8DB50B06EE}" destId="{D21C8B61-A7EF-4915-9A19-603FCC043313}" srcOrd="2" destOrd="0" parTransId="{4DC789E3-7B69-4BB0-93E9-7DE63F83DCD6}" sibTransId="{B1C4F19E-CADC-4CA5-BC96-D5A39D782F6E}"/>
    <dgm:cxn modelId="{60BA2053-FE24-4F24-ABF0-AB43793FA16C}" type="presOf" srcId="{FF4E1E6A-F07D-4154-B81A-C44547B05A1C}" destId="{F7DEBBDE-5CFB-4084-8C48-5D0EB0F6E5D9}" srcOrd="0" destOrd="5" presId="urn:microsoft.com/office/officeart/2005/8/layout/vList2"/>
    <dgm:cxn modelId="{2B232574-AF7C-4E77-A596-AC8804F066AE}" srcId="{15017CDD-63AB-4EE0-9264-0D8DB50B06EE}" destId="{FBDBF420-742F-46D2-A394-1F7D6EFB6C55}" srcOrd="0" destOrd="0" parTransId="{80C12B33-FAA8-4091-8FAB-3EFD30780107}" sibTransId="{212E4E86-E9D8-4C04-922F-B0532D6BB6D1}"/>
    <dgm:cxn modelId="{FFC6977D-6E30-4C11-8A63-405F97FE26A5}" type="presOf" srcId="{39CC7173-CCA3-460A-8F54-8E8F4DE9AB48}" destId="{104E11F8-C36C-4643-BD44-86D95646F1ED}" srcOrd="0" destOrd="2" presId="urn:microsoft.com/office/officeart/2005/8/layout/vList2"/>
    <dgm:cxn modelId="{202C89A0-6BA3-4B79-83F5-E3C50E96BD3B}" srcId="{9A28C61E-29D0-44FF-9B4F-E2692A34FE49}" destId="{63607CA0-2D06-4EE9-BB2E-E5987A7A9F43}" srcOrd="2" destOrd="0" parTransId="{FD574024-CB37-4563-8A6D-1846CCB19864}" sibTransId="{24013C5A-99D4-4DF9-9A23-CCCF91A40616}"/>
    <dgm:cxn modelId="{40C5CEAE-C372-4537-8879-432D50CD63FF}" srcId="{99B46005-8B3D-4202-8A02-B63016199084}" destId="{DEC134FF-2684-4876-8EAD-4F089CBBFDE1}" srcOrd="1" destOrd="0" parTransId="{9FD61DAB-E979-47A6-969A-7938390ED6AC}" sibTransId="{9987963B-8D74-496C-8A68-32CF494FCC71}"/>
    <dgm:cxn modelId="{ED3608BD-2FEF-4F22-B79E-BAE3196A3D2A}" srcId="{6F8BEC5C-5C86-4CB6-BDB4-8AD7A11D469C}" destId="{F0014D84-4B65-4A8C-B25F-9B4DA435CC68}" srcOrd="0" destOrd="0" parTransId="{5A0FEC24-B80F-4E79-B657-A8B4FAF633C5}" sibTransId="{930BA022-049F-488E-AD48-0114C3E1E7A9}"/>
    <dgm:cxn modelId="{1A19FAC5-69A9-43F5-B557-9EB4A8FAAFC5}" type="presOf" srcId="{6F8BEC5C-5C86-4CB6-BDB4-8AD7A11D469C}" destId="{2C0AD0C1-C3AE-4FC5-B686-9AE359528B65}" srcOrd="0" destOrd="0" presId="urn:microsoft.com/office/officeart/2005/8/layout/vList2"/>
    <dgm:cxn modelId="{2B0E12CE-1765-4FC2-B003-BA442D4627E2}" type="presOf" srcId="{63607CA0-2D06-4EE9-BB2E-E5987A7A9F43}" destId="{F7DEBBDE-5CFB-4084-8C48-5D0EB0F6E5D9}" srcOrd="0" destOrd="3" presId="urn:microsoft.com/office/officeart/2005/8/layout/vList2"/>
    <dgm:cxn modelId="{EECE42D1-DFCD-45E6-B1E4-D0BFBED031F3}" srcId="{9A28C61E-29D0-44FF-9B4F-E2692A34FE49}" destId="{02CFBFCB-B393-48B1-87B7-48A0032ECFD9}" srcOrd="3" destOrd="0" parTransId="{B6B9AE67-CA2F-41A5-96E0-8414BBD963C3}" sibTransId="{856DAF0E-4953-4FE9-9351-479C407CD5A6}"/>
    <dgm:cxn modelId="{551BB2DD-5093-401F-98C1-1ADEA8701303}" srcId="{9A28C61E-29D0-44FF-9B4F-E2692A34FE49}" destId="{B3FA0251-E112-43C9-A01A-C4798864B2F5}" srcOrd="1" destOrd="0" parTransId="{04EF57CD-EC9C-4FB9-BCCD-F8B02C37C0E9}" sibTransId="{9A4A098E-5DF0-40EB-AE2D-25145A4DA771}"/>
    <dgm:cxn modelId="{C003D1E0-B93D-4A00-B90B-9305FE9497F4}" srcId="{6F8BEC5C-5C86-4CB6-BDB4-8AD7A11D469C}" destId="{99B46005-8B3D-4202-8A02-B63016199084}" srcOrd="1" destOrd="0" parTransId="{B9BF94CD-BD8E-40CD-BFB7-74486FE5B64C}" sibTransId="{CC79B172-5038-44CB-AC12-BA449D434D5C}"/>
    <dgm:cxn modelId="{BB303DE9-EC7D-4400-9310-7C80913E0AAA}" type="presOf" srcId="{9A28C61E-29D0-44FF-9B4F-E2692A34FE49}" destId="{F7DEBBDE-5CFB-4084-8C48-5D0EB0F6E5D9}" srcOrd="0" destOrd="0" presId="urn:microsoft.com/office/officeart/2005/8/layout/vList2"/>
    <dgm:cxn modelId="{FF38B1EF-0BB3-4840-93D3-B3A22ACBF93B}" type="presOf" srcId="{DEC134FF-2684-4876-8EAD-4F089CBBFDE1}" destId="{F7DEBBDE-5CFB-4084-8C48-5D0EB0F6E5D9}" srcOrd="0" destOrd="6" presId="urn:microsoft.com/office/officeart/2005/8/layout/vList2"/>
    <dgm:cxn modelId="{78C133F3-0DF6-47A5-B7AE-D083966441C5}" type="presParOf" srcId="{2C0AD0C1-C3AE-4FC5-B686-9AE359528B65}" destId="{8CCD73A2-3427-4023-8837-B8F81DA0B0EE}" srcOrd="0" destOrd="0" presId="urn:microsoft.com/office/officeart/2005/8/layout/vList2"/>
    <dgm:cxn modelId="{E5E521A3-3500-4722-AFD9-E05A93A6E131}" type="presParOf" srcId="{2C0AD0C1-C3AE-4FC5-B686-9AE359528B65}" destId="{104E11F8-C36C-4643-BD44-86D95646F1ED}" srcOrd="1" destOrd="0" presId="urn:microsoft.com/office/officeart/2005/8/layout/vList2"/>
    <dgm:cxn modelId="{AB536B60-D9BC-4FD2-BB5D-94CC2A3C989C}" type="presParOf" srcId="{2C0AD0C1-C3AE-4FC5-B686-9AE359528B65}" destId="{1953AE8A-1F57-445D-A237-FF83CA425FB6}" srcOrd="2" destOrd="0" presId="urn:microsoft.com/office/officeart/2005/8/layout/vList2"/>
    <dgm:cxn modelId="{A0DA46A5-4EF0-4A55-A6B2-C8D0FAB0162F}" type="presParOf" srcId="{2C0AD0C1-C3AE-4FC5-B686-9AE359528B65}" destId="{F7DEBBDE-5CFB-4084-8C48-5D0EB0F6E5D9}" srcOrd="3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83EDE3EF-D80B-46C2-B4F6-3965FC17E916}" type="doc">
      <dgm:prSet loTypeId="urn:microsoft.com/office/officeart/2005/8/layout/vList2" loCatId="list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02F9DE86-DF7F-4860-88A7-0ECA0E7FFDE2}">
      <dgm:prSet custT="1"/>
      <dgm:spPr/>
      <dgm:t>
        <a:bodyPr/>
        <a:lstStyle/>
        <a:p>
          <a:r>
            <a:rPr lang="en-US" sz="1800" dirty="0"/>
            <a:t>LSC:  The measure looks at children 2 years of age who had one or more capillary or venous lead blood test for lead poisoning by their second birthday</a:t>
          </a:r>
        </a:p>
      </dgm:t>
    </dgm:pt>
    <dgm:pt modelId="{6AEA327E-6E44-4DB5-BBC5-EA562F245A2A}" type="parTrans" cxnId="{3F4C7825-6648-434C-8207-5FF43FF76F48}">
      <dgm:prSet/>
      <dgm:spPr/>
      <dgm:t>
        <a:bodyPr/>
        <a:lstStyle/>
        <a:p>
          <a:endParaRPr lang="en-US"/>
        </a:p>
      </dgm:t>
    </dgm:pt>
    <dgm:pt modelId="{367D3901-2E66-4ADF-ACBF-9A4F3D23356A}" type="sibTrans" cxnId="{3F4C7825-6648-434C-8207-5FF43FF76F48}">
      <dgm:prSet/>
      <dgm:spPr/>
      <dgm:t>
        <a:bodyPr/>
        <a:lstStyle/>
        <a:p>
          <a:endParaRPr lang="en-US"/>
        </a:p>
      </dgm:t>
    </dgm:pt>
    <dgm:pt modelId="{B90CBFBD-42B3-437C-B886-BF8E8B2942FE}">
      <dgm:prSet custT="1"/>
      <dgm:spPr/>
      <dgm:t>
        <a:bodyPr/>
        <a:lstStyle/>
        <a:p>
          <a:r>
            <a:rPr lang="en-US" sz="1400" dirty="0"/>
            <a:t>Best Practices:</a:t>
          </a:r>
        </a:p>
      </dgm:t>
    </dgm:pt>
    <dgm:pt modelId="{9EFD51A2-0038-49AB-9266-29FC9F7A25F7}" type="parTrans" cxnId="{A006E2DB-17D2-4531-BC40-E9A270567FB4}">
      <dgm:prSet/>
      <dgm:spPr/>
      <dgm:t>
        <a:bodyPr/>
        <a:lstStyle/>
        <a:p>
          <a:endParaRPr lang="en-US"/>
        </a:p>
      </dgm:t>
    </dgm:pt>
    <dgm:pt modelId="{16D5B243-4B53-4EEE-B70A-C1D3A36223B5}" type="sibTrans" cxnId="{A006E2DB-17D2-4531-BC40-E9A270567FB4}">
      <dgm:prSet/>
      <dgm:spPr/>
      <dgm:t>
        <a:bodyPr/>
        <a:lstStyle/>
        <a:p>
          <a:endParaRPr lang="en-US"/>
        </a:p>
      </dgm:t>
    </dgm:pt>
    <dgm:pt modelId="{13DB316C-9809-49B8-80BC-78B71CCAE0AC}">
      <dgm:prSet custT="1"/>
      <dgm:spPr/>
      <dgm:t>
        <a:bodyPr/>
        <a:lstStyle/>
        <a:p>
          <a:r>
            <a:rPr lang="en-US" sz="1800" dirty="0"/>
            <a:t>CIS-10:  The measure looks at members who turn 2 years old in the measurement year and received all required immunizations</a:t>
          </a:r>
        </a:p>
      </dgm:t>
    </dgm:pt>
    <dgm:pt modelId="{D63C1A57-E580-4880-9604-835B44148530}" type="parTrans" cxnId="{FB707408-09E7-4E07-9944-57336D9C25EC}">
      <dgm:prSet/>
      <dgm:spPr/>
      <dgm:t>
        <a:bodyPr/>
        <a:lstStyle/>
        <a:p>
          <a:endParaRPr lang="en-US"/>
        </a:p>
      </dgm:t>
    </dgm:pt>
    <dgm:pt modelId="{E1E8E7D9-EE78-49FB-B88A-3A1FCF6773A7}" type="sibTrans" cxnId="{FB707408-09E7-4E07-9944-57336D9C25EC}">
      <dgm:prSet/>
      <dgm:spPr/>
      <dgm:t>
        <a:bodyPr/>
        <a:lstStyle/>
        <a:p>
          <a:endParaRPr lang="en-US"/>
        </a:p>
      </dgm:t>
    </dgm:pt>
    <dgm:pt modelId="{EFCE9D4A-F07C-4C73-856E-3494097012C8}">
      <dgm:prSet custT="1"/>
      <dgm:spPr/>
      <dgm:t>
        <a:bodyPr/>
        <a:lstStyle/>
        <a:p>
          <a:r>
            <a:rPr lang="en-US" sz="1400" dirty="0"/>
            <a:t>Best Practices:</a:t>
          </a:r>
        </a:p>
      </dgm:t>
    </dgm:pt>
    <dgm:pt modelId="{918EF8CF-39D2-4A2D-A592-ABD2C0C20348}" type="parTrans" cxnId="{0C804F6E-2172-4157-B88F-E59EBD2BE9AB}">
      <dgm:prSet/>
      <dgm:spPr/>
      <dgm:t>
        <a:bodyPr/>
        <a:lstStyle/>
        <a:p>
          <a:endParaRPr lang="en-US"/>
        </a:p>
      </dgm:t>
    </dgm:pt>
    <dgm:pt modelId="{159AB214-454D-4D02-9FF0-37FA26B4A742}" type="sibTrans" cxnId="{0C804F6E-2172-4157-B88F-E59EBD2BE9AB}">
      <dgm:prSet/>
      <dgm:spPr/>
      <dgm:t>
        <a:bodyPr/>
        <a:lstStyle/>
        <a:p>
          <a:endParaRPr lang="en-US"/>
        </a:p>
      </dgm:t>
    </dgm:pt>
    <dgm:pt modelId="{F2DAA2E5-135D-4CA9-8202-CD39F5FC5892}">
      <dgm:prSet custT="1"/>
      <dgm:spPr/>
      <dgm:t>
        <a:bodyPr/>
        <a:lstStyle/>
        <a:p>
          <a:r>
            <a:rPr lang="en-US" sz="1400" dirty="0"/>
            <a:t>Record immunizations in your state immunization registry including the birth Hepatitis B</a:t>
          </a:r>
        </a:p>
      </dgm:t>
    </dgm:pt>
    <dgm:pt modelId="{DBA86C3C-7F89-4B66-B9F4-15EB1A2C7108}" type="parTrans" cxnId="{AC13A607-BFC9-4706-94C1-2CD34411C432}">
      <dgm:prSet/>
      <dgm:spPr/>
      <dgm:t>
        <a:bodyPr/>
        <a:lstStyle/>
        <a:p>
          <a:endParaRPr lang="en-US"/>
        </a:p>
      </dgm:t>
    </dgm:pt>
    <dgm:pt modelId="{656CF9E9-A4CB-486C-AEE2-D78802D417BB}" type="sibTrans" cxnId="{AC13A607-BFC9-4706-94C1-2CD34411C432}">
      <dgm:prSet/>
      <dgm:spPr/>
      <dgm:t>
        <a:bodyPr/>
        <a:lstStyle/>
        <a:p>
          <a:endParaRPr lang="en-US"/>
        </a:p>
      </dgm:t>
    </dgm:pt>
    <dgm:pt modelId="{C0271581-B7F3-4291-B677-52B3A7AD64B8}">
      <dgm:prSet custT="1"/>
      <dgm:spPr/>
      <dgm:t>
        <a:bodyPr/>
        <a:lstStyle/>
        <a:p>
          <a:r>
            <a:rPr lang="en-US" sz="1400" dirty="0"/>
            <a:t>Document immunizations (historic or current) within medical records </a:t>
          </a:r>
        </a:p>
      </dgm:t>
    </dgm:pt>
    <dgm:pt modelId="{D71C8EA4-C554-417D-BD76-CB7F06EDE334}" type="parTrans" cxnId="{BC03E39D-52EA-4C98-B87E-C471385272DB}">
      <dgm:prSet/>
      <dgm:spPr/>
      <dgm:t>
        <a:bodyPr/>
        <a:lstStyle/>
        <a:p>
          <a:endParaRPr lang="en-US"/>
        </a:p>
      </dgm:t>
    </dgm:pt>
    <dgm:pt modelId="{DA8932AC-5DD3-4AA6-B3F6-7061E6863C07}" type="sibTrans" cxnId="{BC03E39D-52EA-4C98-B87E-C471385272DB}">
      <dgm:prSet/>
      <dgm:spPr/>
      <dgm:t>
        <a:bodyPr/>
        <a:lstStyle/>
        <a:p>
          <a:endParaRPr lang="en-US"/>
        </a:p>
      </dgm:t>
    </dgm:pt>
    <dgm:pt modelId="{5C8FD1AD-F019-49BB-A33C-3EADB221BB0C}">
      <dgm:prSet custT="1"/>
      <dgm:spPr/>
      <dgm:t>
        <a:bodyPr/>
        <a:lstStyle/>
        <a:p>
          <a:r>
            <a:rPr lang="en-US" sz="1400" dirty="0"/>
            <a:t>Code services correctly, use procedure codes to document immunizations (see coding booklet)</a:t>
          </a:r>
        </a:p>
      </dgm:t>
    </dgm:pt>
    <dgm:pt modelId="{5028DF22-7587-4FB7-85B4-B032D27A8413}" type="parTrans" cxnId="{F852877A-710F-4E84-8055-DB8CDC31ADEC}">
      <dgm:prSet/>
      <dgm:spPr/>
      <dgm:t>
        <a:bodyPr/>
        <a:lstStyle/>
        <a:p>
          <a:endParaRPr lang="en-US"/>
        </a:p>
      </dgm:t>
    </dgm:pt>
    <dgm:pt modelId="{C22EF924-FFC8-494E-9460-C13D293CD9BE}" type="sibTrans" cxnId="{F852877A-710F-4E84-8055-DB8CDC31ADEC}">
      <dgm:prSet/>
      <dgm:spPr/>
      <dgm:t>
        <a:bodyPr/>
        <a:lstStyle/>
        <a:p>
          <a:endParaRPr lang="en-US"/>
        </a:p>
      </dgm:t>
    </dgm:pt>
    <dgm:pt modelId="{8C7B78A8-F8CF-4CC2-B9CE-500F7DFCEE98}">
      <dgm:prSet custT="1"/>
      <dgm:spPr/>
      <dgm:t>
        <a:bodyPr/>
        <a:lstStyle/>
        <a:p>
          <a:r>
            <a:rPr lang="en-US" sz="1800" dirty="0"/>
            <a:t>IMA:  The measure looks at children/adolescents both male and female 9-13 years of age who received the required immunizations</a:t>
          </a:r>
        </a:p>
      </dgm:t>
    </dgm:pt>
    <dgm:pt modelId="{7E446DD3-3998-4FE9-B7B0-86C188AE008D}" type="parTrans" cxnId="{B2D02F68-54DD-4776-B2A5-9064B94D23F8}">
      <dgm:prSet/>
      <dgm:spPr/>
      <dgm:t>
        <a:bodyPr/>
        <a:lstStyle/>
        <a:p>
          <a:endParaRPr lang="en-US"/>
        </a:p>
      </dgm:t>
    </dgm:pt>
    <dgm:pt modelId="{C19EA72A-A61F-48A2-A542-70D6780E1CCF}" type="sibTrans" cxnId="{B2D02F68-54DD-4776-B2A5-9064B94D23F8}">
      <dgm:prSet/>
      <dgm:spPr/>
      <dgm:t>
        <a:bodyPr/>
        <a:lstStyle/>
        <a:p>
          <a:endParaRPr lang="en-US"/>
        </a:p>
      </dgm:t>
    </dgm:pt>
    <dgm:pt modelId="{F2569F83-A72B-4B8F-B9A2-A807A3368C37}">
      <dgm:prSet custT="1"/>
      <dgm:spPr/>
      <dgm:t>
        <a:bodyPr/>
        <a:lstStyle/>
        <a:p>
          <a:r>
            <a:rPr lang="en-US" sz="1400" dirty="0"/>
            <a:t>Best Practices:</a:t>
          </a:r>
        </a:p>
      </dgm:t>
    </dgm:pt>
    <dgm:pt modelId="{C417C2FA-120E-44B9-A530-F934F2AC97A3}" type="parTrans" cxnId="{BA35F193-27B4-461A-99CA-AC35FCBF0737}">
      <dgm:prSet/>
      <dgm:spPr/>
      <dgm:t>
        <a:bodyPr/>
        <a:lstStyle/>
        <a:p>
          <a:endParaRPr lang="en-US"/>
        </a:p>
      </dgm:t>
    </dgm:pt>
    <dgm:pt modelId="{9C6148DB-6875-448F-8658-7992B5E7F29B}" type="sibTrans" cxnId="{BA35F193-27B4-461A-99CA-AC35FCBF0737}">
      <dgm:prSet/>
      <dgm:spPr/>
      <dgm:t>
        <a:bodyPr/>
        <a:lstStyle/>
        <a:p>
          <a:endParaRPr lang="en-US"/>
        </a:p>
      </dgm:t>
    </dgm:pt>
    <dgm:pt modelId="{C44B4A35-C43F-4958-B5EA-5C2254DED037}">
      <dgm:prSet custT="1"/>
      <dgm:spPr/>
      <dgm:t>
        <a:bodyPr/>
        <a:lstStyle/>
        <a:p>
          <a:r>
            <a:rPr lang="en-US" sz="1400" dirty="0"/>
            <a:t>Record immunizations in your state immunization registry including the birth Hepatitis B</a:t>
          </a:r>
        </a:p>
      </dgm:t>
    </dgm:pt>
    <dgm:pt modelId="{93211D73-4A66-45A8-92C2-35C7E84F359D}" type="parTrans" cxnId="{74707066-82EB-4738-BC5F-F234BCD5CA1B}">
      <dgm:prSet/>
      <dgm:spPr/>
      <dgm:t>
        <a:bodyPr/>
        <a:lstStyle/>
        <a:p>
          <a:endParaRPr lang="en-US"/>
        </a:p>
      </dgm:t>
    </dgm:pt>
    <dgm:pt modelId="{0AB34BC3-AD2F-491B-9605-84DB21196919}" type="sibTrans" cxnId="{74707066-82EB-4738-BC5F-F234BCD5CA1B}">
      <dgm:prSet/>
      <dgm:spPr/>
      <dgm:t>
        <a:bodyPr/>
        <a:lstStyle/>
        <a:p>
          <a:endParaRPr lang="en-US"/>
        </a:p>
      </dgm:t>
    </dgm:pt>
    <dgm:pt modelId="{82A66F00-9F6B-4E80-B922-09E6DD7D584C}">
      <dgm:prSet custT="1"/>
      <dgm:spPr/>
      <dgm:t>
        <a:bodyPr/>
        <a:lstStyle/>
        <a:p>
          <a:r>
            <a:rPr lang="en-US" sz="1400" dirty="0"/>
            <a:t>Document immunizations (historic or current) within medical records </a:t>
          </a:r>
        </a:p>
      </dgm:t>
    </dgm:pt>
    <dgm:pt modelId="{A8E71449-62C7-48A0-9209-6ABB61C3D4FF}" type="parTrans" cxnId="{DDD0E686-3D29-4D36-8A06-9C9A4DBDB593}">
      <dgm:prSet/>
      <dgm:spPr/>
      <dgm:t>
        <a:bodyPr/>
        <a:lstStyle/>
        <a:p>
          <a:endParaRPr lang="en-US"/>
        </a:p>
      </dgm:t>
    </dgm:pt>
    <dgm:pt modelId="{42702452-C5BB-4088-B0F1-E025A3C9E565}" type="sibTrans" cxnId="{DDD0E686-3D29-4D36-8A06-9C9A4DBDB593}">
      <dgm:prSet/>
      <dgm:spPr/>
      <dgm:t>
        <a:bodyPr/>
        <a:lstStyle/>
        <a:p>
          <a:endParaRPr lang="en-US"/>
        </a:p>
      </dgm:t>
    </dgm:pt>
    <dgm:pt modelId="{B081366A-F14D-46D0-B0F4-B757B9150A67}">
      <dgm:prSet custT="1"/>
      <dgm:spPr/>
      <dgm:t>
        <a:bodyPr/>
        <a:lstStyle/>
        <a:p>
          <a:r>
            <a:rPr lang="en-US" sz="1400" dirty="0"/>
            <a:t>Code services correctly, use procedure codes to document immunizations (see coding booklet)</a:t>
          </a:r>
        </a:p>
      </dgm:t>
    </dgm:pt>
    <dgm:pt modelId="{57B72C89-9EFC-4A04-BF89-66507A719CB6}" type="parTrans" cxnId="{5373E3FC-D7F8-4734-85E1-105A068D7DF9}">
      <dgm:prSet/>
      <dgm:spPr/>
      <dgm:t>
        <a:bodyPr/>
        <a:lstStyle/>
        <a:p>
          <a:endParaRPr lang="en-US"/>
        </a:p>
      </dgm:t>
    </dgm:pt>
    <dgm:pt modelId="{23C88CF1-3C19-452C-8B84-2817424B4D11}" type="sibTrans" cxnId="{5373E3FC-D7F8-4734-85E1-105A068D7DF9}">
      <dgm:prSet/>
      <dgm:spPr/>
      <dgm:t>
        <a:bodyPr/>
        <a:lstStyle/>
        <a:p>
          <a:endParaRPr lang="en-US"/>
        </a:p>
      </dgm:t>
    </dgm:pt>
    <dgm:pt modelId="{EA8527EB-B745-4A5C-8AC1-CC602ECE8742}">
      <dgm:prSet custT="1"/>
      <dgm:spPr/>
      <dgm:t>
        <a:bodyPr/>
        <a:lstStyle/>
        <a:p>
          <a:r>
            <a:rPr lang="en-US" sz="1400" dirty="0"/>
            <a:t>Follow the DHCS All Plan Letter (APL 20-016) </a:t>
          </a:r>
        </a:p>
      </dgm:t>
    </dgm:pt>
    <dgm:pt modelId="{54B42B0E-D528-4012-9EBD-047018CEAA9E}" type="parTrans" cxnId="{CDC49C39-CA5A-43D2-975C-2B408F8E079E}">
      <dgm:prSet/>
      <dgm:spPr/>
      <dgm:t>
        <a:bodyPr/>
        <a:lstStyle/>
        <a:p>
          <a:endParaRPr lang="en-US"/>
        </a:p>
      </dgm:t>
    </dgm:pt>
    <dgm:pt modelId="{DAEB68CA-F9B9-401E-A4EB-008429BC7CC9}" type="sibTrans" cxnId="{CDC49C39-CA5A-43D2-975C-2B408F8E079E}">
      <dgm:prSet/>
      <dgm:spPr/>
      <dgm:t>
        <a:bodyPr/>
        <a:lstStyle/>
        <a:p>
          <a:endParaRPr lang="en-US"/>
        </a:p>
      </dgm:t>
    </dgm:pt>
    <dgm:pt modelId="{332BD2F3-5A93-48AE-8A21-EC3748B08CE4}" type="pres">
      <dgm:prSet presAssocID="{83EDE3EF-D80B-46C2-B4F6-3965FC17E916}" presName="linear" presStyleCnt="0">
        <dgm:presLayoutVars>
          <dgm:animLvl val="lvl"/>
          <dgm:resizeHandles val="exact"/>
        </dgm:presLayoutVars>
      </dgm:prSet>
      <dgm:spPr/>
    </dgm:pt>
    <dgm:pt modelId="{13F0A5A3-D7B7-4C31-8776-FB189355FC18}" type="pres">
      <dgm:prSet presAssocID="{02F9DE86-DF7F-4860-88A7-0ECA0E7FFDE2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0A51E911-2EFD-4C83-83F6-7F6272FAA63A}" type="pres">
      <dgm:prSet presAssocID="{02F9DE86-DF7F-4860-88A7-0ECA0E7FFDE2}" presName="childText" presStyleLbl="revTx" presStyleIdx="0" presStyleCnt="3">
        <dgm:presLayoutVars>
          <dgm:bulletEnabled val="1"/>
        </dgm:presLayoutVars>
      </dgm:prSet>
      <dgm:spPr/>
    </dgm:pt>
    <dgm:pt modelId="{637B38EE-524D-4DAF-8514-9FCC4D691098}" type="pres">
      <dgm:prSet presAssocID="{13DB316C-9809-49B8-80BC-78B71CCAE0AC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26F39425-AD48-46D6-9ADE-205DC53F2CD7}" type="pres">
      <dgm:prSet presAssocID="{13DB316C-9809-49B8-80BC-78B71CCAE0AC}" presName="childText" presStyleLbl="revTx" presStyleIdx="1" presStyleCnt="3">
        <dgm:presLayoutVars>
          <dgm:bulletEnabled val="1"/>
        </dgm:presLayoutVars>
      </dgm:prSet>
      <dgm:spPr/>
    </dgm:pt>
    <dgm:pt modelId="{CB5AF226-D4C7-4817-8C08-AFEB703F859E}" type="pres">
      <dgm:prSet presAssocID="{8C7B78A8-F8CF-4CC2-B9CE-500F7DFCEE98}" presName="parentText" presStyleLbl="node1" presStyleIdx="2" presStyleCnt="3">
        <dgm:presLayoutVars>
          <dgm:chMax val="0"/>
          <dgm:bulletEnabled val="1"/>
        </dgm:presLayoutVars>
      </dgm:prSet>
      <dgm:spPr/>
    </dgm:pt>
    <dgm:pt modelId="{10E1C3F6-C897-418C-BA31-64982A1C9AD3}" type="pres">
      <dgm:prSet presAssocID="{8C7B78A8-F8CF-4CC2-B9CE-500F7DFCEE98}" presName="childText" presStyleLbl="revTx" presStyleIdx="2" presStyleCnt="3">
        <dgm:presLayoutVars>
          <dgm:bulletEnabled val="1"/>
        </dgm:presLayoutVars>
      </dgm:prSet>
      <dgm:spPr/>
    </dgm:pt>
  </dgm:ptLst>
  <dgm:cxnLst>
    <dgm:cxn modelId="{C2BBB801-C4C3-480A-A812-BBA70674C597}" type="presOf" srcId="{F2569F83-A72B-4B8F-B9A2-A807A3368C37}" destId="{10E1C3F6-C897-418C-BA31-64982A1C9AD3}" srcOrd="0" destOrd="0" presId="urn:microsoft.com/office/officeart/2005/8/layout/vList2"/>
    <dgm:cxn modelId="{AC13A607-BFC9-4706-94C1-2CD34411C432}" srcId="{EFCE9D4A-F07C-4C73-856E-3494097012C8}" destId="{F2DAA2E5-135D-4CA9-8202-CD39F5FC5892}" srcOrd="0" destOrd="0" parTransId="{DBA86C3C-7F89-4B66-B9F4-15EB1A2C7108}" sibTransId="{656CF9E9-A4CB-486C-AEE2-D78802D417BB}"/>
    <dgm:cxn modelId="{FB707408-09E7-4E07-9944-57336D9C25EC}" srcId="{83EDE3EF-D80B-46C2-B4F6-3965FC17E916}" destId="{13DB316C-9809-49B8-80BC-78B71CCAE0AC}" srcOrd="1" destOrd="0" parTransId="{D63C1A57-E580-4880-9604-835B44148530}" sibTransId="{E1E8E7D9-EE78-49FB-B88A-3A1FCF6773A7}"/>
    <dgm:cxn modelId="{3F4C7825-6648-434C-8207-5FF43FF76F48}" srcId="{83EDE3EF-D80B-46C2-B4F6-3965FC17E916}" destId="{02F9DE86-DF7F-4860-88A7-0ECA0E7FFDE2}" srcOrd="0" destOrd="0" parTransId="{6AEA327E-6E44-4DB5-BBC5-EA562F245A2A}" sibTransId="{367D3901-2E66-4ADF-ACBF-9A4F3D23356A}"/>
    <dgm:cxn modelId="{CDC49C39-CA5A-43D2-975C-2B408F8E079E}" srcId="{B90CBFBD-42B3-437C-B886-BF8E8B2942FE}" destId="{EA8527EB-B745-4A5C-8AC1-CC602ECE8742}" srcOrd="0" destOrd="0" parTransId="{54B42B0E-D528-4012-9EBD-047018CEAA9E}" sibTransId="{DAEB68CA-F9B9-401E-A4EB-008429BC7CC9}"/>
    <dgm:cxn modelId="{4F2C923C-6FC9-4AFA-9C3D-6FE5D47DD3CE}" type="presOf" srcId="{EA8527EB-B745-4A5C-8AC1-CC602ECE8742}" destId="{0A51E911-2EFD-4C83-83F6-7F6272FAA63A}" srcOrd="0" destOrd="1" presId="urn:microsoft.com/office/officeart/2005/8/layout/vList2"/>
    <dgm:cxn modelId="{74707066-82EB-4738-BC5F-F234BCD5CA1B}" srcId="{F2569F83-A72B-4B8F-B9A2-A807A3368C37}" destId="{C44B4A35-C43F-4958-B5EA-5C2254DED037}" srcOrd="0" destOrd="0" parTransId="{93211D73-4A66-45A8-92C2-35C7E84F359D}" sibTransId="{0AB34BC3-AD2F-491B-9605-84DB21196919}"/>
    <dgm:cxn modelId="{B2D02F68-54DD-4776-B2A5-9064B94D23F8}" srcId="{83EDE3EF-D80B-46C2-B4F6-3965FC17E916}" destId="{8C7B78A8-F8CF-4CC2-B9CE-500F7DFCEE98}" srcOrd="2" destOrd="0" parTransId="{7E446DD3-3998-4FE9-B7B0-86C188AE008D}" sibTransId="{C19EA72A-A61F-48A2-A542-70D6780E1CCF}"/>
    <dgm:cxn modelId="{96D1E46B-C84B-47BA-ADE7-714DDDC708E0}" type="presOf" srcId="{8C7B78A8-F8CF-4CC2-B9CE-500F7DFCEE98}" destId="{CB5AF226-D4C7-4817-8C08-AFEB703F859E}" srcOrd="0" destOrd="0" presId="urn:microsoft.com/office/officeart/2005/8/layout/vList2"/>
    <dgm:cxn modelId="{0C804F6E-2172-4157-B88F-E59EBD2BE9AB}" srcId="{13DB316C-9809-49B8-80BC-78B71CCAE0AC}" destId="{EFCE9D4A-F07C-4C73-856E-3494097012C8}" srcOrd="0" destOrd="0" parTransId="{918EF8CF-39D2-4A2D-A592-ABD2C0C20348}" sibTransId="{159AB214-454D-4D02-9FF0-37FA26B4A742}"/>
    <dgm:cxn modelId="{E300AF57-5740-4D63-AC2C-1DEFD579328C}" type="presOf" srcId="{02F9DE86-DF7F-4860-88A7-0ECA0E7FFDE2}" destId="{13F0A5A3-D7B7-4C31-8776-FB189355FC18}" srcOrd="0" destOrd="0" presId="urn:microsoft.com/office/officeart/2005/8/layout/vList2"/>
    <dgm:cxn modelId="{F852877A-710F-4E84-8055-DB8CDC31ADEC}" srcId="{EFCE9D4A-F07C-4C73-856E-3494097012C8}" destId="{5C8FD1AD-F019-49BB-A33C-3EADB221BB0C}" srcOrd="2" destOrd="0" parTransId="{5028DF22-7587-4FB7-85B4-B032D27A8413}" sibTransId="{C22EF924-FFC8-494E-9460-C13D293CD9BE}"/>
    <dgm:cxn modelId="{A7964D85-F9B0-4120-A094-1F2EAC1DF85C}" type="presOf" srcId="{F2DAA2E5-135D-4CA9-8202-CD39F5FC5892}" destId="{26F39425-AD48-46D6-9ADE-205DC53F2CD7}" srcOrd="0" destOrd="1" presId="urn:microsoft.com/office/officeart/2005/8/layout/vList2"/>
    <dgm:cxn modelId="{DDD0E686-3D29-4D36-8A06-9C9A4DBDB593}" srcId="{F2569F83-A72B-4B8F-B9A2-A807A3368C37}" destId="{82A66F00-9F6B-4E80-B922-09E6DD7D584C}" srcOrd="1" destOrd="0" parTransId="{A8E71449-62C7-48A0-9209-6ABB61C3D4FF}" sibTransId="{42702452-C5BB-4088-B0F1-E025A3C9E565}"/>
    <dgm:cxn modelId="{BA35F193-27B4-461A-99CA-AC35FCBF0737}" srcId="{8C7B78A8-F8CF-4CC2-B9CE-500F7DFCEE98}" destId="{F2569F83-A72B-4B8F-B9A2-A807A3368C37}" srcOrd="0" destOrd="0" parTransId="{C417C2FA-120E-44B9-A530-F934F2AC97A3}" sibTransId="{9C6148DB-6875-448F-8658-7992B5E7F29B}"/>
    <dgm:cxn modelId="{F696EF96-7D73-4B80-A667-90C571F2F42B}" type="presOf" srcId="{B081366A-F14D-46D0-B0F4-B757B9150A67}" destId="{10E1C3F6-C897-418C-BA31-64982A1C9AD3}" srcOrd="0" destOrd="3" presId="urn:microsoft.com/office/officeart/2005/8/layout/vList2"/>
    <dgm:cxn modelId="{7393A299-3F25-4A9C-B580-DF15F4079008}" type="presOf" srcId="{5C8FD1AD-F019-49BB-A33C-3EADB221BB0C}" destId="{26F39425-AD48-46D6-9ADE-205DC53F2CD7}" srcOrd="0" destOrd="3" presId="urn:microsoft.com/office/officeart/2005/8/layout/vList2"/>
    <dgm:cxn modelId="{BC03E39D-52EA-4C98-B87E-C471385272DB}" srcId="{EFCE9D4A-F07C-4C73-856E-3494097012C8}" destId="{C0271581-B7F3-4291-B677-52B3A7AD64B8}" srcOrd="1" destOrd="0" parTransId="{D71C8EA4-C554-417D-BD76-CB7F06EDE334}" sibTransId="{DA8932AC-5DD3-4AA6-B3F6-7061E6863C07}"/>
    <dgm:cxn modelId="{40201AA4-DEEB-495A-9BDC-E3E1054C249D}" type="presOf" srcId="{C44B4A35-C43F-4958-B5EA-5C2254DED037}" destId="{10E1C3F6-C897-418C-BA31-64982A1C9AD3}" srcOrd="0" destOrd="1" presId="urn:microsoft.com/office/officeart/2005/8/layout/vList2"/>
    <dgm:cxn modelId="{4CFB65A8-FCAD-46DE-B9FA-4D21EF575D82}" type="presOf" srcId="{82A66F00-9F6B-4E80-B922-09E6DD7D584C}" destId="{10E1C3F6-C897-418C-BA31-64982A1C9AD3}" srcOrd="0" destOrd="2" presId="urn:microsoft.com/office/officeart/2005/8/layout/vList2"/>
    <dgm:cxn modelId="{07111CB6-9F71-4D9A-B9EB-5410D3623114}" type="presOf" srcId="{B90CBFBD-42B3-437C-B886-BF8E8B2942FE}" destId="{0A51E911-2EFD-4C83-83F6-7F6272FAA63A}" srcOrd="0" destOrd="0" presId="urn:microsoft.com/office/officeart/2005/8/layout/vList2"/>
    <dgm:cxn modelId="{77B6F0C2-F73D-4D69-A07F-7E24EA76F5C0}" type="presOf" srcId="{13DB316C-9809-49B8-80BC-78B71CCAE0AC}" destId="{637B38EE-524D-4DAF-8514-9FCC4D691098}" srcOrd="0" destOrd="0" presId="urn:microsoft.com/office/officeart/2005/8/layout/vList2"/>
    <dgm:cxn modelId="{A006E2DB-17D2-4531-BC40-E9A270567FB4}" srcId="{02F9DE86-DF7F-4860-88A7-0ECA0E7FFDE2}" destId="{B90CBFBD-42B3-437C-B886-BF8E8B2942FE}" srcOrd="0" destOrd="0" parTransId="{9EFD51A2-0038-49AB-9266-29FC9F7A25F7}" sibTransId="{16D5B243-4B53-4EEE-B70A-C1D3A36223B5}"/>
    <dgm:cxn modelId="{7FA579F1-7E12-49ED-9E6E-C6588884B92D}" type="presOf" srcId="{83EDE3EF-D80B-46C2-B4F6-3965FC17E916}" destId="{332BD2F3-5A93-48AE-8A21-EC3748B08CE4}" srcOrd="0" destOrd="0" presId="urn:microsoft.com/office/officeart/2005/8/layout/vList2"/>
    <dgm:cxn modelId="{BE37DDF5-C29C-44F9-8D91-6F2D7BD088ED}" type="presOf" srcId="{EFCE9D4A-F07C-4C73-856E-3494097012C8}" destId="{26F39425-AD48-46D6-9ADE-205DC53F2CD7}" srcOrd="0" destOrd="0" presId="urn:microsoft.com/office/officeart/2005/8/layout/vList2"/>
    <dgm:cxn modelId="{5373E3FC-D7F8-4734-85E1-105A068D7DF9}" srcId="{F2569F83-A72B-4B8F-B9A2-A807A3368C37}" destId="{B081366A-F14D-46D0-B0F4-B757B9150A67}" srcOrd="2" destOrd="0" parTransId="{57B72C89-9EFC-4A04-BF89-66507A719CB6}" sibTransId="{23C88CF1-3C19-452C-8B84-2817424B4D11}"/>
    <dgm:cxn modelId="{E6BECAFD-FA9A-44FD-8ED7-BE06E9B80510}" type="presOf" srcId="{C0271581-B7F3-4291-B677-52B3A7AD64B8}" destId="{26F39425-AD48-46D6-9ADE-205DC53F2CD7}" srcOrd="0" destOrd="2" presId="urn:microsoft.com/office/officeart/2005/8/layout/vList2"/>
    <dgm:cxn modelId="{4C2E86C0-B989-4294-A11E-382E0F9347A1}" type="presParOf" srcId="{332BD2F3-5A93-48AE-8A21-EC3748B08CE4}" destId="{13F0A5A3-D7B7-4C31-8776-FB189355FC18}" srcOrd="0" destOrd="0" presId="urn:microsoft.com/office/officeart/2005/8/layout/vList2"/>
    <dgm:cxn modelId="{AB93AF2F-CCE5-46E0-9D48-1BF2B257363B}" type="presParOf" srcId="{332BD2F3-5A93-48AE-8A21-EC3748B08CE4}" destId="{0A51E911-2EFD-4C83-83F6-7F6272FAA63A}" srcOrd="1" destOrd="0" presId="urn:microsoft.com/office/officeart/2005/8/layout/vList2"/>
    <dgm:cxn modelId="{B66F42A0-450B-42A2-A339-88206A7A5CE8}" type="presParOf" srcId="{332BD2F3-5A93-48AE-8A21-EC3748B08CE4}" destId="{637B38EE-524D-4DAF-8514-9FCC4D691098}" srcOrd="2" destOrd="0" presId="urn:microsoft.com/office/officeart/2005/8/layout/vList2"/>
    <dgm:cxn modelId="{180E26DD-AD5A-4E26-B4B3-897969B98A98}" type="presParOf" srcId="{332BD2F3-5A93-48AE-8A21-EC3748B08CE4}" destId="{26F39425-AD48-46D6-9ADE-205DC53F2CD7}" srcOrd="3" destOrd="0" presId="urn:microsoft.com/office/officeart/2005/8/layout/vList2"/>
    <dgm:cxn modelId="{87BB6DBB-D7A2-4619-B242-B45D7C3AF9B7}" type="presParOf" srcId="{332BD2F3-5A93-48AE-8A21-EC3748B08CE4}" destId="{CB5AF226-D4C7-4817-8C08-AFEB703F859E}" srcOrd="4" destOrd="0" presId="urn:microsoft.com/office/officeart/2005/8/layout/vList2"/>
    <dgm:cxn modelId="{34D45C06-5C20-430C-AB42-08FC3A8F6EF5}" type="presParOf" srcId="{332BD2F3-5A93-48AE-8A21-EC3748B08CE4}" destId="{10E1C3F6-C897-418C-BA31-64982A1C9AD3}" srcOrd="5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6F8BEC5C-5C86-4CB6-BDB4-8AD7A11D469C}" type="doc">
      <dgm:prSet loTypeId="urn:microsoft.com/office/officeart/2005/8/layout/vList2" loCatId="list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F0014D84-4B65-4A8C-B25F-9B4DA435CC68}">
      <dgm:prSet custT="1"/>
      <dgm:spPr/>
      <dgm:t>
        <a:bodyPr/>
        <a:lstStyle/>
        <a:p>
          <a:r>
            <a:rPr lang="en-US" sz="1800" dirty="0">
              <a:solidFill>
                <a:schemeClr val="bg1"/>
              </a:solidFill>
            </a:rPr>
            <a:t>W30:  The measure looks at members who had the following number of well-child visits with a PCP during the last 15 months:</a:t>
          </a:r>
        </a:p>
        <a:p>
          <a:r>
            <a:rPr lang="en-US" sz="1600" dirty="0">
              <a:solidFill>
                <a:schemeClr val="bg1"/>
              </a:solidFill>
              <a:latin typeface="Georgia" panose="02040502050405020303" pitchFamily="18" charset="0"/>
            </a:rPr>
            <a:t>	• Children who turned 15 months old during the measurement year:  Six or 	more well-child visits</a:t>
          </a:r>
        </a:p>
        <a:p>
          <a:r>
            <a:rPr lang="en-US" sz="1600" dirty="0">
              <a:solidFill>
                <a:schemeClr val="bg1"/>
              </a:solidFill>
              <a:latin typeface="Georgia" panose="02040502050405020303" pitchFamily="18" charset="0"/>
            </a:rPr>
            <a:t>	• Children who turned 30 months old during the measurement year:  Two or 	more well child visits </a:t>
          </a:r>
          <a:r>
            <a:rPr lang="en-US" sz="1800" dirty="0">
              <a:solidFill>
                <a:schemeClr val="bg1"/>
              </a:solidFill>
            </a:rPr>
            <a:t>	</a:t>
          </a:r>
          <a:endParaRPr lang="en-US" sz="1800" dirty="0"/>
        </a:p>
      </dgm:t>
    </dgm:pt>
    <dgm:pt modelId="{5A0FEC24-B80F-4E79-B657-A8B4FAF633C5}" type="parTrans" cxnId="{ED3608BD-2FEF-4F22-B79E-BAE3196A3D2A}">
      <dgm:prSet/>
      <dgm:spPr/>
      <dgm:t>
        <a:bodyPr/>
        <a:lstStyle/>
        <a:p>
          <a:endParaRPr lang="en-US"/>
        </a:p>
      </dgm:t>
    </dgm:pt>
    <dgm:pt modelId="{930BA022-049F-488E-AD48-0114C3E1E7A9}" type="sibTrans" cxnId="{ED3608BD-2FEF-4F22-B79E-BAE3196A3D2A}">
      <dgm:prSet/>
      <dgm:spPr/>
      <dgm:t>
        <a:bodyPr/>
        <a:lstStyle/>
        <a:p>
          <a:endParaRPr lang="en-US"/>
        </a:p>
      </dgm:t>
    </dgm:pt>
    <dgm:pt modelId="{15017CDD-63AB-4EE0-9264-0D8DB50B06EE}">
      <dgm:prSet custT="1"/>
      <dgm:spPr/>
      <dgm:t>
        <a:bodyPr/>
        <a:lstStyle/>
        <a:p>
          <a:r>
            <a:rPr lang="en-US" sz="1400" dirty="0">
              <a:solidFill>
                <a:schemeClr val="tx1"/>
              </a:solidFill>
              <a:latin typeface="+mn-lt"/>
            </a:rPr>
            <a:t>Best Practices:</a:t>
          </a:r>
          <a:endParaRPr lang="en-US" sz="1400" dirty="0">
            <a:latin typeface="+mn-lt"/>
          </a:endParaRPr>
        </a:p>
      </dgm:t>
    </dgm:pt>
    <dgm:pt modelId="{2516B527-26E3-4099-8002-9098FAA1DE33}" type="parTrans" cxnId="{639E0D17-B150-4DE2-903C-143BD01D2A09}">
      <dgm:prSet/>
      <dgm:spPr/>
      <dgm:t>
        <a:bodyPr/>
        <a:lstStyle/>
        <a:p>
          <a:endParaRPr lang="en-US"/>
        </a:p>
      </dgm:t>
    </dgm:pt>
    <dgm:pt modelId="{4CB0C516-632C-4474-990B-2C58317A9DAA}" type="sibTrans" cxnId="{639E0D17-B150-4DE2-903C-143BD01D2A09}">
      <dgm:prSet/>
      <dgm:spPr/>
      <dgm:t>
        <a:bodyPr/>
        <a:lstStyle/>
        <a:p>
          <a:endParaRPr lang="en-US"/>
        </a:p>
      </dgm:t>
    </dgm:pt>
    <dgm:pt modelId="{99B46005-8B3D-4202-8A02-B63016199084}">
      <dgm:prSet custT="1"/>
      <dgm:spPr/>
      <dgm:t>
        <a:bodyPr/>
        <a:lstStyle/>
        <a:p>
          <a:r>
            <a:rPr lang="en-US" sz="1800" dirty="0"/>
            <a:t>WCV:  The measure looks at members 3-21 years of age who had at least one comprehensive well-care visit with a PCP or an OB/GYN practitioner during the measurement year</a:t>
          </a:r>
        </a:p>
      </dgm:t>
    </dgm:pt>
    <dgm:pt modelId="{B9BF94CD-BD8E-40CD-BFB7-74486FE5B64C}" type="parTrans" cxnId="{C003D1E0-B93D-4A00-B90B-9305FE9497F4}">
      <dgm:prSet/>
      <dgm:spPr/>
      <dgm:t>
        <a:bodyPr/>
        <a:lstStyle/>
        <a:p>
          <a:endParaRPr lang="en-US"/>
        </a:p>
      </dgm:t>
    </dgm:pt>
    <dgm:pt modelId="{CC79B172-5038-44CB-AC12-BA449D434D5C}" type="sibTrans" cxnId="{C003D1E0-B93D-4A00-B90B-9305FE9497F4}">
      <dgm:prSet/>
      <dgm:spPr/>
      <dgm:t>
        <a:bodyPr/>
        <a:lstStyle/>
        <a:p>
          <a:endParaRPr lang="en-US"/>
        </a:p>
      </dgm:t>
    </dgm:pt>
    <dgm:pt modelId="{9A28C61E-29D0-44FF-9B4F-E2692A34FE49}">
      <dgm:prSet custT="1"/>
      <dgm:spPr/>
      <dgm:t>
        <a:bodyPr/>
        <a:lstStyle/>
        <a:p>
          <a:r>
            <a:rPr lang="en-US" sz="1400" dirty="0"/>
            <a:t>Best Practices:</a:t>
          </a:r>
        </a:p>
      </dgm:t>
    </dgm:pt>
    <dgm:pt modelId="{59CA79E8-F538-4E4F-95D7-528ACCADA5DD}" type="parTrans" cxnId="{0693882C-0FB2-46CD-92C0-3E7F2A8E8885}">
      <dgm:prSet/>
      <dgm:spPr/>
      <dgm:t>
        <a:bodyPr/>
        <a:lstStyle/>
        <a:p>
          <a:endParaRPr lang="en-US"/>
        </a:p>
      </dgm:t>
    </dgm:pt>
    <dgm:pt modelId="{1656DF6A-6122-44D1-9620-677BB3FA568C}" type="sibTrans" cxnId="{0693882C-0FB2-46CD-92C0-3E7F2A8E8885}">
      <dgm:prSet/>
      <dgm:spPr/>
      <dgm:t>
        <a:bodyPr/>
        <a:lstStyle/>
        <a:p>
          <a:endParaRPr lang="en-US"/>
        </a:p>
      </dgm:t>
    </dgm:pt>
    <dgm:pt modelId="{09305D85-0775-441E-A293-036E7876934B}">
      <dgm:prSet custT="1"/>
      <dgm:spPr/>
      <dgm:t>
        <a:bodyPr/>
        <a:lstStyle/>
        <a:p>
          <a:r>
            <a:rPr lang="en-US" sz="1400" dirty="0">
              <a:solidFill>
                <a:schemeClr val="tx1"/>
              </a:solidFill>
              <a:latin typeface="+mn-lt"/>
            </a:rPr>
            <a:t>Document each well visit in the member’s medical record, be sure to document any advice given</a:t>
          </a:r>
        </a:p>
      </dgm:t>
    </dgm:pt>
    <dgm:pt modelId="{620370E9-DEA5-4D34-8D26-1C742158F80C}" type="parTrans" cxnId="{478FCC85-B5AE-41B7-90FE-B9F03E629A51}">
      <dgm:prSet/>
      <dgm:spPr/>
      <dgm:t>
        <a:bodyPr/>
        <a:lstStyle/>
        <a:p>
          <a:endParaRPr lang="en-US"/>
        </a:p>
      </dgm:t>
    </dgm:pt>
    <dgm:pt modelId="{DE16160C-FFFF-4F3A-A21A-226AA44DD1AD}" type="sibTrans" cxnId="{478FCC85-B5AE-41B7-90FE-B9F03E629A51}">
      <dgm:prSet/>
      <dgm:spPr/>
      <dgm:t>
        <a:bodyPr/>
        <a:lstStyle/>
        <a:p>
          <a:endParaRPr lang="en-US"/>
        </a:p>
      </dgm:t>
    </dgm:pt>
    <dgm:pt modelId="{01512621-3523-4B67-8D8B-EC428F69FBFA}">
      <dgm:prSet custT="1"/>
      <dgm:spPr/>
      <dgm:t>
        <a:bodyPr/>
        <a:lstStyle/>
        <a:p>
          <a:r>
            <a:rPr lang="en-US" sz="1400" dirty="0">
              <a:solidFill>
                <a:schemeClr val="tx1"/>
              </a:solidFill>
              <a:latin typeface="+mn-lt"/>
            </a:rPr>
            <a:t>Utilize the appropriate HEDIS acceptable codes when billing services</a:t>
          </a:r>
        </a:p>
      </dgm:t>
    </dgm:pt>
    <dgm:pt modelId="{4300F3DC-F60D-4619-89ED-B3A8A540AF2E}" type="parTrans" cxnId="{680EF181-F9D4-4008-B995-FE27201A1EFC}">
      <dgm:prSet/>
      <dgm:spPr/>
      <dgm:t>
        <a:bodyPr/>
        <a:lstStyle/>
        <a:p>
          <a:endParaRPr lang="en-US"/>
        </a:p>
      </dgm:t>
    </dgm:pt>
    <dgm:pt modelId="{0ACE0E3D-BA7B-47E5-87E5-82DC128BC6F6}" type="sibTrans" cxnId="{680EF181-F9D4-4008-B995-FE27201A1EFC}">
      <dgm:prSet/>
      <dgm:spPr/>
      <dgm:t>
        <a:bodyPr/>
        <a:lstStyle/>
        <a:p>
          <a:endParaRPr lang="en-US"/>
        </a:p>
      </dgm:t>
    </dgm:pt>
    <dgm:pt modelId="{01649606-9184-4DE2-8F5D-758004900C67}">
      <dgm:prSet custT="1"/>
      <dgm:spPr/>
      <dgm:t>
        <a:bodyPr/>
        <a:lstStyle/>
        <a:p>
          <a:r>
            <a:rPr lang="en-US" sz="1400" dirty="0"/>
            <a:t>Document each well visit in the member’s medical record, be sure to document any advice given</a:t>
          </a:r>
        </a:p>
      </dgm:t>
    </dgm:pt>
    <dgm:pt modelId="{5FA7F35D-5C5E-4BFE-91B5-2FE98D8FCC8C}" type="parTrans" cxnId="{5E4DA1FD-C318-4C63-B351-040E89AD2E90}">
      <dgm:prSet/>
      <dgm:spPr/>
      <dgm:t>
        <a:bodyPr/>
        <a:lstStyle/>
        <a:p>
          <a:endParaRPr lang="en-US"/>
        </a:p>
      </dgm:t>
    </dgm:pt>
    <dgm:pt modelId="{04F151D9-ECE7-4D18-B075-9E36476D0DA4}" type="sibTrans" cxnId="{5E4DA1FD-C318-4C63-B351-040E89AD2E90}">
      <dgm:prSet/>
      <dgm:spPr/>
      <dgm:t>
        <a:bodyPr/>
        <a:lstStyle/>
        <a:p>
          <a:endParaRPr lang="en-US"/>
        </a:p>
      </dgm:t>
    </dgm:pt>
    <dgm:pt modelId="{F7560D92-42F3-4564-A5D2-99F6CF712777}">
      <dgm:prSet custT="1"/>
      <dgm:spPr/>
      <dgm:t>
        <a:bodyPr/>
        <a:lstStyle/>
        <a:p>
          <a:r>
            <a:rPr lang="en-US" sz="1400" dirty="0"/>
            <a:t>Utilize the appropriate HEDIS acceptable codes when billing services</a:t>
          </a:r>
        </a:p>
      </dgm:t>
    </dgm:pt>
    <dgm:pt modelId="{6252FE64-9C19-4725-8DCA-1A09A0427E82}" type="parTrans" cxnId="{C377C2C7-B1AB-4630-ABAB-757BC8FBAE96}">
      <dgm:prSet/>
      <dgm:spPr/>
      <dgm:t>
        <a:bodyPr/>
        <a:lstStyle/>
        <a:p>
          <a:endParaRPr lang="en-US"/>
        </a:p>
      </dgm:t>
    </dgm:pt>
    <dgm:pt modelId="{5FBF6516-6D5B-424A-A505-AC5E3BF972D7}" type="sibTrans" cxnId="{C377C2C7-B1AB-4630-ABAB-757BC8FBAE96}">
      <dgm:prSet/>
      <dgm:spPr/>
      <dgm:t>
        <a:bodyPr/>
        <a:lstStyle/>
        <a:p>
          <a:endParaRPr lang="en-US"/>
        </a:p>
      </dgm:t>
    </dgm:pt>
    <dgm:pt modelId="{DEC134FF-2684-4876-8EAD-4F089CBBFDE1}">
      <dgm:prSet/>
      <dgm:spPr/>
      <dgm:t>
        <a:bodyPr/>
        <a:lstStyle/>
        <a:p>
          <a:endParaRPr lang="en-US" sz="1300" dirty="0"/>
        </a:p>
      </dgm:t>
    </dgm:pt>
    <dgm:pt modelId="{9987963B-8D74-496C-8A68-32CF494FCC71}" type="sibTrans" cxnId="{40C5CEAE-C372-4537-8879-432D50CD63FF}">
      <dgm:prSet/>
      <dgm:spPr/>
      <dgm:t>
        <a:bodyPr/>
        <a:lstStyle/>
        <a:p>
          <a:endParaRPr lang="en-US"/>
        </a:p>
      </dgm:t>
    </dgm:pt>
    <dgm:pt modelId="{9FD61DAB-E979-47A6-969A-7938390ED6AC}" type="parTrans" cxnId="{40C5CEAE-C372-4537-8879-432D50CD63FF}">
      <dgm:prSet/>
      <dgm:spPr/>
      <dgm:t>
        <a:bodyPr/>
        <a:lstStyle/>
        <a:p>
          <a:endParaRPr lang="en-US"/>
        </a:p>
      </dgm:t>
    </dgm:pt>
    <dgm:pt modelId="{2C0AD0C1-C3AE-4FC5-B686-9AE359528B65}" type="pres">
      <dgm:prSet presAssocID="{6F8BEC5C-5C86-4CB6-BDB4-8AD7A11D469C}" presName="linear" presStyleCnt="0">
        <dgm:presLayoutVars>
          <dgm:animLvl val="lvl"/>
          <dgm:resizeHandles val="exact"/>
        </dgm:presLayoutVars>
      </dgm:prSet>
      <dgm:spPr/>
    </dgm:pt>
    <dgm:pt modelId="{8CCD73A2-3427-4023-8837-B8F81DA0B0EE}" type="pres">
      <dgm:prSet presAssocID="{F0014D84-4B65-4A8C-B25F-9B4DA435CC68}" presName="parentText" presStyleLbl="node1" presStyleIdx="0" presStyleCnt="2" custScaleY="108452">
        <dgm:presLayoutVars>
          <dgm:chMax val="0"/>
          <dgm:bulletEnabled val="1"/>
        </dgm:presLayoutVars>
      </dgm:prSet>
      <dgm:spPr/>
    </dgm:pt>
    <dgm:pt modelId="{104E11F8-C36C-4643-BD44-86D95646F1ED}" type="pres">
      <dgm:prSet presAssocID="{F0014D84-4B65-4A8C-B25F-9B4DA435CC68}" presName="childText" presStyleLbl="revTx" presStyleIdx="0" presStyleCnt="2">
        <dgm:presLayoutVars>
          <dgm:bulletEnabled val="1"/>
        </dgm:presLayoutVars>
      </dgm:prSet>
      <dgm:spPr/>
    </dgm:pt>
    <dgm:pt modelId="{1953AE8A-1F57-445D-A237-FF83CA425FB6}" type="pres">
      <dgm:prSet presAssocID="{99B46005-8B3D-4202-8A02-B63016199084}" presName="parentText" presStyleLbl="node1" presStyleIdx="1" presStyleCnt="2" custScaleY="65407">
        <dgm:presLayoutVars>
          <dgm:chMax val="0"/>
          <dgm:bulletEnabled val="1"/>
        </dgm:presLayoutVars>
      </dgm:prSet>
      <dgm:spPr/>
    </dgm:pt>
    <dgm:pt modelId="{F7DEBBDE-5CFB-4084-8C48-5D0EB0F6E5D9}" type="pres">
      <dgm:prSet presAssocID="{99B46005-8B3D-4202-8A02-B63016199084}" presName="childText" presStyleLbl="revTx" presStyleIdx="1" presStyleCnt="2">
        <dgm:presLayoutVars>
          <dgm:bulletEnabled val="1"/>
        </dgm:presLayoutVars>
      </dgm:prSet>
      <dgm:spPr/>
    </dgm:pt>
  </dgm:ptLst>
  <dgm:cxnLst>
    <dgm:cxn modelId="{639E0D17-B150-4DE2-903C-143BD01D2A09}" srcId="{F0014D84-4B65-4A8C-B25F-9B4DA435CC68}" destId="{15017CDD-63AB-4EE0-9264-0D8DB50B06EE}" srcOrd="0" destOrd="0" parTransId="{2516B527-26E3-4099-8002-9098FAA1DE33}" sibTransId="{4CB0C516-632C-4474-990B-2C58317A9DAA}"/>
    <dgm:cxn modelId="{51B19F1E-C893-46B1-8A70-CD32E1478418}" type="presOf" srcId="{99B46005-8B3D-4202-8A02-B63016199084}" destId="{1953AE8A-1F57-445D-A237-FF83CA425FB6}" srcOrd="0" destOrd="0" presId="urn:microsoft.com/office/officeart/2005/8/layout/vList2"/>
    <dgm:cxn modelId="{0693882C-0FB2-46CD-92C0-3E7F2A8E8885}" srcId="{99B46005-8B3D-4202-8A02-B63016199084}" destId="{9A28C61E-29D0-44FF-9B4F-E2692A34FE49}" srcOrd="0" destOrd="0" parTransId="{59CA79E8-F538-4E4F-95D7-528ACCADA5DD}" sibTransId="{1656DF6A-6122-44D1-9620-677BB3FA568C}"/>
    <dgm:cxn modelId="{096F9065-A8E7-48AD-A76A-37005A3C5BD2}" type="presOf" srcId="{F0014D84-4B65-4A8C-B25F-9B4DA435CC68}" destId="{8CCD73A2-3427-4023-8837-B8F81DA0B0EE}" srcOrd="0" destOrd="0" presId="urn:microsoft.com/office/officeart/2005/8/layout/vList2"/>
    <dgm:cxn modelId="{69F01C4C-9E9D-401E-B074-5841E66D74DE}" type="presOf" srcId="{15017CDD-63AB-4EE0-9264-0D8DB50B06EE}" destId="{104E11F8-C36C-4643-BD44-86D95646F1ED}" srcOrd="0" destOrd="0" presId="urn:microsoft.com/office/officeart/2005/8/layout/vList2"/>
    <dgm:cxn modelId="{84F81F73-3F66-49FD-B0D3-B1C4E95A1D26}" type="presOf" srcId="{01649606-9184-4DE2-8F5D-758004900C67}" destId="{F7DEBBDE-5CFB-4084-8C48-5D0EB0F6E5D9}" srcOrd="0" destOrd="1" presId="urn:microsoft.com/office/officeart/2005/8/layout/vList2"/>
    <dgm:cxn modelId="{680EF181-F9D4-4008-B995-FE27201A1EFC}" srcId="{15017CDD-63AB-4EE0-9264-0D8DB50B06EE}" destId="{01512621-3523-4B67-8D8B-EC428F69FBFA}" srcOrd="1" destOrd="0" parTransId="{4300F3DC-F60D-4619-89ED-B3A8A540AF2E}" sibTransId="{0ACE0E3D-BA7B-47E5-87E5-82DC128BC6F6}"/>
    <dgm:cxn modelId="{478FCC85-B5AE-41B7-90FE-B9F03E629A51}" srcId="{15017CDD-63AB-4EE0-9264-0D8DB50B06EE}" destId="{09305D85-0775-441E-A293-036E7876934B}" srcOrd="0" destOrd="0" parTransId="{620370E9-DEA5-4D34-8D26-1C742158F80C}" sibTransId="{DE16160C-FFFF-4F3A-A21A-226AA44DD1AD}"/>
    <dgm:cxn modelId="{D3838E8B-74C5-4A5B-B327-B97ADEB4C875}" type="presOf" srcId="{01512621-3523-4B67-8D8B-EC428F69FBFA}" destId="{104E11F8-C36C-4643-BD44-86D95646F1ED}" srcOrd="0" destOrd="2" presId="urn:microsoft.com/office/officeart/2005/8/layout/vList2"/>
    <dgm:cxn modelId="{40C5CEAE-C372-4537-8879-432D50CD63FF}" srcId="{99B46005-8B3D-4202-8A02-B63016199084}" destId="{DEC134FF-2684-4876-8EAD-4F089CBBFDE1}" srcOrd="1" destOrd="0" parTransId="{9FD61DAB-E979-47A6-969A-7938390ED6AC}" sibTransId="{9987963B-8D74-496C-8A68-32CF494FCC71}"/>
    <dgm:cxn modelId="{ED3608BD-2FEF-4F22-B79E-BAE3196A3D2A}" srcId="{6F8BEC5C-5C86-4CB6-BDB4-8AD7A11D469C}" destId="{F0014D84-4B65-4A8C-B25F-9B4DA435CC68}" srcOrd="0" destOrd="0" parTransId="{5A0FEC24-B80F-4E79-B657-A8B4FAF633C5}" sibTransId="{930BA022-049F-488E-AD48-0114C3E1E7A9}"/>
    <dgm:cxn modelId="{1A19FAC5-69A9-43F5-B557-9EB4A8FAAFC5}" type="presOf" srcId="{6F8BEC5C-5C86-4CB6-BDB4-8AD7A11D469C}" destId="{2C0AD0C1-C3AE-4FC5-B686-9AE359528B65}" srcOrd="0" destOrd="0" presId="urn:microsoft.com/office/officeart/2005/8/layout/vList2"/>
    <dgm:cxn modelId="{C377C2C7-B1AB-4630-ABAB-757BC8FBAE96}" srcId="{9A28C61E-29D0-44FF-9B4F-E2692A34FE49}" destId="{F7560D92-42F3-4564-A5D2-99F6CF712777}" srcOrd="1" destOrd="0" parTransId="{6252FE64-9C19-4725-8DCA-1A09A0427E82}" sibTransId="{5FBF6516-6D5B-424A-A505-AC5E3BF972D7}"/>
    <dgm:cxn modelId="{D4A0CED9-1C64-417C-A7EF-A06435A9D143}" type="presOf" srcId="{09305D85-0775-441E-A293-036E7876934B}" destId="{104E11F8-C36C-4643-BD44-86D95646F1ED}" srcOrd="0" destOrd="1" presId="urn:microsoft.com/office/officeart/2005/8/layout/vList2"/>
    <dgm:cxn modelId="{C003D1E0-B93D-4A00-B90B-9305FE9497F4}" srcId="{6F8BEC5C-5C86-4CB6-BDB4-8AD7A11D469C}" destId="{99B46005-8B3D-4202-8A02-B63016199084}" srcOrd="1" destOrd="0" parTransId="{B9BF94CD-BD8E-40CD-BFB7-74486FE5B64C}" sibTransId="{CC79B172-5038-44CB-AC12-BA449D434D5C}"/>
    <dgm:cxn modelId="{BB303DE9-EC7D-4400-9310-7C80913E0AAA}" type="presOf" srcId="{9A28C61E-29D0-44FF-9B4F-E2692A34FE49}" destId="{F7DEBBDE-5CFB-4084-8C48-5D0EB0F6E5D9}" srcOrd="0" destOrd="0" presId="urn:microsoft.com/office/officeart/2005/8/layout/vList2"/>
    <dgm:cxn modelId="{63D145E9-50B4-4163-BD10-8E62D4964BE4}" type="presOf" srcId="{F7560D92-42F3-4564-A5D2-99F6CF712777}" destId="{F7DEBBDE-5CFB-4084-8C48-5D0EB0F6E5D9}" srcOrd="0" destOrd="2" presId="urn:microsoft.com/office/officeart/2005/8/layout/vList2"/>
    <dgm:cxn modelId="{FF38B1EF-0BB3-4840-93D3-B3A22ACBF93B}" type="presOf" srcId="{DEC134FF-2684-4876-8EAD-4F089CBBFDE1}" destId="{F7DEBBDE-5CFB-4084-8C48-5D0EB0F6E5D9}" srcOrd="0" destOrd="3" presId="urn:microsoft.com/office/officeart/2005/8/layout/vList2"/>
    <dgm:cxn modelId="{5E4DA1FD-C318-4C63-B351-040E89AD2E90}" srcId="{9A28C61E-29D0-44FF-9B4F-E2692A34FE49}" destId="{01649606-9184-4DE2-8F5D-758004900C67}" srcOrd="0" destOrd="0" parTransId="{5FA7F35D-5C5E-4BFE-91B5-2FE98D8FCC8C}" sibTransId="{04F151D9-ECE7-4D18-B075-9E36476D0DA4}"/>
    <dgm:cxn modelId="{78C133F3-0DF6-47A5-B7AE-D083966441C5}" type="presParOf" srcId="{2C0AD0C1-C3AE-4FC5-B686-9AE359528B65}" destId="{8CCD73A2-3427-4023-8837-B8F81DA0B0EE}" srcOrd="0" destOrd="0" presId="urn:microsoft.com/office/officeart/2005/8/layout/vList2"/>
    <dgm:cxn modelId="{E5E521A3-3500-4722-AFD9-E05A93A6E131}" type="presParOf" srcId="{2C0AD0C1-C3AE-4FC5-B686-9AE359528B65}" destId="{104E11F8-C36C-4643-BD44-86D95646F1ED}" srcOrd="1" destOrd="0" presId="urn:microsoft.com/office/officeart/2005/8/layout/vList2"/>
    <dgm:cxn modelId="{AB536B60-D9BC-4FD2-BB5D-94CC2A3C989C}" type="presParOf" srcId="{2C0AD0C1-C3AE-4FC5-B686-9AE359528B65}" destId="{1953AE8A-1F57-445D-A237-FF83CA425FB6}" srcOrd="2" destOrd="0" presId="urn:microsoft.com/office/officeart/2005/8/layout/vList2"/>
    <dgm:cxn modelId="{A0DA46A5-4EF0-4A55-A6B2-C8D0FAB0162F}" type="presParOf" srcId="{2C0AD0C1-C3AE-4FC5-B686-9AE359528B65}" destId="{F7DEBBDE-5CFB-4084-8C48-5D0EB0F6E5D9}" srcOrd="3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4E77E395-E36F-4205-9EDF-173E58FCB24B}" type="doc">
      <dgm:prSet loTypeId="urn:microsoft.com/office/officeart/2005/8/layout/vProcess5" loCatId="process" qsTypeId="urn:microsoft.com/office/officeart/2005/8/quickstyle/simple4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A8D0C24A-48A5-42FF-8EFF-7288E3259C05}">
      <dgm:prSet custT="1"/>
      <dgm:spPr/>
      <dgm:t>
        <a:bodyPr/>
        <a:lstStyle/>
        <a:p>
          <a:r>
            <a:rPr lang="en-US" sz="1800" dirty="0"/>
            <a:t>Anthem’s HEDIS </a:t>
          </a:r>
        </a:p>
        <a:p>
          <a:r>
            <a:rPr lang="en-US" sz="1800" dirty="0"/>
            <a:t>Coding Booklet</a:t>
          </a:r>
        </a:p>
      </dgm:t>
    </dgm:pt>
    <dgm:pt modelId="{EE97B65B-C784-40CB-ACBC-352DFE467021}" type="parTrans" cxnId="{C6357397-E820-4C80-922D-80B0971C76B6}">
      <dgm:prSet/>
      <dgm:spPr/>
      <dgm:t>
        <a:bodyPr/>
        <a:lstStyle/>
        <a:p>
          <a:endParaRPr lang="en-US"/>
        </a:p>
      </dgm:t>
    </dgm:pt>
    <dgm:pt modelId="{AAF4F32E-CD3B-4E3F-AAA1-E5633D5CBC83}" type="sibTrans" cxnId="{C6357397-E820-4C80-922D-80B0971C76B6}">
      <dgm:prSet/>
      <dgm:spPr/>
      <dgm:t>
        <a:bodyPr/>
        <a:lstStyle/>
        <a:p>
          <a:endParaRPr lang="en-US"/>
        </a:p>
      </dgm:t>
    </dgm:pt>
    <dgm:pt modelId="{17917F47-C79C-421D-B9EB-6A821B63651D}">
      <dgm:prSet custT="1"/>
      <dgm:spPr/>
      <dgm:t>
        <a:bodyPr/>
        <a:lstStyle/>
        <a:p>
          <a:r>
            <a:rPr lang="en-US" sz="1800" dirty="0"/>
            <a:t>Anthem’s HEDIS </a:t>
          </a:r>
        </a:p>
        <a:p>
          <a:r>
            <a:rPr lang="en-US" sz="1800" dirty="0"/>
            <a:t>Quick Reference Guides for </a:t>
          </a:r>
        </a:p>
        <a:p>
          <a:r>
            <a:rPr lang="en-US" sz="1800" dirty="0"/>
            <a:t>Children and Adults</a:t>
          </a:r>
        </a:p>
      </dgm:t>
    </dgm:pt>
    <dgm:pt modelId="{45B1C36F-89C5-4A6E-98D6-408FAF0E92DB}" type="parTrans" cxnId="{D0B5D510-7071-4FFD-B619-BDB5D3485C0C}">
      <dgm:prSet/>
      <dgm:spPr/>
      <dgm:t>
        <a:bodyPr/>
        <a:lstStyle/>
        <a:p>
          <a:endParaRPr lang="en-US"/>
        </a:p>
      </dgm:t>
    </dgm:pt>
    <dgm:pt modelId="{1D41EE65-29B2-41FF-BBD1-09154FD79DA3}" type="sibTrans" cxnId="{D0B5D510-7071-4FFD-B619-BDB5D3485C0C}">
      <dgm:prSet/>
      <dgm:spPr/>
      <dgm:t>
        <a:bodyPr/>
        <a:lstStyle/>
        <a:p>
          <a:endParaRPr lang="en-US"/>
        </a:p>
      </dgm:t>
    </dgm:pt>
    <dgm:pt modelId="{951358E7-C8E2-4622-BA1D-BFB5F31D449C}">
      <dgm:prSet custT="1"/>
      <dgm:spPr/>
      <dgm:t>
        <a:bodyPr/>
        <a:lstStyle/>
        <a:p>
          <a:r>
            <a:rPr lang="en-US" sz="1800" dirty="0"/>
            <a:t>EMR Access</a:t>
          </a:r>
        </a:p>
      </dgm:t>
    </dgm:pt>
    <dgm:pt modelId="{164E8D0C-4BFA-4A71-90DE-A59229AEA92B}" type="parTrans" cxnId="{A52B7724-806A-49EC-AF15-EEAD12699753}">
      <dgm:prSet/>
      <dgm:spPr/>
      <dgm:t>
        <a:bodyPr/>
        <a:lstStyle/>
        <a:p>
          <a:endParaRPr lang="en-US"/>
        </a:p>
      </dgm:t>
    </dgm:pt>
    <dgm:pt modelId="{5789D007-75EB-41D9-9ECC-315EA44A4BF5}" type="sibTrans" cxnId="{A52B7724-806A-49EC-AF15-EEAD12699753}">
      <dgm:prSet/>
      <dgm:spPr/>
      <dgm:t>
        <a:bodyPr/>
        <a:lstStyle/>
        <a:p>
          <a:endParaRPr lang="en-US"/>
        </a:p>
      </dgm:t>
    </dgm:pt>
    <dgm:pt modelId="{7F44C51C-0321-40E2-8B1E-46A34DF77CB6}">
      <dgm:prSet custT="1"/>
      <dgm:spPr/>
      <dgm:t>
        <a:bodyPr/>
        <a:lstStyle/>
        <a:p>
          <a:r>
            <a:rPr lang="en-US" sz="1800" dirty="0"/>
            <a:t>MRDB Submissions </a:t>
          </a:r>
        </a:p>
        <a:p>
          <a:r>
            <a:rPr lang="en-US" sz="1800" dirty="0"/>
            <a:t>(Medical Record Database</a:t>
          </a:r>
          <a:r>
            <a:rPr lang="en-US" sz="1900" dirty="0"/>
            <a:t>)</a:t>
          </a:r>
        </a:p>
      </dgm:t>
    </dgm:pt>
    <dgm:pt modelId="{E922E9C2-5658-4534-835E-B193AEEA7695}" type="parTrans" cxnId="{94C49585-F292-4368-9BC1-2092F2FC774A}">
      <dgm:prSet/>
      <dgm:spPr/>
      <dgm:t>
        <a:bodyPr/>
        <a:lstStyle/>
        <a:p>
          <a:endParaRPr lang="en-US"/>
        </a:p>
      </dgm:t>
    </dgm:pt>
    <dgm:pt modelId="{028D1DB1-12AF-4E29-9834-3203AEAE1E3E}" type="sibTrans" cxnId="{94C49585-F292-4368-9BC1-2092F2FC774A}">
      <dgm:prSet/>
      <dgm:spPr/>
      <dgm:t>
        <a:bodyPr/>
        <a:lstStyle/>
        <a:p>
          <a:endParaRPr lang="en-US"/>
        </a:p>
      </dgm:t>
    </dgm:pt>
    <dgm:pt modelId="{473A25F2-32E0-474A-A3FE-F1634F2188DD}" type="pres">
      <dgm:prSet presAssocID="{4E77E395-E36F-4205-9EDF-173E58FCB24B}" presName="outerComposite" presStyleCnt="0">
        <dgm:presLayoutVars>
          <dgm:chMax val="5"/>
          <dgm:dir/>
          <dgm:resizeHandles val="exact"/>
        </dgm:presLayoutVars>
      </dgm:prSet>
      <dgm:spPr/>
    </dgm:pt>
    <dgm:pt modelId="{35B1338B-B8BB-4177-A335-5A85B1B6D660}" type="pres">
      <dgm:prSet presAssocID="{4E77E395-E36F-4205-9EDF-173E58FCB24B}" presName="dummyMaxCanvas" presStyleCnt="0">
        <dgm:presLayoutVars/>
      </dgm:prSet>
      <dgm:spPr/>
    </dgm:pt>
    <dgm:pt modelId="{FEC49384-CC32-41D5-8AD1-802BE576E063}" type="pres">
      <dgm:prSet presAssocID="{4E77E395-E36F-4205-9EDF-173E58FCB24B}" presName="FourNodes_1" presStyleLbl="node1" presStyleIdx="0" presStyleCnt="4" custLinFactNeighborX="1041" custLinFactNeighborY="-3770">
        <dgm:presLayoutVars>
          <dgm:bulletEnabled val="1"/>
        </dgm:presLayoutVars>
      </dgm:prSet>
      <dgm:spPr/>
    </dgm:pt>
    <dgm:pt modelId="{4FB539F6-00BD-48E5-87D9-6435CCEDACE2}" type="pres">
      <dgm:prSet presAssocID="{4E77E395-E36F-4205-9EDF-173E58FCB24B}" presName="FourNodes_2" presStyleLbl="node1" presStyleIdx="1" presStyleCnt="4">
        <dgm:presLayoutVars>
          <dgm:bulletEnabled val="1"/>
        </dgm:presLayoutVars>
      </dgm:prSet>
      <dgm:spPr/>
    </dgm:pt>
    <dgm:pt modelId="{45EC6474-3927-4644-8975-BB47771C9CD3}" type="pres">
      <dgm:prSet presAssocID="{4E77E395-E36F-4205-9EDF-173E58FCB24B}" presName="FourNodes_3" presStyleLbl="node1" presStyleIdx="2" presStyleCnt="4">
        <dgm:presLayoutVars>
          <dgm:bulletEnabled val="1"/>
        </dgm:presLayoutVars>
      </dgm:prSet>
      <dgm:spPr/>
    </dgm:pt>
    <dgm:pt modelId="{4ECEC536-D5FB-4776-BA35-FE922485382D}" type="pres">
      <dgm:prSet presAssocID="{4E77E395-E36F-4205-9EDF-173E58FCB24B}" presName="FourNodes_4" presStyleLbl="node1" presStyleIdx="3" presStyleCnt="4">
        <dgm:presLayoutVars>
          <dgm:bulletEnabled val="1"/>
        </dgm:presLayoutVars>
      </dgm:prSet>
      <dgm:spPr/>
    </dgm:pt>
    <dgm:pt modelId="{AFE8CCDB-479A-4081-AD4A-F4FCC3231F0D}" type="pres">
      <dgm:prSet presAssocID="{4E77E395-E36F-4205-9EDF-173E58FCB24B}" presName="FourConn_1-2" presStyleLbl="fgAccFollowNode1" presStyleIdx="0" presStyleCnt="3">
        <dgm:presLayoutVars>
          <dgm:bulletEnabled val="1"/>
        </dgm:presLayoutVars>
      </dgm:prSet>
      <dgm:spPr/>
    </dgm:pt>
    <dgm:pt modelId="{C7669421-04DB-4647-8571-65ABEF33C542}" type="pres">
      <dgm:prSet presAssocID="{4E77E395-E36F-4205-9EDF-173E58FCB24B}" presName="FourConn_2-3" presStyleLbl="fgAccFollowNode1" presStyleIdx="1" presStyleCnt="3">
        <dgm:presLayoutVars>
          <dgm:bulletEnabled val="1"/>
        </dgm:presLayoutVars>
      </dgm:prSet>
      <dgm:spPr/>
    </dgm:pt>
    <dgm:pt modelId="{A8308689-48E3-4119-B185-DF1D7069781C}" type="pres">
      <dgm:prSet presAssocID="{4E77E395-E36F-4205-9EDF-173E58FCB24B}" presName="FourConn_3-4" presStyleLbl="fgAccFollowNode1" presStyleIdx="2" presStyleCnt="3">
        <dgm:presLayoutVars>
          <dgm:bulletEnabled val="1"/>
        </dgm:presLayoutVars>
      </dgm:prSet>
      <dgm:spPr/>
    </dgm:pt>
    <dgm:pt modelId="{7724DCD6-3E05-45CD-A571-64B26B1FC0D3}" type="pres">
      <dgm:prSet presAssocID="{4E77E395-E36F-4205-9EDF-173E58FCB24B}" presName="FourNodes_1_text" presStyleLbl="node1" presStyleIdx="3" presStyleCnt="4">
        <dgm:presLayoutVars>
          <dgm:bulletEnabled val="1"/>
        </dgm:presLayoutVars>
      </dgm:prSet>
      <dgm:spPr/>
    </dgm:pt>
    <dgm:pt modelId="{198BE2A5-B14A-49D3-A741-A2BE18246260}" type="pres">
      <dgm:prSet presAssocID="{4E77E395-E36F-4205-9EDF-173E58FCB24B}" presName="FourNodes_2_text" presStyleLbl="node1" presStyleIdx="3" presStyleCnt="4">
        <dgm:presLayoutVars>
          <dgm:bulletEnabled val="1"/>
        </dgm:presLayoutVars>
      </dgm:prSet>
      <dgm:spPr/>
    </dgm:pt>
    <dgm:pt modelId="{E1278BCB-A461-4C7E-8EB8-E534C3284E43}" type="pres">
      <dgm:prSet presAssocID="{4E77E395-E36F-4205-9EDF-173E58FCB24B}" presName="FourNodes_3_text" presStyleLbl="node1" presStyleIdx="3" presStyleCnt="4">
        <dgm:presLayoutVars>
          <dgm:bulletEnabled val="1"/>
        </dgm:presLayoutVars>
      </dgm:prSet>
      <dgm:spPr/>
    </dgm:pt>
    <dgm:pt modelId="{D905124A-A099-4758-8D2F-F99FEE9F4896}" type="pres">
      <dgm:prSet presAssocID="{4E77E395-E36F-4205-9EDF-173E58FCB24B}" presName="FourNodes_4_text" presStyleLbl="node1" presStyleIdx="3" presStyleCnt="4">
        <dgm:presLayoutVars>
          <dgm:bulletEnabled val="1"/>
        </dgm:presLayoutVars>
      </dgm:prSet>
      <dgm:spPr/>
    </dgm:pt>
  </dgm:ptLst>
  <dgm:cxnLst>
    <dgm:cxn modelId="{6546AB04-2B54-4991-A755-DC0101FD19C1}" type="presOf" srcId="{A8D0C24A-48A5-42FF-8EFF-7288E3259C05}" destId="{FEC49384-CC32-41D5-8AD1-802BE576E063}" srcOrd="0" destOrd="0" presId="urn:microsoft.com/office/officeart/2005/8/layout/vProcess5"/>
    <dgm:cxn modelId="{D0B5D510-7071-4FFD-B619-BDB5D3485C0C}" srcId="{4E77E395-E36F-4205-9EDF-173E58FCB24B}" destId="{17917F47-C79C-421D-B9EB-6A821B63651D}" srcOrd="1" destOrd="0" parTransId="{45B1C36F-89C5-4A6E-98D6-408FAF0E92DB}" sibTransId="{1D41EE65-29B2-41FF-BBD1-09154FD79DA3}"/>
    <dgm:cxn modelId="{A52B7724-806A-49EC-AF15-EEAD12699753}" srcId="{4E77E395-E36F-4205-9EDF-173E58FCB24B}" destId="{951358E7-C8E2-4622-BA1D-BFB5F31D449C}" srcOrd="2" destOrd="0" parTransId="{164E8D0C-4BFA-4A71-90DE-A59229AEA92B}" sibTransId="{5789D007-75EB-41D9-9ECC-315EA44A4BF5}"/>
    <dgm:cxn modelId="{FE0EE133-04D9-4994-99AE-8F765827ED2D}" type="presOf" srcId="{4E77E395-E36F-4205-9EDF-173E58FCB24B}" destId="{473A25F2-32E0-474A-A3FE-F1634F2188DD}" srcOrd="0" destOrd="0" presId="urn:microsoft.com/office/officeart/2005/8/layout/vProcess5"/>
    <dgm:cxn modelId="{CEF97835-03A7-4CE7-88A9-656C6266BB82}" type="presOf" srcId="{17917F47-C79C-421D-B9EB-6A821B63651D}" destId="{198BE2A5-B14A-49D3-A741-A2BE18246260}" srcOrd="1" destOrd="0" presId="urn:microsoft.com/office/officeart/2005/8/layout/vProcess5"/>
    <dgm:cxn modelId="{6F4B7140-2F12-457B-A7EC-DF7458118FA6}" type="presOf" srcId="{7F44C51C-0321-40E2-8B1E-46A34DF77CB6}" destId="{D905124A-A099-4758-8D2F-F99FEE9F4896}" srcOrd="1" destOrd="0" presId="urn:microsoft.com/office/officeart/2005/8/layout/vProcess5"/>
    <dgm:cxn modelId="{7F74F960-BE41-4ED3-AD4C-0ABFEE1C2CC4}" type="presOf" srcId="{17917F47-C79C-421D-B9EB-6A821B63651D}" destId="{4FB539F6-00BD-48E5-87D9-6435CCEDACE2}" srcOrd="0" destOrd="0" presId="urn:microsoft.com/office/officeart/2005/8/layout/vProcess5"/>
    <dgm:cxn modelId="{1B719473-8857-4084-B25A-C9C486AF0D1D}" type="presOf" srcId="{951358E7-C8E2-4622-BA1D-BFB5F31D449C}" destId="{45EC6474-3927-4644-8975-BB47771C9CD3}" srcOrd="0" destOrd="0" presId="urn:microsoft.com/office/officeart/2005/8/layout/vProcess5"/>
    <dgm:cxn modelId="{94C49585-F292-4368-9BC1-2092F2FC774A}" srcId="{4E77E395-E36F-4205-9EDF-173E58FCB24B}" destId="{7F44C51C-0321-40E2-8B1E-46A34DF77CB6}" srcOrd="3" destOrd="0" parTransId="{E922E9C2-5658-4534-835E-B193AEEA7695}" sibTransId="{028D1DB1-12AF-4E29-9834-3203AEAE1E3E}"/>
    <dgm:cxn modelId="{E4647F8B-7CA3-4A25-B099-9D4C83CA406A}" type="presOf" srcId="{1D41EE65-29B2-41FF-BBD1-09154FD79DA3}" destId="{C7669421-04DB-4647-8571-65ABEF33C542}" srcOrd="0" destOrd="0" presId="urn:microsoft.com/office/officeart/2005/8/layout/vProcess5"/>
    <dgm:cxn modelId="{FF55AA92-0A65-474B-A3B4-DB00C55BB6F0}" type="presOf" srcId="{7F44C51C-0321-40E2-8B1E-46A34DF77CB6}" destId="{4ECEC536-D5FB-4776-BA35-FE922485382D}" srcOrd="0" destOrd="0" presId="urn:microsoft.com/office/officeart/2005/8/layout/vProcess5"/>
    <dgm:cxn modelId="{C6357397-E820-4C80-922D-80B0971C76B6}" srcId="{4E77E395-E36F-4205-9EDF-173E58FCB24B}" destId="{A8D0C24A-48A5-42FF-8EFF-7288E3259C05}" srcOrd="0" destOrd="0" parTransId="{EE97B65B-C784-40CB-ACBC-352DFE467021}" sibTransId="{AAF4F32E-CD3B-4E3F-AAA1-E5633D5CBC83}"/>
    <dgm:cxn modelId="{883066A4-E0BD-405B-9A85-5A47D8BAFAEB}" type="presOf" srcId="{951358E7-C8E2-4622-BA1D-BFB5F31D449C}" destId="{E1278BCB-A461-4C7E-8EB8-E534C3284E43}" srcOrd="1" destOrd="0" presId="urn:microsoft.com/office/officeart/2005/8/layout/vProcess5"/>
    <dgm:cxn modelId="{C01F47E8-674E-40AE-A72F-14D5DE15653E}" type="presOf" srcId="{A8D0C24A-48A5-42FF-8EFF-7288E3259C05}" destId="{7724DCD6-3E05-45CD-A571-64B26B1FC0D3}" srcOrd="1" destOrd="0" presId="urn:microsoft.com/office/officeart/2005/8/layout/vProcess5"/>
    <dgm:cxn modelId="{DDD497F9-5C83-476A-8CF0-486082B835AD}" type="presOf" srcId="{5789D007-75EB-41D9-9ECC-315EA44A4BF5}" destId="{A8308689-48E3-4119-B185-DF1D7069781C}" srcOrd="0" destOrd="0" presId="urn:microsoft.com/office/officeart/2005/8/layout/vProcess5"/>
    <dgm:cxn modelId="{AF3368FA-65ED-4578-91F9-7E9E2F24A0F1}" type="presOf" srcId="{AAF4F32E-CD3B-4E3F-AAA1-E5633D5CBC83}" destId="{AFE8CCDB-479A-4081-AD4A-F4FCC3231F0D}" srcOrd="0" destOrd="0" presId="urn:microsoft.com/office/officeart/2005/8/layout/vProcess5"/>
    <dgm:cxn modelId="{D2D96DEA-653C-4499-AAF5-2AA2876711D0}" type="presParOf" srcId="{473A25F2-32E0-474A-A3FE-F1634F2188DD}" destId="{35B1338B-B8BB-4177-A335-5A85B1B6D660}" srcOrd="0" destOrd="0" presId="urn:microsoft.com/office/officeart/2005/8/layout/vProcess5"/>
    <dgm:cxn modelId="{97E8F5B4-B4D0-4560-868A-5E03A3B39941}" type="presParOf" srcId="{473A25F2-32E0-474A-A3FE-F1634F2188DD}" destId="{FEC49384-CC32-41D5-8AD1-802BE576E063}" srcOrd="1" destOrd="0" presId="urn:microsoft.com/office/officeart/2005/8/layout/vProcess5"/>
    <dgm:cxn modelId="{4EACFC5C-617C-4D64-9142-8A81A85F50BB}" type="presParOf" srcId="{473A25F2-32E0-474A-A3FE-F1634F2188DD}" destId="{4FB539F6-00BD-48E5-87D9-6435CCEDACE2}" srcOrd="2" destOrd="0" presId="urn:microsoft.com/office/officeart/2005/8/layout/vProcess5"/>
    <dgm:cxn modelId="{D945D0A4-FD4C-4459-B0E2-5BC5F13AF8DF}" type="presParOf" srcId="{473A25F2-32E0-474A-A3FE-F1634F2188DD}" destId="{45EC6474-3927-4644-8975-BB47771C9CD3}" srcOrd="3" destOrd="0" presId="urn:microsoft.com/office/officeart/2005/8/layout/vProcess5"/>
    <dgm:cxn modelId="{F0E41EEB-5FB2-49A3-B25D-58D9491AEC9F}" type="presParOf" srcId="{473A25F2-32E0-474A-A3FE-F1634F2188DD}" destId="{4ECEC536-D5FB-4776-BA35-FE922485382D}" srcOrd="4" destOrd="0" presId="urn:microsoft.com/office/officeart/2005/8/layout/vProcess5"/>
    <dgm:cxn modelId="{5AB6F79B-1CFC-406C-8476-DF699FC7A248}" type="presParOf" srcId="{473A25F2-32E0-474A-A3FE-F1634F2188DD}" destId="{AFE8CCDB-479A-4081-AD4A-F4FCC3231F0D}" srcOrd="5" destOrd="0" presId="urn:microsoft.com/office/officeart/2005/8/layout/vProcess5"/>
    <dgm:cxn modelId="{F56E815A-7D06-467E-874B-0BF5AC21DBAF}" type="presParOf" srcId="{473A25F2-32E0-474A-A3FE-F1634F2188DD}" destId="{C7669421-04DB-4647-8571-65ABEF33C542}" srcOrd="6" destOrd="0" presId="urn:microsoft.com/office/officeart/2005/8/layout/vProcess5"/>
    <dgm:cxn modelId="{D189EE22-85A2-40C5-85C7-55BF38644EDD}" type="presParOf" srcId="{473A25F2-32E0-474A-A3FE-F1634F2188DD}" destId="{A8308689-48E3-4119-B185-DF1D7069781C}" srcOrd="7" destOrd="0" presId="urn:microsoft.com/office/officeart/2005/8/layout/vProcess5"/>
    <dgm:cxn modelId="{DC49D556-5B23-4BB7-A88D-EE433D5B1514}" type="presParOf" srcId="{473A25F2-32E0-474A-A3FE-F1634F2188DD}" destId="{7724DCD6-3E05-45CD-A571-64B26B1FC0D3}" srcOrd="8" destOrd="0" presId="urn:microsoft.com/office/officeart/2005/8/layout/vProcess5"/>
    <dgm:cxn modelId="{10B74C2F-7478-4F46-BB47-1306684E72C9}" type="presParOf" srcId="{473A25F2-32E0-474A-A3FE-F1634F2188DD}" destId="{198BE2A5-B14A-49D3-A741-A2BE18246260}" srcOrd="9" destOrd="0" presId="urn:microsoft.com/office/officeart/2005/8/layout/vProcess5"/>
    <dgm:cxn modelId="{3B06BB4F-66DC-4893-97A5-BA96CA8A1B0E}" type="presParOf" srcId="{473A25F2-32E0-474A-A3FE-F1634F2188DD}" destId="{E1278BCB-A461-4C7E-8EB8-E534C3284E43}" srcOrd="10" destOrd="0" presId="urn:microsoft.com/office/officeart/2005/8/layout/vProcess5"/>
    <dgm:cxn modelId="{8F834FFD-D351-4A03-9DCB-D48D3DE4C81F}" type="presParOf" srcId="{473A25F2-32E0-474A-A3FE-F1634F2188DD}" destId="{D905124A-A099-4758-8D2F-F99FEE9F4896}" srcOrd="11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7F2AF93B-2D6A-4683-AA12-E55271383229}" type="doc">
      <dgm:prSet loTypeId="urn:microsoft.com/office/officeart/2018/2/layout/IconVerticalSolidList" loCatId="icon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9D5D69E4-7C33-4C3C-8260-ACD125568340}">
      <dgm:prSet/>
      <dgm:spPr/>
      <dgm:t>
        <a:bodyPr/>
        <a:lstStyle/>
        <a:p>
          <a:r>
            <a:rPr lang="en-US"/>
            <a:t>MRDB is an internal Anthem database used to enter medical record information that will become non-standard supplemental data</a:t>
          </a:r>
        </a:p>
      </dgm:t>
    </dgm:pt>
    <dgm:pt modelId="{C1FD2962-8CC1-45AE-BD71-96697DD5E752}" type="parTrans" cxnId="{91973DF9-6C91-4487-916D-2ACAB72DC155}">
      <dgm:prSet/>
      <dgm:spPr/>
      <dgm:t>
        <a:bodyPr/>
        <a:lstStyle/>
        <a:p>
          <a:endParaRPr lang="en-US"/>
        </a:p>
      </dgm:t>
    </dgm:pt>
    <dgm:pt modelId="{52F714C7-9692-43D0-B378-F9CE716BB412}" type="sibTrans" cxnId="{91973DF9-6C91-4487-916D-2ACAB72DC155}">
      <dgm:prSet/>
      <dgm:spPr/>
      <dgm:t>
        <a:bodyPr/>
        <a:lstStyle/>
        <a:p>
          <a:endParaRPr lang="en-US"/>
        </a:p>
      </dgm:t>
    </dgm:pt>
    <dgm:pt modelId="{AA448617-254B-499C-B0C2-9C3CAC8630D3}">
      <dgm:prSet/>
      <dgm:spPr/>
      <dgm:t>
        <a:bodyPr/>
        <a:lstStyle/>
        <a:p>
          <a:r>
            <a:rPr lang="en-US"/>
            <a:t>All non-standard supplemental data must be substantiated by proof of service documentation from the legal health record (e.g. medical record)</a:t>
          </a:r>
        </a:p>
      </dgm:t>
    </dgm:pt>
    <dgm:pt modelId="{DA6C628E-1BEA-4E14-85A9-B809E3A7E648}" type="parTrans" cxnId="{B9375B58-D9F6-4F1B-9F1F-3B14D4A5FBC6}">
      <dgm:prSet/>
      <dgm:spPr/>
      <dgm:t>
        <a:bodyPr/>
        <a:lstStyle/>
        <a:p>
          <a:endParaRPr lang="en-US"/>
        </a:p>
      </dgm:t>
    </dgm:pt>
    <dgm:pt modelId="{B4C30AAE-D10E-42D2-AC67-6E70516EFE74}" type="sibTrans" cxnId="{B9375B58-D9F6-4F1B-9F1F-3B14D4A5FBC6}">
      <dgm:prSet/>
      <dgm:spPr/>
      <dgm:t>
        <a:bodyPr/>
        <a:lstStyle/>
        <a:p>
          <a:endParaRPr lang="en-US"/>
        </a:p>
      </dgm:t>
    </dgm:pt>
    <dgm:pt modelId="{FEC13EBB-F203-4C14-A28E-4B21FE465E1F}">
      <dgm:prSet/>
      <dgm:spPr/>
      <dgm:t>
        <a:bodyPr/>
        <a:lstStyle/>
        <a:p>
          <a:r>
            <a:rPr lang="en-US"/>
            <a:t>Data entered into MRDB is used for administrative benchmarks, GIC reports and HEDIS sample rates, the information is reflected monthly in the HEDIS data</a:t>
          </a:r>
        </a:p>
      </dgm:t>
    </dgm:pt>
    <dgm:pt modelId="{2395B587-D222-4796-9731-85FA14868580}" type="parTrans" cxnId="{C8719D9A-A8C9-4F72-86DF-5D98320B1B5F}">
      <dgm:prSet/>
      <dgm:spPr/>
      <dgm:t>
        <a:bodyPr/>
        <a:lstStyle/>
        <a:p>
          <a:endParaRPr lang="en-US"/>
        </a:p>
      </dgm:t>
    </dgm:pt>
    <dgm:pt modelId="{9282B723-0D98-46D1-BC82-DEF97BCAF56B}" type="sibTrans" cxnId="{C8719D9A-A8C9-4F72-86DF-5D98320B1B5F}">
      <dgm:prSet/>
      <dgm:spPr/>
      <dgm:t>
        <a:bodyPr/>
        <a:lstStyle/>
        <a:p>
          <a:endParaRPr lang="en-US"/>
        </a:p>
      </dgm:t>
    </dgm:pt>
    <dgm:pt modelId="{B0329EDA-45CF-4B29-80A0-C86733DE9E36}" type="pres">
      <dgm:prSet presAssocID="{7F2AF93B-2D6A-4683-AA12-E55271383229}" presName="root" presStyleCnt="0">
        <dgm:presLayoutVars>
          <dgm:dir/>
          <dgm:resizeHandles val="exact"/>
        </dgm:presLayoutVars>
      </dgm:prSet>
      <dgm:spPr/>
    </dgm:pt>
    <dgm:pt modelId="{281C88DD-9366-494B-8AC7-7626C914F757}" type="pres">
      <dgm:prSet presAssocID="{9D5D69E4-7C33-4C3C-8260-ACD125568340}" presName="compNode" presStyleCnt="0"/>
      <dgm:spPr/>
    </dgm:pt>
    <dgm:pt modelId="{4BF269E2-7692-4193-A88D-A448EEBC7C3C}" type="pres">
      <dgm:prSet presAssocID="{9D5D69E4-7C33-4C3C-8260-ACD125568340}" presName="bgRect" presStyleLbl="bgShp" presStyleIdx="0" presStyleCnt="3"/>
      <dgm:spPr/>
    </dgm:pt>
    <dgm:pt modelId="{645E97A1-F272-4442-84F2-19B9B39DFE2A}" type="pres">
      <dgm:prSet presAssocID="{9D5D69E4-7C33-4C3C-8260-ACD125568340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Stethoscope"/>
        </a:ext>
      </dgm:extLst>
    </dgm:pt>
    <dgm:pt modelId="{723D6032-D894-404C-8871-CDDBA2656DE6}" type="pres">
      <dgm:prSet presAssocID="{9D5D69E4-7C33-4C3C-8260-ACD125568340}" presName="spaceRect" presStyleCnt="0"/>
      <dgm:spPr/>
    </dgm:pt>
    <dgm:pt modelId="{741FA402-03CA-40D2-A53E-F3B4D3804863}" type="pres">
      <dgm:prSet presAssocID="{9D5D69E4-7C33-4C3C-8260-ACD125568340}" presName="parTx" presStyleLbl="revTx" presStyleIdx="0" presStyleCnt="3">
        <dgm:presLayoutVars>
          <dgm:chMax val="0"/>
          <dgm:chPref val="0"/>
        </dgm:presLayoutVars>
      </dgm:prSet>
      <dgm:spPr/>
    </dgm:pt>
    <dgm:pt modelId="{517969F7-C7D2-411A-9496-430A8AB1F4D7}" type="pres">
      <dgm:prSet presAssocID="{52F714C7-9692-43D0-B378-F9CE716BB412}" presName="sibTrans" presStyleCnt="0"/>
      <dgm:spPr/>
    </dgm:pt>
    <dgm:pt modelId="{C0D56BD8-FF58-4E8D-952C-527EED6AB8D1}" type="pres">
      <dgm:prSet presAssocID="{AA448617-254B-499C-B0C2-9C3CAC8630D3}" presName="compNode" presStyleCnt="0"/>
      <dgm:spPr/>
    </dgm:pt>
    <dgm:pt modelId="{5846735D-A4BF-4520-9217-0CF9D12EB0B5}" type="pres">
      <dgm:prSet presAssocID="{AA448617-254B-499C-B0C2-9C3CAC8630D3}" presName="bgRect" presStyleLbl="bgShp" presStyleIdx="1" presStyleCnt="3"/>
      <dgm:spPr/>
    </dgm:pt>
    <dgm:pt modelId="{D3584C5C-2117-4E29-A033-A213FB1F10D0}" type="pres">
      <dgm:prSet presAssocID="{AA448617-254B-499C-B0C2-9C3CAC8630D3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Doctor"/>
        </a:ext>
      </dgm:extLst>
    </dgm:pt>
    <dgm:pt modelId="{10E9748B-4A57-4CAB-9EC3-7AA7E191EB35}" type="pres">
      <dgm:prSet presAssocID="{AA448617-254B-499C-B0C2-9C3CAC8630D3}" presName="spaceRect" presStyleCnt="0"/>
      <dgm:spPr/>
    </dgm:pt>
    <dgm:pt modelId="{89FFECE7-2434-42D6-AE98-1EAD7A0A1893}" type="pres">
      <dgm:prSet presAssocID="{AA448617-254B-499C-B0C2-9C3CAC8630D3}" presName="parTx" presStyleLbl="revTx" presStyleIdx="1" presStyleCnt="3">
        <dgm:presLayoutVars>
          <dgm:chMax val="0"/>
          <dgm:chPref val="0"/>
        </dgm:presLayoutVars>
      </dgm:prSet>
      <dgm:spPr/>
    </dgm:pt>
    <dgm:pt modelId="{F5E06860-F8C6-490E-BAC6-4E35E8BEC358}" type="pres">
      <dgm:prSet presAssocID="{B4C30AAE-D10E-42D2-AC67-6E70516EFE74}" presName="sibTrans" presStyleCnt="0"/>
      <dgm:spPr/>
    </dgm:pt>
    <dgm:pt modelId="{53489C54-C452-4142-91FB-20635609B0CF}" type="pres">
      <dgm:prSet presAssocID="{FEC13EBB-F203-4C14-A28E-4B21FE465E1F}" presName="compNode" presStyleCnt="0"/>
      <dgm:spPr/>
    </dgm:pt>
    <dgm:pt modelId="{2751447F-AA66-47BE-AA7D-62E00CDD4543}" type="pres">
      <dgm:prSet presAssocID="{FEC13EBB-F203-4C14-A28E-4B21FE465E1F}" presName="bgRect" presStyleLbl="bgShp" presStyleIdx="2" presStyleCnt="3"/>
      <dgm:spPr/>
    </dgm:pt>
    <dgm:pt modelId="{AE6422A8-733A-4492-9DAD-ACCBC802EAAC}" type="pres">
      <dgm:prSet presAssocID="{FEC13EBB-F203-4C14-A28E-4B21FE465E1F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Presentation with Bar Chart"/>
        </a:ext>
      </dgm:extLst>
    </dgm:pt>
    <dgm:pt modelId="{DC8A3632-553F-471C-B8FA-7AE83724FA66}" type="pres">
      <dgm:prSet presAssocID="{FEC13EBB-F203-4C14-A28E-4B21FE465E1F}" presName="spaceRect" presStyleCnt="0"/>
      <dgm:spPr/>
    </dgm:pt>
    <dgm:pt modelId="{08D0C0FF-1877-4D3F-872F-10BE2520F450}" type="pres">
      <dgm:prSet presAssocID="{FEC13EBB-F203-4C14-A28E-4B21FE465E1F}" presName="parTx" presStyleLbl="revTx" presStyleIdx="2" presStyleCnt="3">
        <dgm:presLayoutVars>
          <dgm:chMax val="0"/>
          <dgm:chPref val="0"/>
        </dgm:presLayoutVars>
      </dgm:prSet>
      <dgm:spPr/>
    </dgm:pt>
  </dgm:ptLst>
  <dgm:cxnLst>
    <dgm:cxn modelId="{21B55643-6EC3-4ACC-A008-E088A6688479}" type="presOf" srcId="{FEC13EBB-F203-4C14-A28E-4B21FE465E1F}" destId="{08D0C0FF-1877-4D3F-872F-10BE2520F450}" srcOrd="0" destOrd="0" presId="urn:microsoft.com/office/officeart/2018/2/layout/IconVerticalSolidList"/>
    <dgm:cxn modelId="{B9375B58-D9F6-4F1B-9F1F-3B14D4A5FBC6}" srcId="{7F2AF93B-2D6A-4683-AA12-E55271383229}" destId="{AA448617-254B-499C-B0C2-9C3CAC8630D3}" srcOrd="1" destOrd="0" parTransId="{DA6C628E-1BEA-4E14-85A9-B809E3A7E648}" sibTransId="{B4C30AAE-D10E-42D2-AC67-6E70516EFE74}"/>
    <dgm:cxn modelId="{02CED078-810C-499E-BCFC-7387088FB4D6}" type="presOf" srcId="{9D5D69E4-7C33-4C3C-8260-ACD125568340}" destId="{741FA402-03CA-40D2-A53E-F3B4D3804863}" srcOrd="0" destOrd="0" presId="urn:microsoft.com/office/officeart/2018/2/layout/IconVerticalSolidList"/>
    <dgm:cxn modelId="{C8719D9A-A8C9-4F72-86DF-5D98320B1B5F}" srcId="{7F2AF93B-2D6A-4683-AA12-E55271383229}" destId="{FEC13EBB-F203-4C14-A28E-4B21FE465E1F}" srcOrd="2" destOrd="0" parTransId="{2395B587-D222-4796-9731-85FA14868580}" sibTransId="{9282B723-0D98-46D1-BC82-DEF97BCAF56B}"/>
    <dgm:cxn modelId="{39F830CE-EC99-4A83-8635-EDEA231A1C72}" type="presOf" srcId="{7F2AF93B-2D6A-4683-AA12-E55271383229}" destId="{B0329EDA-45CF-4B29-80A0-C86733DE9E36}" srcOrd="0" destOrd="0" presId="urn:microsoft.com/office/officeart/2018/2/layout/IconVerticalSolidList"/>
    <dgm:cxn modelId="{48273DF2-3784-4549-850A-D35CB562A38C}" type="presOf" srcId="{AA448617-254B-499C-B0C2-9C3CAC8630D3}" destId="{89FFECE7-2434-42D6-AE98-1EAD7A0A1893}" srcOrd="0" destOrd="0" presId="urn:microsoft.com/office/officeart/2018/2/layout/IconVerticalSolidList"/>
    <dgm:cxn modelId="{91973DF9-6C91-4487-916D-2ACAB72DC155}" srcId="{7F2AF93B-2D6A-4683-AA12-E55271383229}" destId="{9D5D69E4-7C33-4C3C-8260-ACD125568340}" srcOrd="0" destOrd="0" parTransId="{C1FD2962-8CC1-45AE-BD71-96697DD5E752}" sibTransId="{52F714C7-9692-43D0-B378-F9CE716BB412}"/>
    <dgm:cxn modelId="{6195A122-D347-4691-A287-6DB1F1FFA89D}" type="presParOf" srcId="{B0329EDA-45CF-4B29-80A0-C86733DE9E36}" destId="{281C88DD-9366-494B-8AC7-7626C914F757}" srcOrd="0" destOrd="0" presId="urn:microsoft.com/office/officeart/2018/2/layout/IconVerticalSolidList"/>
    <dgm:cxn modelId="{9A79D4AF-9B14-4589-BF21-7920ABF67D3F}" type="presParOf" srcId="{281C88DD-9366-494B-8AC7-7626C914F757}" destId="{4BF269E2-7692-4193-A88D-A448EEBC7C3C}" srcOrd="0" destOrd="0" presId="urn:microsoft.com/office/officeart/2018/2/layout/IconVerticalSolidList"/>
    <dgm:cxn modelId="{285B6AF6-7686-4F84-B56E-143C2834F0FD}" type="presParOf" srcId="{281C88DD-9366-494B-8AC7-7626C914F757}" destId="{645E97A1-F272-4442-84F2-19B9B39DFE2A}" srcOrd="1" destOrd="0" presId="urn:microsoft.com/office/officeart/2018/2/layout/IconVerticalSolidList"/>
    <dgm:cxn modelId="{15BED6F0-EAA7-482D-81B4-18BB6222E522}" type="presParOf" srcId="{281C88DD-9366-494B-8AC7-7626C914F757}" destId="{723D6032-D894-404C-8871-CDDBA2656DE6}" srcOrd="2" destOrd="0" presId="urn:microsoft.com/office/officeart/2018/2/layout/IconVerticalSolidList"/>
    <dgm:cxn modelId="{DA215686-2C15-44BA-A5E9-0E75F94CA94E}" type="presParOf" srcId="{281C88DD-9366-494B-8AC7-7626C914F757}" destId="{741FA402-03CA-40D2-A53E-F3B4D3804863}" srcOrd="3" destOrd="0" presId="urn:microsoft.com/office/officeart/2018/2/layout/IconVerticalSolidList"/>
    <dgm:cxn modelId="{FF28B35C-454D-4F33-93DC-FD98571A9A77}" type="presParOf" srcId="{B0329EDA-45CF-4B29-80A0-C86733DE9E36}" destId="{517969F7-C7D2-411A-9496-430A8AB1F4D7}" srcOrd="1" destOrd="0" presId="urn:microsoft.com/office/officeart/2018/2/layout/IconVerticalSolidList"/>
    <dgm:cxn modelId="{F226183D-66D1-481F-8B0A-B0261E8A9E5E}" type="presParOf" srcId="{B0329EDA-45CF-4B29-80A0-C86733DE9E36}" destId="{C0D56BD8-FF58-4E8D-952C-527EED6AB8D1}" srcOrd="2" destOrd="0" presId="urn:microsoft.com/office/officeart/2018/2/layout/IconVerticalSolidList"/>
    <dgm:cxn modelId="{CD9CC300-FF87-43C3-BA5A-A3329FF4A610}" type="presParOf" srcId="{C0D56BD8-FF58-4E8D-952C-527EED6AB8D1}" destId="{5846735D-A4BF-4520-9217-0CF9D12EB0B5}" srcOrd="0" destOrd="0" presId="urn:microsoft.com/office/officeart/2018/2/layout/IconVerticalSolidList"/>
    <dgm:cxn modelId="{49210A9D-D82B-4C55-8031-6F74F141DF10}" type="presParOf" srcId="{C0D56BD8-FF58-4E8D-952C-527EED6AB8D1}" destId="{D3584C5C-2117-4E29-A033-A213FB1F10D0}" srcOrd="1" destOrd="0" presId="urn:microsoft.com/office/officeart/2018/2/layout/IconVerticalSolidList"/>
    <dgm:cxn modelId="{CD731085-1595-4C46-921A-AE25DEE49F24}" type="presParOf" srcId="{C0D56BD8-FF58-4E8D-952C-527EED6AB8D1}" destId="{10E9748B-4A57-4CAB-9EC3-7AA7E191EB35}" srcOrd="2" destOrd="0" presId="urn:microsoft.com/office/officeart/2018/2/layout/IconVerticalSolidList"/>
    <dgm:cxn modelId="{E3398FD7-BE70-4335-9CE2-83842DC354B9}" type="presParOf" srcId="{C0D56BD8-FF58-4E8D-952C-527EED6AB8D1}" destId="{89FFECE7-2434-42D6-AE98-1EAD7A0A1893}" srcOrd="3" destOrd="0" presId="urn:microsoft.com/office/officeart/2018/2/layout/IconVerticalSolidList"/>
    <dgm:cxn modelId="{23E1826B-1C54-4ECE-91D3-455C7288D6B2}" type="presParOf" srcId="{B0329EDA-45CF-4B29-80A0-C86733DE9E36}" destId="{F5E06860-F8C6-490E-BAC6-4E35E8BEC358}" srcOrd="3" destOrd="0" presId="urn:microsoft.com/office/officeart/2018/2/layout/IconVerticalSolidList"/>
    <dgm:cxn modelId="{598D6406-3466-4824-A6E3-AFD04A19133C}" type="presParOf" srcId="{B0329EDA-45CF-4B29-80A0-C86733DE9E36}" destId="{53489C54-C452-4142-91FB-20635609B0CF}" srcOrd="4" destOrd="0" presId="urn:microsoft.com/office/officeart/2018/2/layout/IconVerticalSolidList"/>
    <dgm:cxn modelId="{5A473DA3-719E-4108-9037-6EB97DECF47C}" type="presParOf" srcId="{53489C54-C452-4142-91FB-20635609B0CF}" destId="{2751447F-AA66-47BE-AA7D-62E00CDD4543}" srcOrd="0" destOrd="0" presId="urn:microsoft.com/office/officeart/2018/2/layout/IconVerticalSolidList"/>
    <dgm:cxn modelId="{5B0FFCE9-6878-4DFB-A5BE-E42928719C3F}" type="presParOf" srcId="{53489C54-C452-4142-91FB-20635609B0CF}" destId="{AE6422A8-733A-4492-9DAD-ACCBC802EAAC}" srcOrd="1" destOrd="0" presId="urn:microsoft.com/office/officeart/2018/2/layout/IconVerticalSolidList"/>
    <dgm:cxn modelId="{8F2E08A7-7B8B-4109-A7AE-495A76A7C0E8}" type="presParOf" srcId="{53489C54-C452-4142-91FB-20635609B0CF}" destId="{DC8A3632-553F-471C-B8FA-7AE83724FA66}" srcOrd="2" destOrd="0" presId="urn:microsoft.com/office/officeart/2018/2/layout/IconVerticalSolidList"/>
    <dgm:cxn modelId="{FD7A0B5A-B857-4DE1-BBB4-460A6B835409}" type="presParOf" srcId="{53489C54-C452-4142-91FB-20635609B0CF}" destId="{08D0C0FF-1877-4D3F-872F-10BE2520F450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3913DB4-716D-4100-80BE-867215BE00A5}">
      <dsp:nvSpPr>
        <dsp:cNvPr id="0" name=""/>
        <dsp:cNvSpPr/>
      </dsp:nvSpPr>
      <dsp:spPr>
        <a:xfrm>
          <a:off x="0" y="359632"/>
          <a:ext cx="8229599" cy="98246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/>
            <a:t>BCS:  The measure looks at women 50-74 years of age who had a mammogram to screen for breast cancer during the current year or the year prior</a:t>
          </a:r>
          <a:endParaRPr lang="en-US" sz="1800" kern="1200" dirty="0"/>
        </a:p>
      </dsp:txBody>
      <dsp:txXfrm>
        <a:off x="47960" y="407592"/>
        <a:ext cx="8133679" cy="886548"/>
      </dsp:txXfrm>
    </dsp:sp>
    <dsp:sp modelId="{90B2A7C8-3C3F-46F5-BBE8-6B006866AE31}">
      <dsp:nvSpPr>
        <dsp:cNvPr id="0" name=""/>
        <dsp:cNvSpPr/>
      </dsp:nvSpPr>
      <dsp:spPr>
        <a:xfrm>
          <a:off x="0" y="1342101"/>
          <a:ext cx="8229599" cy="144641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1290" tIns="17780" rIns="99568" bIns="17780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400" kern="1200"/>
            <a:t>Exclusions:  Bilateral mastectomy any time during the member’s history</a:t>
          </a:r>
          <a:endParaRPr lang="en-US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400" kern="1200"/>
            <a:t>Best Practices:</a:t>
          </a:r>
          <a:endParaRPr lang="en-US" sz="1400" kern="1200" dirty="0"/>
        </a:p>
        <a:p>
          <a:pPr marL="228600" lvl="2" indent="-114300" algn="l" defTabSz="6223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400" kern="1200"/>
            <a:t>Discuss and screen/refer all female patients 50-74 years of age every two years</a:t>
          </a:r>
          <a:endParaRPr lang="en-US" sz="1400" kern="1200" dirty="0"/>
        </a:p>
        <a:p>
          <a:pPr marL="228600" lvl="2" indent="-114300" algn="l" defTabSz="6223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400" kern="1200"/>
            <a:t>Request and retain copies of mammography results in patient’s records </a:t>
          </a:r>
          <a:endParaRPr lang="en-US" sz="1400" kern="1200" dirty="0"/>
        </a:p>
        <a:p>
          <a:pPr marL="228600" lvl="2" indent="-114300" algn="l" defTabSz="6223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400" kern="1200"/>
            <a:t>Utilize EMR to create reminders for patients who need a mammogram referral during their annual visit</a:t>
          </a:r>
          <a:endParaRPr lang="en-US" sz="1400" kern="1200" dirty="0"/>
        </a:p>
        <a:p>
          <a:pPr marL="228600" lvl="2" indent="-114300" algn="l" defTabSz="6223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400" kern="1200"/>
            <a:t>To exclude member from measure due to bilateral mastectomy, add history code Z90.13 to the exam visit </a:t>
          </a:r>
          <a:endParaRPr lang="en-US" sz="1400" kern="1200" dirty="0"/>
        </a:p>
      </dsp:txBody>
      <dsp:txXfrm>
        <a:off x="0" y="1342101"/>
        <a:ext cx="8229599" cy="144641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49D04FF-8B51-4A26-A1C3-C125ED4B6351}">
      <dsp:nvSpPr>
        <dsp:cNvPr id="0" name=""/>
        <dsp:cNvSpPr/>
      </dsp:nvSpPr>
      <dsp:spPr>
        <a:xfrm>
          <a:off x="0" y="1355"/>
          <a:ext cx="8229601" cy="256037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>
              <a:solidFill>
                <a:schemeClr val="bg1"/>
              </a:solidFill>
              <a:latin typeface="+mn-lt"/>
            </a:rPr>
            <a:t>CCS:  The measure looks at women 21-64 years of age who were screened for cervical cancer using either of the following criteria: </a:t>
          </a:r>
        </a:p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>
              <a:solidFill>
                <a:schemeClr val="bg1"/>
              </a:solidFill>
              <a:latin typeface="+mn-lt"/>
            </a:rPr>
            <a:t>	• Women 21-64 years of age who had cervical cytology performed within the last              	3 years</a:t>
          </a:r>
        </a:p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>
              <a:solidFill>
                <a:schemeClr val="bg1"/>
              </a:solidFill>
              <a:latin typeface="+mn-lt"/>
            </a:rPr>
            <a:t>	• Women 30-64 years of age who had cervical high-risk human papillomavirus 	(</a:t>
          </a:r>
          <a:r>
            <a:rPr lang="en-US" sz="1600" kern="1200" dirty="0" err="1">
              <a:solidFill>
                <a:schemeClr val="bg1"/>
              </a:solidFill>
              <a:latin typeface="+mn-lt"/>
            </a:rPr>
            <a:t>hrHPV</a:t>
          </a:r>
          <a:r>
            <a:rPr lang="en-US" sz="1600" kern="1200" dirty="0">
              <a:solidFill>
                <a:schemeClr val="bg1"/>
              </a:solidFill>
              <a:latin typeface="+mn-lt"/>
            </a:rPr>
            <a:t>) testing performed within the last 5 years</a:t>
          </a:r>
        </a:p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>
              <a:solidFill>
                <a:schemeClr val="bg1"/>
              </a:solidFill>
              <a:latin typeface="+mn-lt"/>
            </a:rPr>
            <a:t>	• Women 30-64 years of age who had cervical cytology/high-risk human 	papillomavirus (</a:t>
          </a:r>
          <a:r>
            <a:rPr lang="en-US" sz="1600" kern="1200" dirty="0" err="1">
              <a:solidFill>
                <a:schemeClr val="bg1"/>
              </a:solidFill>
              <a:latin typeface="+mn-lt"/>
            </a:rPr>
            <a:t>hrHPV</a:t>
          </a:r>
          <a:r>
            <a:rPr lang="en-US" sz="1600" kern="1200" dirty="0">
              <a:solidFill>
                <a:schemeClr val="bg1"/>
              </a:solidFill>
              <a:latin typeface="+mn-lt"/>
            </a:rPr>
            <a:t>) co-testing within the last 5 years</a:t>
          </a:r>
        </a:p>
      </dsp:txBody>
      <dsp:txXfrm>
        <a:off x="124987" y="126342"/>
        <a:ext cx="7979627" cy="2310400"/>
      </dsp:txXfrm>
    </dsp:sp>
    <dsp:sp modelId="{CAECF030-8CC9-47C0-B027-54B0AFEAB770}">
      <dsp:nvSpPr>
        <dsp:cNvPr id="0" name=""/>
        <dsp:cNvSpPr/>
      </dsp:nvSpPr>
      <dsp:spPr>
        <a:xfrm>
          <a:off x="0" y="2561729"/>
          <a:ext cx="8229601" cy="249223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1290" tIns="17780" rIns="99568" bIns="17780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400" kern="1200" dirty="0">
              <a:solidFill>
                <a:schemeClr val="tx1"/>
              </a:solidFill>
              <a:latin typeface="+mn-lt"/>
            </a:rPr>
            <a:t>Exclusions:  Hysterectomy with no residual cervix, cervical agenesis or acquired absence of cervix any time during the member’s history through December 31 of the measurement year</a:t>
          </a:r>
          <a:endParaRPr lang="en-US" sz="1400" kern="1200" dirty="0">
            <a:latin typeface="+mn-lt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400" kern="1200" dirty="0">
              <a:solidFill>
                <a:schemeClr val="tx1"/>
              </a:solidFill>
              <a:latin typeface="+mn-lt"/>
            </a:rPr>
            <a:t>Best Practices:</a:t>
          </a:r>
        </a:p>
        <a:p>
          <a:pPr marL="228600" lvl="2" indent="-114300" algn="l" defTabSz="6223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400" kern="1200" dirty="0">
              <a:solidFill>
                <a:schemeClr val="tx1"/>
              </a:solidFill>
              <a:latin typeface="+mn-lt"/>
            </a:rPr>
            <a:t>Refer patients to another appropriate provider if your office does not perform Pap test and request copies of Pap test/HPV test results and enter results into member’s medical record</a:t>
          </a:r>
        </a:p>
        <a:p>
          <a:pPr marL="228600" lvl="2" indent="-114300" algn="l" defTabSz="6223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400" kern="1200" dirty="0">
              <a:solidFill>
                <a:schemeClr val="tx1"/>
              </a:solidFill>
              <a:latin typeface="+mn-lt"/>
            </a:rPr>
            <a:t>Utilize EMR to create reminders for patients who need Pap test/HPV test</a:t>
          </a:r>
        </a:p>
        <a:p>
          <a:pPr marL="228600" lvl="2" indent="-114300" algn="l" defTabSz="6223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400" kern="1200" dirty="0">
              <a:solidFill>
                <a:schemeClr val="tx1"/>
              </a:solidFill>
              <a:latin typeface="+mn-lt"/>
            </a:rPr>
            <a:t>Document member reported data in medical record, document the date and result of the exam</a:t>
          </a:r>
        </a:p>
        <a:p>
          <a:pPr marL="228600" lvl="2" indent="-114300" algn="l" defTabSz="6223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400" kern="1200" dirty="0">
              <a:solidFill>
                <a:schemeClr val="tx1"/>
              </a:solidFill>
              <a:latin typeface="+mn-lt"/>
            </a:rPr>
            <a:t>Document member reported total hysterectomy, with complete details and date in medical record.</a:t>
          </a:r>
        </a:p>
        <a:p>
          <a:pPr marL="228600" lvl="2" indent="-114300" algn="l" defTabSz="6223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400" kern="1200" dirty="0">
              <a:solidFill>
                <a:schemeClr val="tx1"/>
              </a:solidFill>
              <a:latin typeface="+mn-lt"/>
            </a:rPr>
            <a:t>If member’s cervix is absent, utilize history code, add to an annual well-woman exam to appropriately exclude patient from the measure (codes listed in coding booklet)</a:t>
          </a:r>
        </a:p>
      </dsp:txBody>
      <dsp:txXfrm>
        <a:off x="0" y="2561729"/>
        <a:ext cx="8229601" cy="2492239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13C12EF-8905-4059-BA57-09FF89C3BA48}">
      <dsp:nvSpPr>
        <dsp:cNvPr id="0" name=""/>
        <dsp:cNvSpPr/>
      </dsp:nvSpPr>
      <dsp:spPr>
        <a:xfrm>
          <a:off x="0" y="642163"/>
          <a:ext cx="8229600" cy="1147815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PPC:  The measure looks at Prenatal and Postpartum Care</a:t>
          </a:r>
        </a:p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	</a:t>
          </a:r>
          <a:r>
            <a:rPr lang="en-US" sz="1600" kern="1200" dirty="0"/>
            <a:t>• Timeliness of Prenatal Care:  The percentage of deliveries that received a prenatal 	care visit in the first trimester</a:t>
          </a:r>
        </a:p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	• Postpartum Care:  The percentage of deliveries that had a postpartum visit on or 	between 7 and 84 days after delivery</a:t>
          </a:r>
        </a:p>
      </dsp:txBody>
      <dsp:txXfrm>
        <a:off x="56032" y="698195"/>
        <a:ext cx="8117536" cy="1035751"/>
      </dsp:txXfrm>
    </dsp:sp>
    <dsp:sp modelId="{14D5C934-D1EA-437B-BF76-F09840A4B77F}">
      <dsp:nvSpPr>
        <dsp:cNvPr id="0" name=""/>
        <dsp:cNvSpPr/>
      </dsp:nvSpPr>
      <dsp:spPr>
        <a:xfrm>
          <a:off x="0" y="1789978"/>
          <a:ext cx="8229600" cy="10598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1290" tIns="17780" rIns="99568" bIns="17780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400" kern="1200" dirty="0"/>
            <a:t>Best Practices:</a:t>
          </a:r>
        </a:p>
        <a:p>
          <a:pPr marL="228600" lvl="2" indent="-114300" algn="l" defTabSz="6223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400" kern="1200" dirty="0"/>
            <a:t>Call patients to schedule the postpartum visits</a:t>
          </a:r>
        </a:p>
        <a:p>
          <a:pPr marL="228600" lvl="2" indent="-114300" algn="l" defTabSz="6223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400" kern="1200" dirty="0"/>
            <a:t>Educate the member on the importance of prenatal and postpartum visits, for the mother and the baby</a:t>
          </a:r>
        </a:p>
        <a:p>
          <a:pPr marL="228600" lvl="2" indent="-114300" algn="l" defTabSz="6223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400" kern="1200" dirty="0"/>
            <a:t>Document completely on the ACOG sheets and include fundal height </a:t>
          </a:r>
        </a:p>
      </dsp:txBody>
      <dsp:txXfrm>
        <a:off x="0" y="1789978"/>
        <a:ext cx="8229600" cy="1059840"/>
      </dsp:txXfrm>
    </dsp:sp>
    <dsp:sp modelId="{4E5C18B5-60A2-4992-8210-8D4209CDC43A}">
      <dsp:nvSpPr>
        <dsp:cNvPr id="0" name=""/>
        <dsp:cNvSpPr/>
      </dsp:nvSpPr>
      <dsp:spPr>
        <a:xfrm>
          <a:off x="0" y="2849818"/>
          <a:ext cx="8229600" cy="783048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CHL:  The measure looks at women 16-24 years of age who were identified as sexually active and who had at least one test for chlamydia during the measurement year </a:t>
          </a:r>
        </a:p>
      </dsp:txBody>
      <dsp:txXfrm>
        <a:off x="38225" y="2888043"/>
        <a:ext cx="8153150" cy="706598"/>
      </dsp:txXfrm>
    </dsp:sp>
    <dsp:sp modelId="{D0F3910D-2CE1-492E-AB1B-C49EF5C6EB09}">
      <dsp:nvSpPr>
        <dsp:cNvPr id="0" name=""/>
        <dsp:cNvSpPr/>
      </dsp:nvSpPr>
      <dsp:spPr>
        <a:xfrm>
          <a:off x="0" y="3632867"/>
          <a:ext cx="8229600" cy="10598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1290" tIns="17780" rIns="99568" bIns="17780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400" kern="1200" dirty="0"/>
            <a:t>Best Practices:</a:t>
          </a:r>
        </a:p>
        <a:p>
          <a:pPr marL="228600" lvl="2" indent="-114300" algn="l" defTabSz="6223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400" kern="1200" dirty="0"/>
            <a:t>Consider adding chlamydia screening to the annual preventative services list for females ages 16-24</a:t>
          </a:r>
        </a:p>
        <a:p>
          <a:pPr marL="228600" lvl="2" indent="-114300" algn="l" defTabSz="6223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400" kern="1200" dirty="0"/>
            <a:t>Urine screening for chlamydia is acceptable to meet screening compliance.</a:t>
          </a:r>
        </a:p>
        <a:p>
          <a:pPr marL="228600" lvl="2" indent="-114300" algn="l" defTabSz="6223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400" kern="1200" dirty="0"/>
            <a:t>Take a sexual history when you see adolescents. </a:t>
          </a:r>
        </a:p>
      </dsp:txBody>
      <dsp:txXfrm>
        <a:off x="0" y="3632867"/>
        <a:ext cx="8229600" cy="1059840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CCD73A2-3427-4023-8837-B8F81DA0B0EE}">
      <dsp:nvSpPr>
        <dsp:cNvPr id="0" name=""/>
        <dsp:cNvSpPr/>
      </dsp:nvSpPr>
      <dsp:spPr>
        <a:xfrm>
          <a:off x="0" y="127316"/>
          <a:ext cx="8229600" cy="1288863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HBD:  The measure looks at members 18-75 years of age with diabetes (types 1 and 2) whose hemoglobin A1c (AbA1c) was at &gt;9.0%  levels during the measurement year.  ***A lower rate indicates better performance for this indicator (i.e., low rates of poor control indicate better care).</a:t>
          </a:r>
        </a:p>
      </dsp:txBody>
      <dsp:txXfrm>
        <a:off x="62917" y="190233"/>
        <a:ext cx="8103766" cy="1163029"/>
      </dsp:txXfrm>
    </dsp:sp>
    <dsp:sp modelId="{104E11F8-C36C-4643-BD44-86D95646F1ED}">
      <dsp:nvSpPr>
        <dsp:cNvPr id="0" name=""/>
        <dsp:cNvSpPr/>
      </dsp:nvSpPr>
      <dsp:spPr>
        <a:xfrm>
          <a:off x="0" y="1416179"/>
          <a:ext cx="8229600" cy="76361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1290" tIns="17780" rIns="99568" bIns="17780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400" kern="1200" dirty="0"/>
            <a:t>Best Practices:</a:t>
          </a:r>
        </a:p>
        <a:p>
          <a:pPr marL="228600" lvl="2" indent="-114300" algn="l" defTabSz="6223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400" kern="1200" dirty="0"/>
            <a:t>Have reminders set in your EMR System to alert when member’s screenings are due</a:t>
          </a:r>
        </a:p>
        <a:p>
          <a:pPr marL="228600" lvl="2" indent="-114300" algn="l" defTabSz="6223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400" kern="1200" dirty="0"/>
            <a:t>Record lab test results in the member’s chart</a:t>
          </a:r>
        </a:p>
        <a:p>
          <a:pPr marL="228600" lvl="2" indent="-114300" algn="l" defTabSz="6223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400" kern="1200" dirty="0"/>
            <a:t>Consider sending Anthem supplemental EMR data to include A1c results</a:t>
          </a:r>
        </a:p>
      </dsp:txBody>
      <dsp:txXfrm>
        <a:off x="0" y="1416179"/>
        <a:ext cx="8229600" cy="763617"/>
      </dsp:txXfrm>
    </dsp:sp>
    <dsp:sp modelId="{1953AE8A-1F57-445D-A237-FF83CA425FB6}">
      <dsp:nvSpPr>
        <dsp:cNvPr id="0" name=""/>
        <dsp:cNvSpPr/>
      </dsp:nvSpPr>
      <dsp:spPr>
        <a:xfrm>
          <a:off x="0" y="2179796"/>
          <a:ext cx="8229600" cy="103211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CBP:  The measure looks at members 18-85 years of age who had a diagnosis of hypertension and whose BP was adequately controlled (&lt;140/90 mm Hg) during the measurement year </a:t>
          </a:r>
        </a:p>
      </dsp:txBody>
      <dsp:txXfrm>
        <a:off x="50383" y="2230179"/>
        <a:ext cx="8128834" cy="931344"/>
      </dsp:txXfrm>
    </dsp:sp>
    <dsp:sp modelId="{F7DEBBDE-5CFB-4084-8C48-5D0EB0F6E5D9}">
      <dsp:nvSpPr>
        <dsp:cNvPr id="0" name=""/>
        <dsp:cNvSpPr/>
      </dsp:nvSpPr>
      <dsp:spPr>
        <a:xfrm>
          <a:off x="0" y="3211907"/>
          <a:ext cx="8229600" cy="149403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1290" tIns="17780" rIns="99568" bIns="17780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400" kern="1200" dirty="0"/>
            <a:t>Best Practices:</a:t>
          </a:r>
        </a:p>
        <a:p>
          <a:pPr marL="228600" lvl="2" indent="-114300" algn="l" defTabSz="6223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400" kern="1200" dirty="0"/>
            <a:t>Take members BP during every visit, if elevated retake later in the visit, record both readings</a:t>
          </a:r>
        </a:p>
        <a:p>
          <a:pPr marL="228600" lvl="2" indent="-114300" algn="l" defTabSz="6223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400" kern="1200" dirty="0"/>
            <a:t>Make a variety of cuff sizes available</a:t>
          </a:r>
        </a:p>
        <a:p>
          <a:pPr marL="228600" lvl="2" indent="-114300" algn="l" defTabSz="6223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400" kern="1200" dirty="0"/>
            <a:t>Warn staff against rounding BP results</a:t>
          </a:r>
        </a:p>
        <a:p>
          <a:pPr marL="228600" lvl="2" indent="-114300" algn="l" defTabSz="6223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400" kern="1200" dirty="0"/>
            <a:t>Educate members on healthy lifestyle and importance of taking all prescribed medications as directed</a:t>
          </a:r>
        </a:p>
        <a:p>
          <a:pPr marL="228600" lvl="2" indent="-114300" algn="l" defTabSz="6223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400" kern="1200" dirty="0"/>
            <a:t>Telehealth visits, if member has an electronic blood pressure cuff the provider may put the specific BP in the member’s medical record</a:t>
          </a: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endParaRPr lang="en-US" sz="1300" kern="1200"/>
        </a:p>
      </dsp:txBody>
      <dsp:txXfrm>
        <a:off x="0" y="3211907"/>
        <a:ext cx="8229600" cy="1494033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3F0A5A3-D7B7-4C31-8776-FB189355FC18}">
      <dsp:nvSpPr>
        <dsp:cNvPr id="0" name=""/>
        <dsp:cNvSpPr/>
      </dsp:nvSpPr>
      <dsp:spPr>
        <a:xfrm>
          <a:off x="0" y="23884"/>
          <a:ext cx="8229600" cy="73008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LSC:  The measure looks at children 2 years of age who had one or more capillary or venous lead blood test for lead poisoning by their second birthday</a:t>
          </a:r>
        </a:p>
      </dsp:txBody>
      <dsp:txXfrm>
        <a:off x="35640" y="59524"/>
        <a:ext cx="8158320" cy="658800"/>
      </dsp:txXfrm>
    </dsp:sp>
    <dsp:sp modelId="{0A51E911-2EFD-4C83-83F6-7F6272FAA63A}">
      <dsp:nvSpPr>
        <dsp:cNvPr id="0" name=""/>
        <dsp:cNvSpPr/>
      </dsp:nvSpPr>
      <dsp:spPr>
        <a:xfrm>
          <a:off x="0" y="753964"/>
          <a:ext cx="8229600" cy="6458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1290" tIns="17780" rIns="99568" bIns="17780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400" kern="1200" dirty="0"/>
            <a:t>Best Practices:</a:t>
          </a:r>
        </a:p>
        <a:p>
          <a:pPr marL="228600" lvl="2" indent="-114300" algn="l" defTabSz="6223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400" kern="1200" dirty="0"/>
            <a:t>Follow the DHCS All Plan Letter (APL 20-016) </a:t>
          </a:r>
        </a:p>
      </dsp:txBody>
      <dsp:txXfrm>
        <a:off x="0" y="753964"/>
        <a:ext cx="8229600" cy="645840"/>
      </dsp:txXfrm>
    </dsp:sp>
    <dsp:sp modelId="{637B38EE-524D-4DAF-8514-9FCC4D691098}">
      <dsp:nvSpPr>
        <dsp:cNvPr id="0" name=""/>
        <dsp:cNvSpPr/>
      </dsp:nvSpPr>
      <dsp:spPr>
        <a:xfrm>
          <a:off x="0" y="1399804"/>
          <a:ext cx="8229600" cy="73008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CIS-10:  The measure looks at members who turn 2 years old in the measurement year and received all required immunizations</a:t>
          </a:r>
        </a:p>
      </dsp:txBody>
      <dsp:txXfrm>
        <a:off x="35640" y="1435444"/>
        <a:ext cx="8158320" cy="658800"/>
      </dsp:txXfrm>
    </dsp:sp>
    <dsp:sp modelId="{26F39425-AD48-46D6-9ADE-205DC53F2CD7}">
      <dsp:nvSpPr>
        <dsp:cNvPr id="0" name=""/>
        <dsp:cNvSpPr/>
      </dsp:nvSpPr>
      <dsp:spPr>
        <a:xfrm>
          <a:off x="0" y="2129884"/>
          <a:ext cx="8229600" cy="94857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1290" tIns="17780" rIns="99568" bIns="17780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400" kern="1200" dirty="0"/>
            <a:t>Best Practices:</a:t>
          </a:r>
        </a:p>
        <a:p>
          <a:pPr marL="228600" lvl="2" indent="-114300" algn="l" defTabSz="6223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400" kern="1200" dirty="0"/>
            <a:t>Record immunizations in your state immunization registry including the birth Hepatitis B</a:t>
          </a:r>
        </a:p>
        <a:p>
          <a:pPr marL="228600" lvl="2" indent="-114300" algn="l" defTabSz="6223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400" kern="1200" dirty="0"/>
            <a:t>Document immunizations (historic or current) within medical records </a:t>
          </a:r>
        </a:p>
        <a:p>
          <a:pPr marL="228600" lvl="2" indent="-114300" algn="l" defTabSz="6223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400" kern="1200" dirty="0"/>
            <a:t>Code services correctly, use procedure codes to document immunizations (see coding booklet)</a:t>
          </a:r>
        </a:p>
      </dsp:txBody>
      <dsp:txXfrm>
        <a:off x="0" y="2129884"/>
        <a:ext cx="8229600" cy="948577"/>
      </dsp:txXfrm>
    </dsp:sp>
    <dsp:sp modelId="{CB5AF226-D4C7-4817-8C08-AFEB703F859E}">
      <dsp:nvSpPr>
        <dsp:cNvPr id="0" name=""/>
        <dsp:cNvSpPr/>
      </dsp:nvSpPr>
      <dsp:spPr>
        <a:xfrm>
          <a:off x="0" y="3078462"/>
          <a:ext cx="8229600" cy="73008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IMA:  The measure looks at children/adolescents both male and female 9-13 years of age who received the required immunizations</a:t>
          </a:r>
        </a:p>
      </dsp:txBody>
      <dsp:txXfrm>
        <a:off x="35640" y="3114102"/>
        <a:ext cx="8158320" cy="658800"/>
      </dsp:txXfrm>
    </dsp:sp>
    <dsp:sp modelId="{10E1C3F6-C897-418C-BA31-64982A1C9AD3}">
      <dsp:nvSpPr>
        <dsp:cNvPr id="0" name=""/>
        <dsp:cNvSpPr/>
      </dsp:nvSpPr>
      <dsp:spPr>
        <a:xfrm>
          <a:off x="0" y="3808542"/>
          <a:ext cx="8229600" cy="94857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1290" tIns="17780" rIns="99568" bIns="17780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400" kern="1200" dirty="0"/>
            <a:t>Best Practices:</a:t>
          </a:r>
        </a:p>
        <a:p>
          <a:pPr marL="228600" lvl="2" indent="-114300" algn="l" defTabSz="6223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400" kern="1200" dirty="0"/>
            <a:t>Record immunizations in your state immunization registry including the birth Hepatitis B</a:t>
          </a:r>
        </a:p>
        <a:p>
          <a:pPr marL="228600" lvl="2" indent="-114300" algn="l" defTabSz="6223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400" kern="1200" dirty="0"/>
            <a:t>Document immunizations (historic or current) within medical records </a:t>
          </a:r>
        </a:p>
        <a:p>
          <a:pPr marL="228600" lvl="2" indent="-114300" algn="l" defTabSz="6223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400" kern="1200" dirty="0"/>
            <a:t>Code services correctly, use procedure codes to document immunizations (see coding booklet)</a:t>
          </a:r>
        </a:p>
      </dsp:txBody>
      <dsp:txXfrm>
        <a:off x="0" y="3808542"/>
        <a:ext cx="8229600" cy="948577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CCD73A2-3427-4023-8837-B8F81DA0B0EE}">
      <dsp:nvSpPr>
        <dsp:cNvPr id="0" name=""/>
        <dsp:cNvSpPr/>
      </dsp:nvSpPr>
      <dsp:spPr>
        <a:xfrm>
          <a:off x="0" y="11209"/>
          <a:ext cx="8229600" cy="2058771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>
              <a:solidFill>
                <a:schemeClr val="bg1"/>
              </a:solidFill>
            </a:rPr>
            <a:t>W30:  The measure looks at members who had the following number of well-child visits with a PCP during the last 15 months:</a:t>
          </a:r>
        </a:p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>
              <a:solidFill>
                <a:schemeClr val="bg1"/>
              </a:solidFill>
              <a:latin typeface="Georgia" panose="02040502050405020303" pitchFamily="18" charset="0"/>
            </a:rPr>
            <a:t>	• Children who turned 15 months old during the measurement year:  Six or 	more well-child visits</a:t>
          </a:r>
        </a:p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>
              <a:solidFill>
                <a:schemeClr val="bg1"/>
              </a:solidFill>
              <a:latin typeface="Georgia" panose="02040502050405020303" pitchFamily="18" charset="0"/>
            </a:rPr>
            <a:t>	• Children who turned 30 months old during the measurement year:  Two or 	more well child visits </a:t>
          </a:r>
          <a:r>
            <a:rPr lang="en-US" sz="1800" kern="1200" dirty="0">
              <a:solidFill>
                <a:schemeClr val="bg1"/>
              </a:solidFill>
            </a:rPr>
            <a:t>	</a:t>
          </a:r>
          <a:endParaRPr lang="en-US" sz="1800" kern="1200" dirty="0"/>
        </a:p>
      </dsp:txBody>
      <dsp:txXfrm>
        <a:off x="100501" y="111710"/>
        <a:ext cx="8028598" cy="1857769"/>
      </dsp:txXfrm>
    </dsp:sp>
    <dsp:sp modelId="{104E11F8-C36C-4643-BD44-86D95646F1ED}">
      <dsp:nvSpPr>
        <dsp:cNvPr id="0" name=""/>
        <dsp:cNvSpPr/>
      </dsp:nvSpPr>
      <dsp:spPr>
        <a:xfrm>
          <a:off x="0" y="2069981"/>
          <a:ext cx="8229600" cy="9108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1290" tIns="17780" rIns="99568" bIns="17780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400" kern="1200" dirty="0">
              <a:solidFill>
                <a:schemeClr val="tx1"/>
              </a:solidFill>
              <a:latin typeface="+mn-lt"/>
            </a:rPr>
            <a:t>Best Practices:</a:t>
          </a:r>
          <a:endParaRPr lang="en-US" sz="1400" kern="1200" dirty="0">
            <a:latin typeface="+mn-lt"/>
          </a:endParaRPr>
        </a:p>
        <a:p>
          <a:pPr marL="228600" lvl="2" indent="-114300" algn="l" defTabSz="6223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400" kern="1200" dirty="0">
              <a:solidFill>
                <a:schemeClr val="tx1"/>
              </a:solidFill>
              <a:latin typeface="+mn-lt"/>
            </a:rPr>
            <a:t>Document each well visit in the member’s medical record, be sure to document any advice given</a:t>
          </a:r>
        </a:p>
        <a:p>
          <a:pPr marL="228600" lvl="2" indent="-114300" algn="l" defTabSz="6223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400" kern="1200" dirty="0">
              <a:solidFill>
                <a:schemeClr val="tx1"/>
              </a:solidFill>
              <a:latin typeface="+mn-lt"/>
            </a:rPr>
            <a:t>Utilize the appropriate HEDIS acceptable codes when billing services</a:t>
          </a:r>
        </a:p>
      </dsp:txBody>
      <dsp:txXfrm>
        <a:off x="0" y="2069981"/>
        <a:ext cx="8229600" cy="910800"/>
      </dsp:txXfrm>
    </dsp:sp>
    <dsp:sp modelId="{1953AE8A-1F57-445D-A237-FF83CA425FB6}">
      <dsp:nvSpPr>
        <dsp:cNvPr id="0" name=""/>
        <dsp:cNvSpPr/>
      </dsp:nvSpPr>
      <dsp:spPr>
        <a:xfrm>
          <a:off x="0" y="2980781"/>
          <a:ext cx="8229600" cy="1241637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WCV:  The measure looks at members 3-21 years of age who had at least one comprehensive well-care visit with a PCP or an OB/GYN practitioner during the measurement year</a:t>
          </a:r>
        </a:p>
      </dsp:txBody>
      <dsp:txXfrm>
        <a:off x="60612" y="3041393"/>
        <a:ext cx="8108376" cy="1120413"/>
      </dsp:txXfrm>
    </dsp:sp>
    <dsp:sp modelId="{F7DEBBDE-5CFB-4084-8C48-5D0EB0F6E5D9}">
      <dsp:nvSpPr>
        <dsp:cNvPr id="0" name=""/>
        <dsp:cNvSpPr/>
      </dsp:nvSpPr>
      <dsp:spPr>
        <a:xfrm>
          <a:off x="0" y="4222418"/>
          <a:ext cx="8229600" cy="93926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1290" tIns="17780" rIns="99568" bIns="17780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400" kern="1200" dirty="0"/>
            <a:t>Best Practices:</a:t>
          </a:r>
        </a:p>
        <a:p>
          <a:pPr marL="228600" lvl="2" indent="-114300" algn="l" defTabSz="6223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400" kern="1200" dirty="0"/>
            <a:t>Document each well visit in the member’s medical record, be sure to document any advice given</a:t>
          </a:r>
        </a:p>
        <a:p>
          <a:pPr marL="228600" lvl="2" indent="-114300" algn="l" defTabSz="6223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400" kern="1200" dirty="0"/>
            <a:t>Utilize the appropriate HEDIS acceptable codes when billing services</a:t>
          </a: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endParaRPr lang="en-US" sz="1300" kern="1200" dirty="0"/>
        </a:p>
      </dsp:txBody>
      <dsp:txXfrm>
        <a:off x="0" y="4222418"/>
        <a:ext cx="8229600" cy="939262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EC49384-CC32-41D5-8AD1-802BE576E063}">
      <dsp:nvSpPr>
        <dsp:cNvPr id="0" name=""/>
        <dsp:cNvSpPr/>
      </dsp:nvSpPr>
      <dsp:spPr>
        <a:xfrm>
          <a:off x="40209" y="0"/>
          <a:ext cx="3862586" cy="106619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Anthem’s HEDIS </a:t>
          </a:r>
        </a:p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Coding Booklet</a:t>
          </a:r>
        </a:p>
      </dsp:txBody>
      <dsp:txXfrm>
        <a:off x="71437" y="31228"/>
        <a:ext cx="2621990" cy="1003734"/>
      </dsp:txXfrm>
    </dsp:sp>
    <dsp:sp modelId="{4FB539F6-00BD-48E5-87D9-6435CCEDACE2}">
      <dsp:nvSpPr>
        <dsp:cNvPr id="0" name=""/>
        <dsp:cNvSpPr/>
      </dsp:nvSpPr>
      <dsp:spPr>
        <a:xfrm>
          <a:off x="323491" y="1260043"/>
          <a:ext cx="3862586" cy="106619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Anthem’s HEDIS </a:t>
          </a:r>
        </a:p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Quick Reference Guides for </a:t>
          </a:r>
        </a:p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Children and Adults</a:t>
          </a:r>
        </a:p>
      </dsp:txBody>
      <dsp:txXfrm>
        <a:off x="354719" y="1291271"/>
        <a:ext cx="2783615" cy="1003734"/>
      </dsp:txXfrm>
    </dsp:sp>
    <dsp:sp modelId="{45EC6474-3927-4644-8975-BB47771C9CD3}">
      <dsp:nvSpPr>
        <dsp:cNvPr id="0" name=""/>
        <dsp:cNvSpPr/>
      </dsp:nvSpPr>
      <dsp:spPr>
        <a:xfrm>
          <a:off x="642154" y="2520086"/>
          <a:ext cx="3862586" cy="106619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EMR Access</a:t>
          </a:r>
        </a:p>
      </dsp:txBody>
      <dsp:txXfrm>
        <a:off x="673382" y="2551314"/>
        <a:ext cx="2788443" cy="1003734"/>
      </dsp:txXfrm>
    </dsp:sp>
    <dsp:sp modelId="{4ECEC536-D5FB-4776-BA35-FE922485382D}">
      <dsp:nvSpPr>
        <dsp:cNvPr id="0" name=""/>
        <dsp:cNvSpPr/>
      </dsp:nvSpPr>
      <dsp:spPr>
        <a:xfrm>
          <a:off x="965646" y="3780129"/>
          <a:ext cx="3862586" cy="106619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MRDB Submissions </a:t>
          </a:r>
        </a:p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(Medical Record Database</a:t>
          </a:r>
          <a:r>
            <a:rPr lang="en-US" sz="1900" kern="1200" dirty="0"/>
            <a:t>)</a:t>
          </a:r>
        </a:p>
      </dsp:txBody>
      <dsp:txXfrm>
        <a:off x="996874" y="3811357"/>
        <a:ext cx="2783615" cy="1003734"/>
      </dsp:txXfrm>
    </dsp:sp>
    <dsp:sp modelId="{AFE8CCDB-479A-4081-AD4A-F4FCC3231F0D}">
      <dsp:nvSpPr>
        <dsp:cNvPr id="0" name=""/>
        <dsp:cNvSpPr/>
      </dsp:nvSpPr>
      <dsp:spPr>
        <a:xfrm>
          <a:off x="3169562" y="816604"/>
          <a:ext cx="693023" cy="693023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9370" tIns="39370" rIns="39370" bIns="39370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100" kern="1200"/>
        </a:p>
      </dsp:txBody>
      <dsp:txXfrm>
        <a:off x="3325492" y="816604"/>
        <a:ext cx="381163" cy="521500"/>
      </dsp:txXfrm>
    </dsp:sp>
    <dsp:sp modelId="{C7669421-04DB-4647-8571-65ABEF33C542}">
      <dsp:nvSpPr>
        <dsp:cNvPr id="0" name=""/>
        <dsp:cNvSpPr/>
      </dsp:nvSpPr>
      <dsp:spPr>
        <a:xfrm>
          <a:off x="3493054" y="2076648"/>
          <a:ext cx="693023" cy="693023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9370" tIns="39370" rIns="39370" bIns="39370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100" kern="1200"/>
        </a:p>
      </dsp:txBody>
      <dsp:txXfrm>
        <a:off x="3648984" y="2076648"/>
        <a:ext cx="381163" cy="521500"/>
      </dsp:txXfrm>
    </dsp:sp>
    <dsp:sp modelId="{A8308689-48E3-4119-B185-DF1D7069781C}">
      <dsp:nvSpPr>
        <dsp:cNvPr id="0" name=""/>
        <dsp:cNvSpPr/>
      </dsp:nvSpPr>
      <dsp:spPr>
        <a:xfrm>
          <a:off x="3811717" y="3336691"/>
          <a:ext cx="693023" cy="693023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9370" tIns="39370" rIns="39370" bIns="39370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100" kern="1200"/>
        </a:p>
      </dsp:txBody>
      <dsp:txXfrm>
        <a:off x="3967647" y="3336691"/>
        <a:ext cx="381163" cy="521500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BF269E2-7692-4193-A88D-A448EEBC7C3C}">
      <dsp:nvSpPr>
        <dsp:cNvPr id="0" name=""/>
        <dsp:cNvSpPr/>
      </dsp:nvSpPr>
      <dsp:spPr>
        <a:xfrm>
          <a:off x="0" y="552"/>
          <a:ext cx="8229600" cy="1292816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45E97A1-F272-4442-84F2-19B9B39DFE2A}">
      <dsp:nvSpPr>
        <dsp:cNvPr id="0" name=""/>
        <dsp:cNvSpPr/>
      </dsp:nvSpPr>
      <dsp:spPr>
        <a:xfrm>
          <a:off x="391077" y="291436"/>
          <a:ext cx="711049" cy="711049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41FA402-03CA-40D2-A53E-F3B4D3804863}">
      <dsp:nvSpPr>
        <dsp:cNvPr id="0" name=""/>
        <dsp:cNvSpPr/>
      </dsp:nvSpPr>
      <dsp:spPr>
        <a:xfrm>
          <a:off x="1493203" y="552"/>
          <a:ext cx="6736396" cy="129281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6823" tIns="136823" rIns="136823" bIns="136823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/>
            <a:t>MRDB is an internal Anthem database used to enter medical record information that will become non-standard supplemental data</a:t>
          </a:r>
        </a:p>
      </dsp:txBody>
      <dsp:txXfrm>
        <a:off x="1493203" y="552"/>
        <a:ext cx="6736396" cy="1292816"/>
      </dsp:txXfrm>
    </dsp:sp>
    <dsp:sp modelId="{5846735D-A4BF-4520-9217-0CF9D12EB0B5}">
      <dsp:nvSpPr>
        <dsp:cNvPr id="0" name=""/>
        <dsp:cNvSpPr/>
      </dsp:nvSpPr>
      <dsp:spPr>
        <a:xfrm>
          <a:off x="0" y="1616573"/>
          <a:ext cx="8229600" cy="1292816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3584C5C-2117-4E29-A033-A213FB1F10D0}">
      <dsp:nvSpPr>
        <dsp:cNvPr id="0" name=""/>
        <dsp:cNvSpPr/>
      </dsp:nvSpPr>
      <dsp:spPr>
        <a:xfrm>
          <a:off x="391077" y="1907456"/>
          <a:ext cx="711049" cy="711049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9FFECE7-2434-42D6-AE98-1EAD7A0A1893}">
      <dsp:nvSpPr>
        <dsp:cNvPr id="0" name=""/>
        <dsp:cNvSpPr/>
      </dsp:nvSpPr>
      <dsp:spPr>
        <a:xfrm>
          <a:off x="1493203" y="1616573"/>
          <a:ext cx="6736396" cy="129281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6823" tIns="136823" rIns="136823" bIns="136823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/>
            <a:t>All non-standard supplemental data must be substantiated by proof of service documentation from the legal health record (e.g. medical record)</a:t>
          </a:r>
        </a:p>
      </dsp:txBody>
      <dsp:txXfrm>
        <a:off x="1493203" y="1616573"/>
        <a:ext cx="6736396" cy="1292816"/>
      </dsp:txXfrm>
    </dsp:sp>
    <dsp:sp modelId="{2751447F-AA66-47BE-AA7D-62E00CDD4543}">
      <dsp:nvSpPr>
        <dsp:cNvPr id="0" name=""/>
        <dsp:cNvSpPr/>
      </dsp:nvSpPr>
      <dsp:spPr>
        <a:xfrm>
          <a:off x="0" y="3232593"/>
          <a:ext cx="8229600" cy="1292816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E6422A8-733A-4492-9DAD-ACCBC802EAAC}">
      <dsp:nvSpPr>
        <dsp:cNvPr id="0" name=""/>
        <dsp:cNvSpPr/>
      </dsp:nvSpPr>
      <dsp:spPr>
        <a:xfrm>
          <a:off x="391077" y="3523477"/>
          <a:ext cx="711049" cy="711049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8D0C0FF-1877-4D3F-872F-10BE2520F450}">
      <dsp:nvSpPr>
        <dsp:cNvPr id="0" name=""/>
        <dsp:cNvSpPr/>
      </dsp:nvSpPr>
      <dsp:spPr>
        <a:xfrm>
          <a:off x="1493203" y="3232593"/>
          <a:ext cx="6736396" cy="129281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6823" tIns="136823" rIns="136823" bIns="136823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/>
            <a:t>Data entered into MRDB is used for administrative benchmarks, GIC reports and HEDIS sample rates, the information is reflected monthly in the HEDIS data</a:t>
          </a:r>
        </a:p>
      </dsp:txBody>
      <dsp:txXfrm>
        <a:off x="1493203" y="3232593"/>
        <a:ext cx="6736396" cy="129281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55477"/>
            <a:ext cx="4648200" cy="346249"/>
          </a:xfrm>
          <a:prstGeom prst="rect">
            <a:avLst/>
          </a:prstGeom>
        </p:spPr>
        <p:txBody>
          <a:bodyPr vert="horz" wrap="square" lIns="182880" tIns="91440" rIns="182880" bIns="91440" rtlCol="0" anchor="ctr" anchorCtr="0">
            <a:spAutoFit/>
          </a:bodyPr>
          <a:lstStyle>
            <a:lvl1pPr algn="l">
              <a:defRPr sz="1200"/>
            </a:lvl1pPr>
          </a:lstStyle>
          <a:p>
            <a:endParaRPr lang="en-US" sz="1050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105399" y="55477"/>
            <a:ext cx="1751013" cy="346249"/>
          </a:xfrm>
          <a:prstGeom prst="rect">
            <a:avLst/>
          </a:prstGeom>
        </p:spPr>
        <p:txBody>
          <a:bodyPr vert="horz" wrap="square" lIns="182880" tIns="91440" rIns="182880" bIns="91440" rtlCol="0" anchor="ctr" anchorCtr="0">
            <a:spAutoFit/>
          </a:bodyPr>
          <a:lstStyle>
            <a:lvl1pPr algn="r">
              <a:defRPr sz="1200"/>
            </a:lvl1pPr>
          </a:lstStyle>
          <a:p>
            <a:fld id="{84A9A2C0-201B-4B9E-89C5-E97B5622C993}" type="datetimeFigureOut">
              <a:rPr lang="en-US" sz="1050" smtClean="0"/>
              <a:pPr/>
              <a:t>7/28/2022</a:t>
            </a:fld>
            <a:endParaRPr lang="en-US" sz="105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6126480" y="8740689"/>
            <a:ext cx="731520" cy="346249"/>
          </a:xfrm>
          <a:prstGeom prst="rect">
            <a:avLst/>
          </a:prstGeom>
        </p:spPr>
        <p:txBody>
          <a:bodyPr vert="horz" wrap="square" lIns="182880" tIns="91440" rIns="182880" bIns="91440" rtlCol="0" anchor="ctr" anchorCtr="0">
            <a:spAutoFit/>
          </a:bodyPr>
          <a:lstStyle>
            <a:lvl1pPr algn="r">
              <a:defRPr sz="1200"/>
            </a:lvl1pPr>
          </a:lstStyle>
          <a:p>
            <a:fld id="{FC356F8F-79E3-4D6C-ABD0-947A52C601F6}" type="slidenum">
              <a:rPr lang="en-US" sz="1050" smtClean="0"/>
              <a:pPr/>
              <a:t>‹#›</a:t>
            </a:fld>
            <a:endParaRPr lang="en-US" sz="105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7559" y="480149"/>
            <a:ext cx="1002882" cy="2729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8481315"/>
      </p:ext>
    </p:extLst>
  </p:cSld>
  <p:clrMap bg1="lt1" tx1="dk1" bg2="lt2" tx2="dk2" accent1="accent1" accent2="accent2" accent3="accent3" accent4="accent4" accent5="accent5" accent6="accent6" hlink="hlink" folHlink="folHlink"/>
  <p:hf hdr="0"/>
</p:handoutMaster>
</file>

<file path=ppt/notesMasters/_rels/notesMaster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1" y="8769221"/>
            <a:ext cx="1149141" cy="346249"/>
          </a:xfrm>
          <a:prstGeom prst="rect">
            <a:avLst/>
          </a:prstGeom>
        </p:spPr>
        <p:txBody>
          <a:bodyPr vert="horz" wrap="square" lIns="182880" tIns="91440" rIns="182880" bIns="91440" rtlCol="0" anchor="ctr" anchorCtr="0">
            <a:spAutoFit/>
          </a:bodyPr>
          <a:lstStyle>
            <a:lvl1pPr algn="r">
              <a:defRPr sz="1050"/>
            </a:lvl1pPr>
          </a:lstStyle>
          <a:p>
            <a:fld id="{D9F54F27-1581-40D0-938A-3C1E85348357}" type="datetimeFigureOut">
              <a:rPr lang="en-US" smtClean="0"/>
              <a:pPr/>
              <a:t>7/28/2022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20675" y="266700"/>
            <a:ext cx="2292350" cy="17192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320040" y="2114551"/>
            <a:ext cx="6217920" cy="64465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6126480" y="8769221"/>
            <a:ext cx="731520" cy="346249"/>
          </a:xfrm>
          <a:prstGeom prst="rect">
            <a:avLst/>
          </a:prstGeom>
        </p:spPr>
        <p:txBody>
          <a:bodyPr vert="horz" lIns="182880" tIns="91440" rIns="182880" bIns="91440" rtlCol="0" anchor="ctr" anchorCtr="0">
            <a:spAutoFit/>
          </a:bodyPr>
          <a:lstStyle>
            <a:lvl1pPr algn="r">
              <a:defRPr sz="1050"/>
            </a:lvl1pPr>
          </a:lstStyle>
          <a:p>
            <a:fld id="{DDEAD121-A289-4444-9389-D3675A8CD485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1209" y="266385"/>
            <a:ext cx="1002882" cy="2729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2159851"/>
      </p:ext>
    </p:extLst>
  </p:cSld>
  <p:clrMap bg1="lt1" tx1="dk1" bg2="lt2" tx2="dk2" accent1="accent1" accent2="accent2" accent3="accent3" accent4="accent4" accent5="accent5" accent6="accent6" hlink="hlink" folHlink="folHlink"/>
  <p:hf hdr="0"/>
  <p:notesStyle>
    <a:lvl1pPr marL="169863" indent="-169863" algn="l" defTabSz="914400" rtl="0" eaLnBrk="1" latinLnBrk="0" hangingPunct="1">
      <a:spcBef>
        <a:spcPts val="1000"/>
      </a:spcBef>
      <a:buFont typeface="Arial" pitchFamily="34" charset="0"/>
      <a:buChar char="•"/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indent="-174625" algn="l" defTabSz="914400" rtl="0" eaLnBrk="1" latinLnBrk="0" hangingPunct="1">
      <a:spcBef>
        <a:spcPts val="600"/>
      </a:spcBef>
      <a:buFont typeface="Arial" pitchFamily="34" charset="0"/>
      <a:buChar char="•"/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744538" indent="-168275" algn="l" defTabSz="914400" rtl="0" eaLnBrk="1" latinLnBrk="0" hangingPunct="1">
      <a:spcBef>
        <a:spcPts val="600"/>
      </a:spcBef>
      <a:buFont typeface="Arial" pitchFamily="34" charset="0"/>
      <a:buChar char="•"/>
      <a:defRPr sz="1100" kern="1200">
        <a:solidFill>
          <a:schemeClr val="tx1"/>
        </a:solidFill>
        <a:latin typeface="+mn-lt"/>
        <a:ea typeface="+mn-ea"/>
        <a:cs typeface="+mn-cs"/>
      </a:defRPr>
    </a:lvl3pPr>
    <a:lvl4pPr marL="1027113" indent="-169863" algn="l" defTabSz="914400" rtl="0" eaLnBrk="1" latinLnBrk="0" hangingPunct="1">
      <a:spcBef>
        <a:spcPts val="600"/>
      </a:spcBef>
      <a:buFont typeface="Arial" pitchFamily="34" charset="0"/>
      <a:buChar char="•"/>
      <a:defRPr sz="11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spcBef>
        <a:spcPts val="600"/>
      </a:spcBef>
      <a:buFont typeface="Arial" pitchFamily="34" charset="0"/>
      <a:buChar char="•"/>
      <a:defRPr sz="11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3305E684-7151-44B3-A754-2DB0FC95B003}" type="datetime1">
              <a:rPr lang="en-US" smtClean="0"/>
              <a:t>7/28/2022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EAD121-A289-4444-9389-D3675A8CD485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133360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Bright Futures/AAP periodicity chart for 2022. </a:t>
            </a:r>
          </a:p>
          <a:p>
            <a:r>
              <a:rPr lang="en-US" dirty="0"/>
              <a:t> HEDIS follows the same guidance for children’s measures. 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fld id="{45F33EB6-7654-4B95-9835-F630C6BF15CF}" type="datetime1">
              <a:rPr lang="en-US" smtClean="0"/>
              <a:t>7/28/2022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DEAD121-A289-4444-9389-D3675A8CD485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379519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Bright Futures/AAP periodicity chart for 2022. </a:t>
            </a:r>
          </a:p>
          <a:p>
            <a:r>
              <a:rPr lang="en-US" dirty="0"/>
              <a:t> HEDIS follows the same guidance for children’s measures. </a:t>
            </a: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fld id="{45F33EB6-7654-4B95-9835-F630C6BF15CF}" type="datetime1">
              <a:rPr lang="en-US" smtClean="0"/>
              <a:t>7/28/2022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DEAD121-A289-4444-9389-D3675A8CD485}" type="slidenum">
              <a:rPr lang="en-US" smtClean="0"/>
              <a:pPr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1630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fld id="{45F33EB6-7654-4B95-9835-F630C6BF15CF}" type="datetime1">
              <a:rPr lang="en-US" smtClean="0"/>
              <a:t>7/28/2022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DEAD121-A289-4444-9389-D3675A8CD485}" type="slidenum">
              <a:rPr lang="en-US" smtClean="0"/>
              <a:pPr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137151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800" b="0" i="0" u="none" strike="noStrike" baseline="0" dirty="0">
              <a:latin typeface="Symbol" panose="05050102010706020507" pitchFamily="18" charset="2"/>
            </a:endParaRP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fld id="{DA1EF503-192A-478E-B570-1E42E3B9E293}" type="datetime1">
              <a:rPr lang="en-US" smtClean="0"/>
              <a:t>7/28/2022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DEAD121-A289-4444-9389-D3675A8CD485}" type="slidenum">
              <a:rPr lang="en-US" smtClean="0"/>
              <a:pPr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46319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800" b="0" i="0" u="none" strike="noStrike" baseline="0" dirty="0">
              <a:latin typeface="Symbol" panose="05050102010706020507" pitchFamily="18" charset="2"/>
            </a:endParaRP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fld id="{DA1EF503-192A-478E-B570-1E42E3B9E293}" type="datetime1">
              <a:rPr lang="en-US" smtClean="0"/>
              <a:t>7/28/2022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DEAD121-A289-4444-9389-D3675A8CD485}" type="slidenum">
              <a:rPr lang="en-US" smtClean="0"/>
              <a:pPr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654353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800" b="0" i="0" u="none" strike="noStrike" baseline="0" dirty="0">
              <a:latin typeface="Symbol" panose="05050102010706020507" pitchFamily="18" charset="2"/>
            </a:endParaRP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fld id="{DA1EF503-192A-478E-B570-1E42E3B9E293}" type="datetime1">
              <a:rPr lang="en-US" smtClean="0"/>
              <a:t>7/28/2022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DEAD121-A289-4444-9389-D3675A8CD485}" type="slidenum">
              <a:rPr lang="en-US" smtClean="0"/>
              <a:pPr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54801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800" b="0" i="0" u="none" strike="noStrike" baseline="0" dirty="0">
              <a:latin typeface="Symbol" panose="05050102010706020507" pitchFamily="18" charset="2"/>
            </a:endParaRP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fld id="{DA1EF503-192A-478E-B570-1E42E3B9E293}" type="datetime1">
              <a:rPr lang="en-US" smtClean="0"/>
              <a:t>7/28/2022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DEAD121-A289-4444-9389-D3675A8CD485}" type="slidenum">
              <a:rPr lang="en-US" smtClean="0"/>
              <a:pPr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31126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A69AB13F-E041-4496-ADDF-EBB9B1AEAAFF}" type="datetime1">
              <a:rPr lang="en-US" smtClean="0"/>
              <a:t>7/28/2022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DEAD121-A289-4444-9389-D3675A8CD485}" type="slidenum">
              <a:rPr lang="en-US" smtClean="0"/>
              <a:pPr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745201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Explain Administrative, Hybrid, ECDS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fld id="{8FF1F4D0-9EB9-40A6-94E2-A44309ED5DB5}" type="datetime1">
              <a:rPr lang="en-US" smtClean="0"/>
              <a:t>7/28/2022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DEAD121-A289-4444-9389-D3675A8CD485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13037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fld id="{8FF1F4D0-9EB9-40A6-94E2-A44309ED5DB5}" type="datetime1">
              <a:rPr lang="en-US" smtClean="0"/>
              <a:t>7/28/2022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DEAD121-A289-4444-9389-D3675A8CD485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329761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fld id="{8FF1F4D0-9EB9-40A6-94E2-A44309ED5DB5}" type="datetime1">
              <a:rPr lang="en-US" smtClean="0"/>
              <a:t>7/28/2022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DEAD121-A289-4444-9389-D3675A8CD485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457934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fld id="{8FF1F4D0-9EB9-40A6-94E2-A44309ED5DB5}" type="datetime1">
              <a:rPr lang="en-US" smtClean="0"/>
              <a:t>7/28/2022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DEAD121-A289-4444-9389-D3675A8CD485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021821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fld id="{45F33EB6-7654-4B95-9835-F630C6BF15CF}" type="datetime1">
              <a:rPr lang="en-US" smtClean="0"/>
              <a:t>7/28/2022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DEAD121-A289-4444-9389-D3675A8CD485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828374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fld id="{45F33EB6-7654-4B95-9835-F630C6BF15CF}" type="datetime1">
              <a:rPr lang="en-US" smtClean="0"/>
              <a:t>7/28/2022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DEAD121-A289-4444-9389-D3675A8CD485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79679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fld id="{45F33EB6-7654-4B95-9835-F630C6BF15CF}" type="datetime1">
              <a:rPr lang="en-US" smtClean="0"/>
              <a:t>7/28/2022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DEAD121-A289-4444-9389-D3675A8CD485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126586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fld id="{45F33EB6-7654-4B95-9835-F630C6BF15CF}" type="datetime1">
              <a:rPr lang="en-US" smtClean="0"/>
              <a:t>7/28/2022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DEAD121-A289-4444-9389-D3675A8CD485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59872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3" hasCustomPrompt="1"/>
          </p:nvPr>
        </p:nvSpPr>
        <p:spPr bwMode="gray">
          <a:xfrm>
            <a:off x="0" y="3200400"/>
            <a:ext cx="9144000" cy="3657600"/>
          </a:xfrm>
        </p:spPr>
        <p:txBody>
          <a:bodyPr>
            <a:normAutofit/>
          </a:bodyPr>
          <a:lstStyle>
            <a:lvl1pPr>
              <a:defRPr sz="1800">
                <a:solidFill>
                  <a:schemeClr val="accent6"/>
                </a:solidFill>
              </a:defRPr>
            </a:lvl1pPr>
          </a:lstStyle>
          <a:p>
            <a:r>
              <a:rPr lang="en-US" dirty="0"/>
              <a:t>Click icon to add picture from file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1095375"/>
            <a:ext cx="6217920" cy="1234440"/>
          </a:xfrm>
        </p:spPr>
        <p:txBody>
          <a:bodyPr vert="horz" lIns="0" tIns="45720" rIns="91440" bIns="45720" rtlCol="0"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lang="en-US" sz="3600" b="0" i="0" kern="1200" dirty="0" smtClean="0">
                <a:solidFill>
                  <a:schemeClr val="accent1"/>
                </a:solidFill>
                <a:latin typeface="Georgia"/>
                <a:ea typeface="+mj-ea"/>
                <a:cs typeface="Georgia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2604135"/>
            <a:ext cx="6126480" cy="457200"/>
          </a:xfrm>
        </p:spPr>
        <p:txBody>
          <a:bodyPr lIns="0">
            <a:noAutofit/>
          </a:bodyPr>
          <a:lstStyle>
            <a:lvl1pPr marL="0" indent="0" algn="l">
              <a:spcBef>
                <a:spcPts val="600"/>
              </a:spcBef>
              <a:buNone/>
              <a:defRPr sz="1800">
                <a:solidFill>
                  <a:schemeClr val="tx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gray">
          <a:xfrm>
            <a:off x="3581400" y="6567101"/>
            <a:ext cx="5105400" cy="138499"/>
          </a:xfrm>
        </p:spPr>
        <p:txBody>
          <a:bodyPr/>
          <a:lstStyle/>
          <a:p>
            <a:r>
              <a:rPr lang="en-US"/>
              <a:t>COMPANY CONFIDENTIAL  |  FOR INTERNAL USE ONLY  |  DO NOT COPY</a:t>
            </a:r>
            <a:endParaRPr lang="en-US" dirty="0"/>
          </a:p>
        </p:txBody>
      </p:sp>
      <p:sp>
        <p:nvSpPr>
          <p:cNvPr id="7" name="Freeform 9"/>
          <p:cNvSpPr>
            <a:spLocks/>
          </p:cNvSpPr>
          <p:nvPr/>
        </p:nvSpPr>
        <p:spPr bwMode="gray">
          <a:xfrm>
            <a:off x="476250" y="914400"/>
            <a:ext cx="6154738" cy="123825"/>
          </a:xfrm>
          <a:custGeom>
            <a:avLst/>
            <a:gdLst/>
            <a:ahLst/>
            <a:cxnLst>
              <a:cxn ang="0">
                <a:pos x="6456" y="79"/>
              </a:cxn>
              <a:cxn ang="0">
                <a:pos x="6456" y="79"/>
              </a:cxn>
              <a:cxn ang="0">
                <a:pos x="6422" y="44"/>
              </a:cxn>
              <a:cxn ang="0">
                <a:pos x="6422" y="44"/>
              </a:cxn>
              <a:cxn ang="0">
                <a:pos x="6366" y="36"/>
              </a:cxn>
              <a:cxn ang="0">
                <a:pos x="6366" y="37"/>
              </a:cxn>
              <a:cxn ang="0">
                <a:pos x="3247" y="37"/>
              </a:cxn>
              <a:cxn ang="0">
                <a:pos x="91" y="37"/>
              </a:cxn>
              <a:cxn ang="0">
                <a:pos x="40" y="30"/>
              </a:cxn>
              <a:cxn ang="0">
                <a:pos x="39" y="30"/>
              </a:cxn>
              <a:cxn ang="0">
                <a:pos x="8" y="1"/>
              </a:cxn>
              <a:cxn ang="0">
                <a:pos x="8" y="0"/>
              </a:cxn>
              <a:cxn ang="0">
                <a:pos x="0" y="0"/>
              </a:cxn>
              <a:cxn ang="0">
                <a:pos x="0" y="1"/>
              </a:cxn>
              <a:cxn ang="0">
                <a:pos x="1" y="34"/>
              </a:cxn>
              <a:cxn ang="0">
                <a:pos x="36" y="70"/>
              </a:cxn>
              <a:cxn ang="0">
                <a:pos x="36" y="70"/>
              </a:cxn>
              <a:cxn ang="0">
                <a:pos x="91" y="77"/>
              </a:cxn>
              <a:cxn ang="0">
                <a:pos x="91" y="77"/>
              </a:cxn>
              <a:cxn ang="0">
                <a:pos x="3180" y="77"/>
              </a:cxn>
              <a:cxn ang="0">
                <a:pos x="6366" y="77"/>
              </a:cxn>
              <a:cxn ang="0">
                <a:pos x="6417" y="83"/>
              </a:cxn>
              <a:cxn ang="0">
                <a:pos x="6419" y="84"/>
              </a:cxn>
              <a:cxn ang="0">
                <a:pos x="6450" y="113"/>
              </a:cxn>
              <a:cxn ang="0">
                <a:pos x="6450" y="114"/>
              </a:cxn>
              <a:cxn ang="0">
                <a:pos x="6458" y="114"/>
              </a:cxn>
              <a:cxn ang="0">
                <a:pos x="6458" y="113"/>
              </a:cxn>
              <a:cxn ang="0">
                <a:pos x="6456" y="79"/>
              </a:cxn>
            </a:cxnLst>
            <a:rect l="0" t="0" r="r" b="b"/>
            <a:pathLst>
              <a:path w="6458" h="114">
                <a:moveTo>
                  <a:pt x="6456" y="79"/>
                </a:moveTo>
                <a:lnTo>
                  <a:pt x="6456" y="79"/>
                </a:lnTo>
                <a:cubicBezTo>
                  <a:pt x="6454" y="60"/>
                  <a:pt x="6444" y="51"/>
                  <a:pt x="6422" y="44"/>
                </a:cubicBezTo>
                <a:lnTo>
                  <a:pt x="6422" y="44"/>
                </a:lnTo>
                <a:cubicBezTo>
                  <a:pt x="6410" y="40"/>
                  <a:pt x="6391" y="38"/>
                  <a:pt x="6366" y="36"/>
                </a:cubicBezTo>
                <a:lnTo>
                  <a:pt x="6366" y="37"/>
                </a:lnTo>
                <a:lnTo>
                  <a:pt x="3247" y="37"/>
                </a:lnTo>
                <a:lnTo>
                  <a:pt x="91" y="37"/>
                </a:lnTo>
                <a:cubicBezTo>
                  <a:pt x="70" y="35"/>
                  <a:pt x="51" y="33"/>
                  <a:pt x="40" y="30"/>
                </a:cubicBezTo>
                <a:lnTo>
                  <a:pt x="39" y="30"/>
                </a:lnTo>
                <a:cubicBezTo>
                  <a:pt x="28" y="26"/>
                  <a:pt x="7" y="19"/>
                  <a:pt x="8" y="1"/>
                </a:cubicBezTo>
                <a:lnTo>
                  <a:pt x="8" y="0"/>
                </a:lnTo>
                <a:lnTo>
                  <a:pt x="0" y="0"/>
                </a:lnTo>
                <a:lnTo>
                  <a:pt x="0" y="1"/>
                </a:lnTo>
                <a:cubicBezTo>
                  <a:pt x="0" y="11"/>
                  <a:pt x="0" y="26"/>
                  <a:pt x="1" y="34"/>
                </a:cubicBezTo>
                <a:cubicBezTo>
                  <a:pt x="4" y="53"/>
                  <a:pt x="13" y="63"/>
                  <a:pt x="36" y="70"/>
                </a:cubicBezTo>
                <a:lnTo>
                  <a:pt x="36" y="70"/>
                </a:lnTo>
                <a:cubicBezTo>
                  <a:pt x="47" y="73"/>
                  <a:pt x="66" y="75"/>
                  <a:pt x="91" y="77"/>
                </a:cubicBezTo>
                <a:lnTo>
                  <a:pt x="91" y="77"/>
                </a:lnTo>
                <a:lnTo>
                  <a:pt x="3180" y="77"/>
                </a:lnTo>
                <a:lnTo>
                  <a:pt x="6366" y="77"/>
                </a:lnTo>
                <a:cubicBezTo>
                  <a:pt x="6388" y="78"/>
                  <a:pt x="6406" y="80"/>
                  <a:pt x="6417" y="83"/>
                </a:cubicBezTo>
                <a:lnTo>
                  <a:pt x="6419" y="84"/>
                </a:lnTo>
                <a:cubicBezTo>
                  <a:pt x="6429" y="87"/>
                  <a:pt x="6450" y="94"/>
                  <a:pt x="6450" y="113"/>
                </a:cubicBezTo>
                <a:lnTo>
                  <a:pt x="6450" y="114"/>
                </a:lnTo>
                <a:lnTo>
                  <a:pt x="6458" y="114"/>
                </a:lnTo>
                <a:lnTo>
                  <a:pt x="6458" y="113"/>
                </a:lnTo>
                <a:cubicBezTo>
                  <a:pt x="6458" y="103"/>
                  <a:pt x="6457" y="87"/>
                  <a:pt x="6456" y="79"/>
                </a:cubicBezTo>
                <a:close/>
              </a:path>
            </a:pathLst>
          </a:custGeom>
          <a:solidFill>
            <a:schemeClr val="bg1">
              <a:lumMod val="65000"/>
            </a:schemeClr>
          </a:solidFill>
          <a:ln w="12700">
            <a:solidFill>
              <a:schemeClr val="bg1">
                <a:lumMod val="65000"/>
              </a:schemeClr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8" name="Freeform 9"/>
          <p:cNvSpPr>
            <a:spLocks/>
          </p:cNvSpPr>
          <p:nvPr userDrawn="1"/>
        </p:nvSpPr>
        <p:spPr bwMode="gray">
          <a:xfrm>
            <a:off x="476250" y="2419350"/>
            <a:ext cx="6154738" cy="123825"/>
          </a:xfrm>
          <a:custGeom>
            <a:avLst/>
            <a:gdLst/>
            <a:ahLst/>
            <a:cxnLst>
              <a:cxn ang="0">
                <a:pos x="6456" y="79"/>
              </a:cxn>
              <a:cxn ang="0">
                <a:pos x="6456" y="79"/>
              </a:cxn>
              <a:cxn ang="0">
                <a:pos x="6422" y="44"/>
              </a:cxn>
              <a:cxn ang="0">
                <a:pos x="6422" y="44"/>
              </a:cxn>
              <a:cxn ang="0">
                <a:pos x="6366" y="36"/>
              </a:cxn>
              <a:cxn ang="0">
                <a:pos x="6366" y="37"/>
              </a:cxn>
              <a:cxn ang="0">
                <a:pos x="3247" y="37"/>
              </a:cxn>
              <a:cxn ang="0">
                <a:pos x="91" y="37"/>
              </a:cxn>
              <a:cxn ang="0">
                <a:pos x="40" y="30"/>
              </a:cxn>
              <a:cxn ang="0">
                <a:pos x="39" y="30"/>
              </a:cxn>
              <a:cxn ang="0">
                <a:pos x="8" y="1"/>
              </a:cxn>
              <a:cxn ang="0">
                <a:pos x="8" y="0"/>
              </a:cxn>
              <a:cxn ang="0">
                <a:pos x="0" y="0"/>
              </a:cxn>
              <a:cxn ang="0">
                <a:pos x="0" y="1"/>
              </a:cxn>
              <a:cxn ang="0">
                <a:pos x="1" y="34"/>
              </a:cxn>
              <a:cxn ang="0">
                <a:pos x="36" y="70"/>
              </a:cxn>
              <a:cxn ang="0">
                <a:pos x="36" y="70"/>
              </a:cxn>
              <a:cxn ang="0">
                <a:pos x="91" y="77"/>
              </a:cxn>
              <a:cxn ang="0">
                <a:pos x="91" y="77"/>
              </a:cxn>
              <a:cxn ang="0">
                <a:pos x="3180" y="77"/>
              </a:cxn>
              <a:cxn ang="0">
                <a:pos x="6366" y="77"/>
              </a:cxn>
              <a:cxn ang="0">
                <a:pos x="6417" y="83"/>
              </a:cxn>
              <a:cxn ang="0">
                <a:pos x="6419" y="84"/>
              </a:cxn>
              <a:cxn ang="0">
                <a:pos x="6450" y="113"/>
              </a:cxn>
              <a:cxn ang="0">
                <a:pos x="6450" y="114"/>
              </a:cxn>
              <a:cxn ang="0">
                <a:pos x="6458" y="114"/>
              </a:cxn>
              <a:cxn ang="0">
                <a:pos x="6458" y="113"/>
              </a:cxn>
              <a:cxn ang="0">
                <a:pos x="6456" y="79"/>
              </a:cxn>
            </a:cxnLst>
            <a:rect l="0" t="0" r="r" b="b"/>
            <a:pathLst>
              <a:path w="6458" h="114">
                <a:moveTo>
                  <a:pt x="6456" y="79"/>
                </a:moveTo>
                <a:lnTo>
                  <a:pt x="6456" y="79"/>
                </a:lnTo>
                <a:cubicBezTo>
                  <a:pt x="6454" y="60"/>
                  <a:pt x="6444" y="51"/>
                  <a:pt x="6422" y="44"/>
                </a:cubicBezTo>
                <a:lnTo>
                  <a:pt x="6422" y="44"/>
                </a:lnTo>
                <a:cubicBezTo>
                  <a:pt x="6410" y="40"/>
                  <a:pt x="6391" y="38"/>
                  <a:pt x="6366" y="36"/>
                </a:cubicBezTo>
                <a:lnTo>
                  <a:pt x="6366" y="37"/>
                </a:lnTo>
                <a:lnTo>
                  <a:pt x="3247" y="37"/>
                </a:lnTo>
                <a:lnTo>
                  <a:pt x="91" y="37"/>
                </a:lnTo>
                <a:cubicBezTo>
                  <a:pt x="70" y="35"/>
                  <a:pt x="51" y="33"/>
                  <a:pt x="40" y="30"/>
                </a:cubicBezTo>
                <a:lnTo>
                  <a:pt x="39" y="30"/>
                </a:lnTo>
                <a:cubicBezTo>
                  <a:pt x="28" y="26"/>
                  <a:pt x="7" y="19"/>
                  <a:pt x="8" y="1"/>
                </a:cubicBezTo>
                <a:lnTo>
                  <a:pt x="8" y="0"/>
                </a:lnTo>
                <a:lnTo>
                  <a:pt x="0" y="0"/>
                </a:lnTo>
                <a:lnTo>
                  <a:pt x="0" y="1"/>
                </a:lnTo>
                <a:cubicBezTo>
                  <a:pt x="0" y="11"/>
                  <a:pt x="0" y="26"/>
                  <a:pt x="1" y="34"/>
                </a:cubicBezTo>
                <a:cubicBezTo>
                  <a:pt x="4" y="53"/>
                  <a:pt x="13" y="63"/>
                  <a:pt x="36" y="70"/>
                </a:cubicBezTo>
                <a:lnTo>
                  <a:pt x="36" y="70"/>
                </a:lnTo>
                <a:cubicBezTo>
                  <a:pt x="47" y="73"/>
                  <a:pt x="66" y="75"/>
                  <a:pt x="91" y="77"/>
                </a:cubicBezTo>
                <a:lnTo>
                  <a:pt x="91" y="77"/>
                </a:lnTo>
                <a:lnTo>
                  <a:pt x="3180" y="77"/>
                </a:lnTo>
                <a:lnTo>
                  <a:pt x="6366" y="77"/>
                </a:lnTo>
                <a:cubicBezTo>
                  <a:pt x="6388" y="78"/>
                  <a:pt x="6406" y="80"/>
                  <a:pt x="6417" y="83"/>
                </a:cubicBezTo>
                <a:lnTo>
                  <a:pt x="6419" y="84"/>
                </a:lnTo>
                <a:cubicBezTo>
                  <a:pt x="6429" y="87"/>
                  <a:pt x="6450" y="94"/>
                  <a:pt x="6450" y="113"/>
                </a:cubicBezTo>
                <a:lnTo>
                  <a:pt x="6450" y="114"/>
                </a:lnTo>
                <a:lnTo>
                  <a:pt x="6458" y="114"/>
                </a:lnTo>
                <a:lnTo>
                  <a:pt x="6458" y="113"/>
                </a:lnTo>
                <a:cubicBezTo>
                  <a:pt x="6458" y="103"/>
                  <a:pt x="6457" y="87"/>
                  <a:pt x="6456" y="79"/>
                </a:cubicBezTo>
                <a:close/>
              </a:path>
            </a:pathLst>
          </a:custGeom>
          <a:solidFill>
            <a:schemeClr val="bg1">
              <a:lumMod val="65000"/>
            </a:schemeClr>
          </a:solidFill>
          <a:ln w="12700">
            <a:solidFill>
              <a:schemeClr val="bg1">
                <a:lumMod val="65000"/>
              </a:schemeClr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250" y="338508"/>
            <a:ext cx="1511719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 NO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63039"/>
            <a:ext cx="8229600" cy="48463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COMPANY CONFIDENTIAL  |  FOR INTERNAL USE ONLY  |  DO NOT COPY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2DCB2D-F3A1-47AC-A248-15826C4C808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Freeform 5"/>
          <p:cNvSpPr>
            <a:spLocks/>
          </p:cNvSpPr>
          <p:nvPr/>
        </p:nvSpPr>
        <p:spPr bwMode="gray">
          <a:xfrm>
            <a:off x="451644" y="1125895"/>
            <a:ext cx="8240713" cy="123825"/>
          </a:xfrm>
          <a:custGeom>
            <a:avLst/>
            <a:gdLst/>
            <a:ahLst/>
            <a:cxnLst>
              <a:cxn ang="0">
                <a:pos x="8638" y="79"/>
              </a:cxn>
              <a:cxn ang="0">
                <a:pos x="8638" y="79"/>
              </a:cxn>
              <a:cxn ang="0">
                <a:pos x="8604" y="44"/>
              </a:cxn>
              <a:cxn ang="0">
                <a:pos x="8604" y="44"/>
              </a:cxn>
              <a:cxn ang="0">
                <a:pos x="8548" y="36"/>
              </a:cxn>
              <a:cxn ang="0">
                <a:pos x="8548" y="37"/>
              </a:cxn>
              <a:cxn ang="0">
                <a:pos x="91" y="37"/>
              </a:cxn>
              <a:cxn ang="0">
                <a:pos x="40" y="30"/>
              </a:cxn>
              <a:cxn ang="0">
                <a:pos x="39" y="30"/>
              </a:cxn>
              <a:cxn ang="0">
                <a:pos x="8" y="1"/>
              </a:cxn>
              <a:cxn ang="0">
                <a:pos x="8" y="0"/>
              </a:cxn>
              <a:cxn ang="0">
                <a:pos x="0" y="0"/>
              </a:cxn>
              <a:cxn ang="0">
                <a:pos x="0" y="1"/>
              </a:cxn>
              <a:cxn ang="0">
                <a:pos x="1" y="34"/>
              </a:cxn>
              <a:cxn ang="0">
                <a:pos x="36" y="70"/>
              </a:cxn>
              <a:cxn ang="0">
                <a:pos x="36" y="70"/>
              </a:cxn>
              <a:cxn ang="0">
                <a:pos x="91" y="77"/>
              </a:cxn>
              <a:cxn ang="0">
                <a:pos x="91" y="77"/>
              </a:cxn>
              <a:cxn ang="0">
                <a:pos x="8548" y="77"/>
              </a:cxn>
              <a:cxn ang="0">
                <a:pos x="8599" y="83"/>
              </a:cxn>
              <a:cxn ang="0">
                <a:pos x="8601" y="84"/>
              </a:cxn>
              <a:cxn ang="0">
                <a:pos x="8632" y="113"/>
              </a:cxn>
              <a:cxn ang="0">
                <a:pos x="8632" y="114"/>
              </a:cxn>
              <a:cxn ang="0">
                <a:pos x="8640" y="114"/>
              </a:cxn>
              <a:cxn ang="0">
                <a:pos x="8640" y="113"/>
              </a:cxn>
              <a:cxn ang="0">
                <a:pos x="8638" y="79"/>
              </a:cxn>
            </a:cxnLst>
            <a:rect l="0" t="0" r="r" b="b"/>
            <a:pathLst>
              <a:path w="8640" h="114">
                <a:moveTo>
                  <a:pt x="8638" y="79"/>
                </a:moveTo>
                <a:lnTo>
                  <a:pt x="8638" y="79"/>
                </a:lnTo>
                <a:cubicBezTo>
                  <a:pt x="8635" y="60"/>
                  <a:pt x="8626" y="51"/>
                  <a:pt x="8604" y="44"/>
                </a:cubicBezTo>
                <a:lnTo>
                  <a:pt x="8604" y="44"/>
                </a:lnTo>
                <a:cubicBezTo>
                  <a:pt x="8592" y="40"/>
                  <a:pt x="8573" y="38"/>
                  <a:pt x="8548" y="36"/>
                </a:cubicBezTo>
                <a:lnTo>
                  <a:pt x="8548" y="37"/>
                </a:lnTo>
                <a:lnTo>
                  <a:pt x="91" y="37"/>
                </a:lnTo>
                <a:cubicBezTo>
                  <a:pt x="70" y="35"/>
                  <a:pt x="51" y="33"/>
                  <a:pt x="40" y="30"/>
                </a:cubicBezTo>
                <a:lnTo>
                  <a:pt x="39" y="30"/>
                </a:lnTo>
                <a:cubicBezTo>
                  <a:pt x="28" y="26"/>
                  <a:pt x="7" y="19"/>
                  <a:pt x="8" y="1"/>
                </a:cubicBezTo>
                <a:lnTo>
                  <a:pt x="8" y="0"/>
                </a:lnTo>
                <a:lnTo>
                  <a:pt x="0" y="0"/>
                </a:lnTo>
                <a:lnTo>
                  <a:pt x="0" y="1"/>
                </a:lnTo>
                <a:cubicBezTo>
                  <a:pt x="0" y="11"/>
                  <a:pt x="0" y="26"/>
                  <a:pt x="1" y="34"/>
                </a:cubicBezTo>
                <a:cubicBezTo>
                  <a:pt x="4" y="53"/>
                  <a:pt x="13" y="63"/>
                  <a:pt x="36" y="70"/>
                </a:cubicBezTo>
                <a:lnTo>
                  <a:pt x="36" y="70"/>
                </a:lnTo>
                <a:cubicBezTo>
                  <a:pt x="47" y="73"/>
                  <a:pt x="66" y="75"/>
                  <a:pt x="91" y="77"/>
                </a:cubicBezTo>
                <a:lnTo>
                  <a:pt x="91" y="77"/>
                </a:lnTo>
                <a:lnTo>
                  <a:pt x="8548" y="77"/>
                </a:lnTo>
                <a:cubicBezTo>
                  <a:pt x="8570" y="78"/>
                  <a:pt x="8588" y="80"/>
                  <a:pt x="8599" y="83"/>
                </a:cubicBezTo>
                <a:lnTo>
                  <a:pt x="8601" y="84"/>
                </a:lnTo>
                <a:cubicBezTo>
                  <a:pt x="8611" y="87"/>
                  <a:pt x="8632" y="94"/>
                  <a:pt x="8632" y="113"/>
                </a:cubicBezTo>
                <a:lnTo>
                  <a:pt x="8632" y="114"/>
                </a:lnTo>
                <a:lnTo>
                  <a:pt x="8640" y="114"/>
                </a:lnTo>
                <a:lnTo>
                  <a:pt x="8640" y="113"/>
                </a:lnTo>
                <a:cubicBezTo>
                  <a:pt x="8640" y="103"/>
                  <a:pt x="8639" y="87"/>
                  <a:pt x="8638" y="79"/>
                </a:cubicBezTo>
                <a:close/>
              </a:path>
            </a:pathLst>
          </a:custGeom>
          <a:solidFill>
            <a:schemeClr val="bg1">
              <a:lumMod val="65000"/>
            </a:schemeClr>
          </a:solidFill>
          <a:ln w="1270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1_Title and Content NO LOGO bullet first 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63039"/>
            <a:ext cx="8229600" cy="4846320"/>
          </a:xfrm>
        </p:spPr>
        <p:txBody>
          <a:bodyPr/>
          <a:lstStyle>
            <a:lvl1pPr marL="236538" indent="-236538">
              <a:buSzPct val="100000"/>
              <a:buFont typeface="Arial" panose="020B0604020202020204" pitchFamily="34" charset="0"/>
              <a:buChar char="•"/>
              <a:defRPr/>
            </a:lvl1pPr>
            <a:lvl2pPr marL="736600" indent="-342900">
              <a:defRPr lang="en-US" sz="200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082675" indent="-285750">
              <a:defRPr lang="en-US" sz="180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marL="576263" lvl="1" indent="-182563" algn="l" defTabSz="914400" rtl="0" eaLnBrk="1" latinLnBrk="0" hangingPunct="1">
              <a:spcBef>
                <a:spcPts val="1000"/>
              </a:spcBef>
              <a:buClr>
                <a:schemeClr val="tx2"/>
              </a:buClr>
              <a:buFont typeface="Calibri" panose="020F0502020204030204" pitchFamily="34" charset="0"/>
              <a:buChar char="̶"/>
            </a:pPr>
            <a:r>
              <a:rPr lang="en-US" dirty="0"/>
              <a:t>Second level</a:t>
            </a:r>
          </a:p>
          <a:p>
            <a:pPr marL="1025525" lvl="2" indent="-228600" algn="l" defTabSz="914400" rtl="0" eaLnBrk="1" latinLnBrk="0" hangingPunct="1">
              <a:spcBef>
                <a:spcPts val="600"/>
              </a:spcBef>
              <a:buClr>
                <a:schemeClr val="tx2"/>
              </a:buClr>
              <a:buFont typeface="Arial" pitchFamily="34" charset="0"/>
              <a:buChar char="•"/>
            </a:pPr>
            <a:r>
              <a:rPr lang="en-US" dirty="0"/>
              <a:t>Third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COMPANY CONFIDENTIAL  |  FOR INTERNAL USE ONLY  |  DO NOT COPY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2DCB2D-F3A1-47AC-A248-15826C4C808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Freeform 5"/>
          <p:cNvSpPr>
            <a:spLocks/>
          </p:cNvSpPr>
          <p:nvPr/>
        </p:nvSpPr>
        <p:spPr bwMode="gray">
          <a:xfrm>
            <a:off x="451644" y="1125895"/>
            <a:ext cx="8240713" cy="123825"/>
          </a:xfrm>
          <a:custGeom>
            <a:avLst/>
            <a:gdLst/>
            <a:ahLst/>
            <a:cxnLst>
              <a:cxn ang="0">
                <a:pos x="8638" y="79"/>
              </a:cxn>
              <a:cxn ang="0">
                <a:pos x="8638" y="79"/>
              </a:cxn>
              <a:cxn ang="0">
                <a:pos x="8604" y="44"/>
              </a:cxn>
              <a:cxn ang="0">
                <a:pos x="8604" y="44"/>
              </a:cxn>
              <a:cxn ang="0">
                <a:pos x="8548" y="36"/>
              </a:cxn>
              <a:cxn ang="0">
                <a:pos x="8548" y="37"/>
              </a:cxn>
              <a:cxn ang="0">
                <a:pos x="91" y="37"/>
              </a:cxn>
              <a:cxn ang="0">
                <a:pos x="40" y="30"/>
              </a:cxn>
              <a:cxn ang="0">
                <a:pos x="39" y="30"/>
              </a:cxn>
              <a:cxn ang="0">
                <a:pos x="8" y="1"/>
              </a:cxn>
              <a:cxn ang="0">
                <a:pos x="8" y="0"/>
              </a:cxn>
              <a:cxn ang="0">
                <a:pos x="0" y="0"/>
              </a:cxn>
              <a:cxn ang="0">
                <a:pos x="0" y="1"/>
              </a:cxn>
              <a:cxn ang="0">
                <a:pos x="1" y="34"/>
              </a:cxn>
              <a:cxn ang="0">
                <a:pos x="36" y="70"/>
              </a:cxn>
              <a:cxn ang="0">
                <a:pos x="36" y="70"/>
              </a:cxn>
              <a:cxn ang="0">
                <a:pos x="91" y="77"/>
              </a:cxn>
              <a:cxn ang="0">
                <a:pos x="91" y="77"/>
              </a:cxn>
              <a:cxn ang="0">
                <a:pos x="8548" y="77"/>
              </a:cxn>
              <a:cxn ang="0">
                <a:pos x="8599" y="83"/>
              </a:cxn>
              <a:cxn ang="0">
                <a:pos x="8601" y="84"/>
              </a:cxn>
              <a:cxn ang="0">
                <a:pos x="8632" y="113"/>
              </a:cxn>
              <a:cxn ang="0">
                <a:pos x="8632" y="114"/>
              </a:cxn>
              <a:cxn ang="0">
                <a:pos x="8640" y="114"/>
              </a:cxn>
              <a:cxn ang="0">
                <a:pos x="8640" y="113"/>
              </a:cxn>
              <a:cxn ang="0">
                <a:pos x="8638" y="79"/>
              </a:cxn>
            </a:cxnLst>
            <a:rect l="0" t="0" r="r" b="b"/>
            <a:pathLst>
              <a:path w="8640" h="114">
                <a:moveTo>
                  <a:pt x="8638" y="79"/>
                </a:moveTo>
                <a:lnTo>
                  <a:pt x="8638" y="79"/>
                </a:lnTo>
                <a:cubicBezTo>
                  <a:pt x="8635" y="60"/>
                  <a:pt x="8626" y="51"/>
                  <a:pt x="8604" y="44"/>
                </a:cubicBezTo>
                <a:lnTo>
                  <a:pt x="8604" y="44"/>
                </a:lnTo>
                <a:cubicBezTo>
                  <a:pt x="8592" y="40"/>
                  <a:pt x="8573" y="38"/>
                  <a:pt x="8548" y="36"/>
                </a:cubicBezTo>
                <a:lnTo>
                  <a:pt x="8548" y="37"/>
                </a:lnTo>
                <a:lnTo>
                  <a:pt x="91" y="37"/>
                </a:lnTo>
                <a:cubicBezTo>
                  <a:pt x="70" y="35"/>
                  <a:pt x="51" y="33"/>
                  <a:pt x="40" y="30"/>
                </a:cubicBezTo>
                <a:lnTo>
                  <a:pt x="39" y="30"/>
                </a:lnTo>
                <a:cubicBezTo>
                  <a:pt x="28" y="26"/>
                  <a:pt x="7" y="19"/>
                  <a:pt x="8" y="1"/>
                </a:cubicBezTo>
                <a:lnTo>
                  <a:pt x="8" y="0"/>
                </a:lnTo>
                <a:lnTo>
                  <a:pt x="0" y="0"/>
                </a:lnTo>
                <a:lnTo>
                  <a:pt x="0" y="1"/>
                </a:lnTo>
                <a:cubicBezTo>
                  <a:pt x="0" y="11"/>
                  <a:pt x="0" y="26"/>
                  <a:pt x="1" y="34"/>
                </a:cubicBezTo>
                <a:cubicBezTo>
                  <a:pt x="4" y="53"/>
                  <a:pt x="13" y="63"/>
                  <a:pt x="36" y="70"/>
                </a:cubicBezTo>
                <a:lnTo>
                  <a:pt x="36" y="70"/>
                </a:lnTo>
                <a:cubicBezTo>
                  <a:pt x="47" y="73"/>
                  <a:pt x="66" y="75"/>
                  <a:pt x="91" y="77"/>
                </a:cubicBezTo>
                <a:lnTo>
                  <a:pt x="91" y="77"/>
                </a:lnTo>
                <a:lnTo>
                  <a:pt x="8548" y="77"/>
                </a:lnTo>
                <a:cubicBezTo>
                  <a:pt x="8570" y="78"/>
                  <a:pt x="8588" y="80"/>
                  <a:pt x="8599" y="83"/>
                </a:cubicBezTo>
                <a:lnTo>
                  <a:pt x="8601" y="84"/>
                </a:lnTo>
                <a:cubicBezTo>
                  <a:pt x="8611" y="87"/>
                  <a:pt x="8632" y="94"/>
                  <a:pt x="8632" y="113"/>
                </a:cubicBezTo>
                <a:lnTo>
                  <a:pt x="8632" y="114"/>
                </a:lnTo>
                <a:lnTo>
                  <a:pt x="8640" y="114"/>
                </a:lnTo>
                <a:lnTo>
                  <a:pt x="8640" y="113"/>
                </a:lnTo>
                <a:cubicBezTo>
                  <a:pt x="8640" y="103"/>
                  <a:pt x="8639" y="87"/>
                  <a:pt x="8638" y="79"/>
                </a:cubicBezTo>
                <a:close/>
              </a:path>
            </a:pathLst>
          </a:custGeom>
          <a:solidFill>
            <a:schemeClr val="bg1">
              <a:lumMod val="65000"/>
            </a:schemeClr>
          </a:solidFill>
          <a:ln w="1270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921197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 NO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63039"/>
            <a:ext cx="3977640" cy="4846320"/>
          </a:xfrm>
        </p:spPr>
        <p:txBody>
          <a:bodyPr>
            <a:noAutofit/>
          </a:bodyPr>
          <a:lstStyle>
            <a:lvl1pPr marL="114300" indent="-114300">
              <a:defRPr sz="2400"/>
            </a:lvl1pPr>
            <a:lvl2pPr marL="342900" indent="-228600"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9160" y="1463039"/>
            <a:ext cx="3977640" cy="4846320"/>
          </a:xfrm>
        </p:spPr>
        <p:txBody>
          <a:bodyPr>
            <a:noAutofit/>
          </a:bodyPr>
          <a:lstStyle>
            <a:lvl1pPr marL="171450" indent="-171450">
              <a:defRPr sz="2400"/>
            </a:lvl1pPr>
            <a:lvl2pPr marL="342900" indent="-171450"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COMPANY CONFIDENTIAL  |  FOR INTERNAL USE ONLY  |  DO NOT COPY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2DCB2D-F3A1-47AC-A248-15826C4C808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3" name="Freeform 5"/>
          <p:cNvSpPr>
            <a:spLocks/>
          </p:cNvSpPr>
          <p:nvPr userDrawn="1"/>
        </p:nvSpPr>
        <p:spPr bwMode="gray">
          <a:xfrm>
            <a:off x="451644" y="1125895"/>
            <a:ext cx="8240713" cy="123825"/>
          </a:xfrm>
          <a:custGeom>
            <a:avLst/>
            <a:gdLst/>
            <a:ahLst/>
            <a:cxnLst>
              <a:cxn ang="0">
                <a:pos x="8638" y="79"/>
              </a:cxn>
              <a:cxn ang="0">
                <a:pos x="8638" y="79"/>
              </a:cxn>
              <a:cxn ang="0">
                <a:pos x="8604" y="44"/>
              </a:cxn>
              <a:cxn ang="0">
                <a:pos x="8604" y="44"/>
              </a:cxn>
              <a:cxn ang="0">
                <a:pos x="8548" y="36"/>
              </a:cxn>
              <a:cxn ang="0">
                <a:pos x="8548" y="37"/>
              </a:cxn>
              <a:cxn ang="0">
                <a:pos x="91" y="37"/>
              </a:cxn>
              <a:cxn ang="0">
                <a:pos x="40" y="30"/>
              </a:cxn>
              <a:cxn ang="0">
                <a:pos x="39" y="30"/>
              </a:cxn>
              <a:cxn ang="0">
                <a:pos x="8" y="1"/>
              </a:cxn>
              <a:cxn ang="0">
                <a:pos x="8" y="0"/>
              </a:cxn>
              <a:cxn ang="0">
                <a:pos x="0" y="0"/>
              </a:cxn>
              <a:cxn ang="0">
                <a:pos x="0" y="1"/>
              </a:cxn>
              <a:cxn ang="0">
                <a:pos x="1" y="34"/>
              </a:cxn>
              <a:cxn ang="0">
                <a:pos x="36" y="70"/>
              </a:cxn>
              <a:cxn ang="0">
                <a:pos x="36" y="70"/>
              </a:cxn>
              <a:cxn ang="0">
                <a:pos x="91" y="77"/>
              </a:cxn>
              <a:cxn ang="0">
                <a:pos x="91" y="77"/>
              </a:cxn>
              <a:cxn ang="0">
                <a:pos x="8548" y="77"/>
              </a:cxn>
              <a:cxn ang="0">
                <a:pos x="8599" y="83"/>
              </a:cxn>
              <a:cxn ang="0">
                <a:pos x="8601" y="84"/>
              </a:cxn>
              <a:cxn ang="0">
                <a:pos x="8632" y="113"/>
              </a:cxn>
              <a:cxn ang="0">
                <a:pos x="8632" y="114"/>
              </a:cxn>
              <a:cxn ang="0">
                <a:pos x="8640" y="114"/>
              </a:cxn>
              <a:cxn ang="0">
                <a:pos x="8640" y="113"/>
              </a:cxn>
              <a:cxn ang="0">
                <a:pos x="8638" y="79"/>
              </a:cxn>
            </a:cxnLst>
            <a:rect l="0" t="0" r="r" b="b"/>
            <a:pathLst>
              <a:path w="8640" h="114">
                <a:moveTo>
                  <a:pt x="8638" y="79"/>
                </a:moveTo>
                <a:lnTo>
                  <a:pt x="8638" y="79"/>
                </a:lnTo>
                <a:cubicBezTo>
                  <a:pt x="8635" y="60"/>
                  <a:pt x="8626" y="51"/>
                  <a:pt x="8604" y="44"/>
                </a:cubicBezTo>
                <a:lnTo>
                  <a:pt x="8604" y="44"/>
                </a:lnTo>
                <a:cubicBezTo>
                  <a:pt x="8592" y="40"/>
                  <a:pt x="8573" y="38"/>
                  <a:pt x="8548" y="36"/>
                </a:cubicBezTo>
                <a:lnTo>
                  <a:pt x="8548" y="37"/>
                </a:lnTo>
                <a:lnTo>
                  <a:pt x="91" y="37"/>
                </a:lnTo>
                <a:cubicBezTo>
                  <a:pt x="70" y="35"/>
                  <a:pt x="51" y="33"/>
                  <a:pt x="40" y="30"/>
                </a:cubicBezTo>
                <a:lnTo>
                  <a:pt x="39" y="30"/>
                </a:lnTo>
                <a:cubicBezTo>
                  <a:pt x="28" y="26"/>
                  <a:pt x="7" y="19"/>
                  <a:pt x="8" y="1"/>
                </a:cubicBezTo>
                <a:lnTo>
                  <a:pt x="8" y="0"/>
                </a:lnTo>
                <a:lnTo>
                  <a:pt x="0" y="0"/>
                </a:lnTo>
                <a:lnTo>
                  <a:pt x="0" y="1"/>
                </a:lnTo>
                <a:cubicBezTo>
                  <a:pt x="0" y="11"/>
                  <a:pt x="0" y="26"/>
                  <a:pt x="1" y="34"/>
                </a:cubicBezTo>
                <a:cubicBezTo>
                  <a:pt x="4" y="53"/>
                  <a:pt x="13" y="63"/>
                  <a:pt x="36" y="70"/>
                </a:cubicBezTo>
                <a:lnTo>
                  <a:pt x="36" y="70"/>
                </a:lnTo>
                <a:cubicBezTo>
                  <a:pt x="47" y="73"/>
                  <a:pt x="66" y="75"/>
                  <a:pt x="91" y="77"/>
                </a:cubicBezTo>
                <a:lnTo>
                  <a:pt x="91" y="77"/>
                </a:lnTo>
                <a:lnTo>
                  <a:pt x="8548" y="77"/>
                </a:lnTo>
                <a:cubicBezTo>
                  <a:pt x="8570" y="78"/>
                  <a:pt x="8588" y="80"/>
                  <a:pt x="8599" y="83"/>
                </a:cubicBezTo>
                <a:lnTo>
                  <a:pt x="8601" y="84"/>
                </a:lnTo>
                <a:cubicBezTo>
                  <a:pt x="8611" y="87"/>
                  <a:pt x="8632" y="94"/>
                  <a:pt x="8632" y="113"/>
                </a:cubicBezTo>
                <a:lnTo>
                  <a:pt x="8632" y="114"/>
                </a:lnTo>
                <a:lnTo>
                  <a:pt x="8640" y="114"/>
                </a:lnTo>
                <a:lnTo>
                  <a:pt x="8640" y="113"/>
                </a:lnTo>
                <a:cubicBezTo>
                  <a:pt x="8640" y="103"/>
                  <a:pt x="8639" y="87"/>
                  <a:pt x="8638" y="79"/>
                </a:cubicBezTo>
                <a:close/>
              </a:path>
            </a:pathLst>
          </a:custGeom>
          <a:solidFill>
            <a:schemeClr val="bg1">
              <a:lumMod val="65000"/>
            </a:schemeClr>
          </a:solidFill>
          <a:ln w="1270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ext on Left Only NO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63039"/>
            <a:ext cx="3977640" cy="4846320"/>
          </a:xfrm>
        </p:spPr>
        <p:txBody>
          <a:bodyPr>
            <a:noAutofit/>
          </a:bodyPr>
          <a:lstStyle>
            <a:lvl1pPr marL="114300" indent="-114300">
              <a:defRPr sz="2400"/>
            </a:lvl1pPr>
            <a:lvl2pPr marL="342900" indent="-228600"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COMPANY CONFIDENTIAL  |  FOR INTERNAL USE ONLY  |  DO NOT COPY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2DCB2D-F3A1-47AC-A248-15826C4C808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Freeform 5"/>
          <p:cNvSpPr>
            <a:spLocks/>
          </p:cNvSpPr>
          <p:nvPr/>
        </p:nvSpPr>
        <p:spPr bwMode="gray">
          <a:xfrm>
            <a:off x="451644" y="1125895"/>
            <a:ext cx="8240713" cy="123825"/>
          </a:xfrm>
          <a:custGeom>
            <a:avLst/>
            <a:gdLst/>
            <a:ahLst/>
            <a:cxnLst>
              <a:cxn ang="0">
                <a:pos x="8638" y="79"/>
              </a:cxn>
              <a:cxn ang="0">
                <a:pos x="8638" y="79"/>
              </a:cxn>
              <a:cxn ang="0">
                <a:pos x="8604" y="44"/>
              </a:cxn>
              <a:cxn ang="0">
                <a:pos x="8604" y="44"/>
              </a:cxn>
              <a:cxn ang="0">
                <a:pos x="8548" y="36"/>
              </a:cxn>
              <a:cxn ang="0">
                <a:pos x="8548" y="37"/>
              </a:cxn>
              <a:cxn ang="0">
                <a:pos x="91" y="37"/>
              </a:cxn>
              <a:cxn ang="0">
                <a:pos x="40" y="30"/>
              </a:cxn>
              <a:cxn ang="0">
                <a:pos x="39" y="30"/>
              </a:cxn>
              <a:cxn ang="0">
                <a:pos x="8" y="1"/>
              </a:cxn>
              <a:cxn ang="0">
                <a:pos x="8" y="0"/>
              </a:cxn>
              <a:cxn ang="0">
                <a:pos x="0" y="0"/>
              </a:cxn>
              <a:cxn ang="0">
                <a:pos x="0" y="1"/>
              </a:cxn>
              <a:cxn ang="0">
                <a:pos x="1" y="34"/>
              </a:cxn>
              <a:cxn ang="0">
                <a:pos x="36" y="70"/>
              </a:cxn>
              <a:cxn ang="0">
                <a:pos x="36" y="70"/>
              </a:cxn>
              <a:cxn ang="0">
                <a:pos x="91" y="77"/>
              </a:cxn>
              <a:cxn ang="0">
                <a:pos x="91" y="77"/>
              </a:cxn>
              <a:cxn ang="0">
                <a:pos x="8548" y="77"/>
              </a:cxn>
              <a:cxn ang="0">
                <a:pos x="8599" y="83"/>
              </a:cxn>
              <a:cxn ang="0">
                <a:pos x="8601" y="84"/>
              </a:cxn>
              <a:cxn ang="0">
                <a:pos x="8632" y="113"/>
              </a:cxn>
              <a:cxn ang="0">
                <a:pos x="8632" y="114"/>
              </a:cxn>
              <a:cxn ang="0">
                <a:pos x="8640" y="114"/>
              </a:cxn>
              <a:cxn ang="0">
                <a:pos x="8640" y="113"/>
              </a:cxn>
              <a:cxn ang="0">
                <a:pos x="8638" y="79"/>
              </a:cxn>
            </a:cxnLst>
            <a:rect l="0" t="0" r="r" b="b"/>
            <a:pathLst>
              <a:path w="8640" h="114">
                <a:moveTo>
                  <a:pt x="8638" y="79"/>
                </a:moveTo>
                <a:lnTo>
                  <a:pt x="8638" y="79"/>
                </a:lnTo>
                <a:cubicBezTo>
                  <a:pt x="8635" y="60"/>
                  <a:pt x="8626" y="51"/>
                  <a:pt x="8604" y="44"/>
                </a:cubicBezTo>
                <a:lnTo>
                  <a:pt x="8604" y="44"/>
                </a:lnTo>
                <a:cubicBezTo>
                  <a:pt x="8592" y="40"/>
                  <a:pt x="8573" y="38"/>
                  <a:pt x="8548" y="36"/>
                </a:cubicBezTo>
                <a:lnTo>
                  <a:pt x="8548" y="37"/>
                </a:lnTo>
                <a:lnTo>
                  <a:pt x="91" y="37"/>
                </a:lnTo>
                <a:cubicBezTo>
                  <a:pt x="70" y="35"/>
                  <a:pt x="51" y="33"/>
                  <a:pt x="40" y="30"/>
                </a:cubicBezTo>
                <a:lnTo>
                  <a:pt x="39" y="30"/>
                </a:lnTo>
                <a:cubicBezTo>
                  <a:pt x="28" y="26"/>
                  <a:pt x="7" y="19"/>
                  <a:pt x="8" y="1"/>
                </a:cubicBezTo>
                <a:lnTo>
                  <a:pt x="8" y="0"/>
                </a:lnTo>
                <a:lnTo>
                  <a:pt x="0" y="0"/>
                </a:lnTo>
                <a:lnTo>
                  <a:pt x="0" y="1"/>
                </a:lnTo>
                <a:cubicBezTo>
                  <a:pt x="0" y="11"/>
                  <a:pt x="0" y="26"/>
                  <a:pt x="1" y="34"/>
                </a:cubicBezTo>
                <a:cubicBezTo>
                  <a:pt x="4" y="53"/>
                  <a:pt x="13" y="63"/>
                  <a:pt x="36" y="70"/>
                </a:cubicBezTo>
                <a:lnTo>
                  <a:pt x="36" y="70"/>
                </a:lnTo>
                <a:cubicBezTo>
                  <a:pt x="47" y="73"/>
                  <a:pt x="66" y="75"/>
                  <a:pt x="91" y="77"/>
                </a:cubicBezTo>
                <a:lnTo>
                  <a:pt x="91" y="77"/>
                </a:lnTo>
                <a:lnTo>
                  <a:pt x="8548" y="77"/>
                </a:lnTo>
                <a:cubicBezTo>
                  <a:pt x="8570" y="78"/>
                  <a:pt x="8588" y="80"/>
                  <a:pt x="8599" y="83"/>
                </a:cubicBezTo>
                <a:lnTo>
                  <a:pt x="8601" y="84"/>
                </a:lnTo>
                <a:cubicBezTo>
                  <a:pt x="8611" y="87"/>
                  <a:pt x="8632" y="94"/>
                  <a:pt x="8632" y="113"/>
                </a:cubicBezTo>
                <a:lnTo>
                  <a:pt x="8632" y="114"/>
                </a:lnTo>
                <a:lnTo>
                  <a:pt x="8640" y="114"/>
                </a:lnTo>
                <a:lnTo>
                  <a:pt x="8640" y="113"/>
                </a:lnTo>
                <a:cubicBezTo>
                  <a:pt x="8640" y="103"/>
                  <a:pt x="8639" y="87"/>
                  <a:pt x="8638" y="79"/>
                </a:cubicBezTo>
                <a:close/>
              </a:path>
            </a:pathLst>
          </a:custGeom>
          <a:solidFill>
            <a:schemeClr val="bg1">
              <a:lumMod val="65000"/>
            </a:schemeClr>
          </a:solidFill>
          <a:ln w="1270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ext on Right Only NO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9160" y="1463039"/>
            <a:ext cx="3977640" cy="4846320"/>
          </a:xfrm>
        </p:spPr>
        <p:txBody>
          <a:bodyPr>
            <a:noAutofit/>
          </a:bodyPr>
          <a:lstStyle>
            <a:lvl1pPr marL="109538" indent="-109538"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COMPANY CONFIDENTIAL  |  FOR INTERNAL USE ONLY  |  DO NOT COPY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2DCB2D-F3A1-47AC-A248-15826C4C808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Freeform 5"/>
          <p:cNvSpPr>
            <a:spLocks/>
          </p:cNvSpPr>
          <p:nvPr userDrawn="1"/>
        </p:nvSpPr>
        <p:spPr bwMode="gray">
          <a:xfrm>
            <a:off x="451644" y="1125895"/>
            <a:ext cx="8240713" cy="123825"/>
          </a:xfrm>
          <a:custGeom>
            <a:avLst/>
            <a:gdLst/>
            <a:ahLst/>
            <a:cxnLst>
              <a:cxn ang="0">
                <a:pos x="8638" y="79"/>
              </a:cxn>
              <a:cxn ang="0">
                <a:pos x="8638" y="79"/>
              </a:cxn>
              <a:cxn ang="0">
                <a:pos x="8604" y="44"/>
              </a:cxn>
              <a:cxn ang="0">
                <a:pos x="8604" y="44"/>
              </a:cxn>
              <a:cxn ang="0">
                <a:pos x="8548" y="36"/>
              </a:cxn>
              <a:cxn ang="0">
                <a:pos x="8548" y="37"/>
              </a:cxn>
              <a:cxn ang="0">
                <a:pos x="91" y="37"/>
              </a:cxn>
              <a:cxn ang="0">
                <a:pos x="40" y="30"/>
              </a:cxn>
              <a:cxn ang="0">
                <a:pos x="39" y="30"/>
              </a:cxn>
              <a:cxn ang="0">
                <a:pos x="8" y="1"/>
              </a:cxn>
              <a:cxn ang="0">
                <a:pos x="8" y="0"/>
              </a:cxn>
              <a:cxn ang="0">
                <a:pos x="0" y="0"/>
              </a:cxn>
              <a:cxn ang="0">
                <a:pos x="0" y="1"/>
              </a:cxn>
              <a:cxn ang="0">
                <a:pos x="1" y="34"/>
              </a:cxn>
              <a:cxn ang="0">
                <a:pos x="36" y="70"/>
              </a:cxn>
              <a:cxn ang="0">
                <a:pos x="36" y="70"/>
              </a:cxn>
              <a:cxn ang="0">
                <a:pos x="91" y="77"/>
              </a:cxn>
              <a:cxn ang="0">
                <a:pos x="91" y="77"/>
              </a:cxn>
              <a:cxn ang="0">
                <a:pos x="8548" y="77"/>
              </a:cxn>
              <a:cxn ang="0">
                <a:pos x="8599" y="83"/>
              </a:cxn>
              <a:cxn ang="0">
                <a:pos x="8601" y="84"/>
              </a:cxn>
              <a:cxn ang="0">
                <a:pos x="8632" y="113"/>
              </a:cxn>
              <a:cxn ang="0">
                <a:pos x="8632" y="114"/>
              </a:cxn>
              <a:cxn ang="0">
                <a:pos x="8640" y="114"/>
              </a:cxn>
              <a:cxn ang="0">
                <a:pos x="8640" y="113"/>
              </a:cxn>
              <a:cxn ang="0">
                <a:pos x="8638" y="79"/>
              </a:cxn>
            </a:cxnLst>
            <a:rect l="0" t="0" r="r" b="b"/>
            <a:pathLst>
              <a:path w="8640" h="114">
                <a:moveTo>
                  <a:pt x="8638" y="79"/>
                </a:moveTo>
                <a:lnTo>
                  <a:pt x="8638" y="79"/>
                </a:lnTo>
                <a:cubicBezTo>
                  <a:pt x="8635" y="60"/>
                  <a:pt x="8626" y="51"/>
                  <a:pt x="8604" y="44"/>
                </a:cubicBezTo>
                <a:lnTo>
                  <a:pt x="8604" y="44"/>
                </a:lnTo>
                <a:cubicBezTo>
                  <a:pt x="8592" y="40"/>
                  <a:pt x="8573" y="38"/>
                  <a:pt x="8548" y="36"/>
                </a:cubicBezTo>
                <a:lnTo>
                  <a:pt x="8548" y="37"/>
                </a:lnTo>
                <a:lnTo>
                  <a:pt x="91" y="37"/>
                </a:lnTo>
                <a:cubicBezTo>
                  <a:pt x="70" y="35"/>
                  <a:pt x="51" y="33"/>
                  <a:pt x="40" y="30"/>
                </a:cubicBezTo>
                <a:lnTo>
                  <a:pt x="39" y="30"/>
                </a:lnTo>
                <a:cubicBezTo>
                  <a:pt x="28" y="26"/>
                  <a:pt x="7" y="19"/>
                  <a:pt x="8" y="1"/>
                </a:cubicBezTo>
                <a:lnTo>
                  <a:pt x="8" y="0"/>
                </a:lnTo>
                <a:lnTo>
                  <a:pt x="0" y="0"/>
                </a:lnTo>
                <a:lnTo>
                  <a:pt x="0" y="1"/>
                </a:lnTo>
                <a:cubicBezTo>
                  <a:pt x="0" y="11"/>
                  <a:pt x="0" y="26"/>
                  <a:pt x="1" y="34"/>
                </a:cubicBezTo>
                <a:cubicBezTo>
                  <a:pt x="4" y="53"/>
                  <a:pt x="13" y="63"/>
                  <a:pt x="36" y="70"/>
                </a:cubicBezTo>
                <a:lnTo>
                  <a:pt x="36" y="70"/>
                </a:lnTo>
                <a:cubicBezTo>
                  <a:pt x="47" y="73"/>
                  <a:pt x="66" y="75"/>
                  <a:pt x="91" y="77"/>
                </a:cubicBezTo>
                <a:lnTo>
                  <a:pt x="91" y="77"/>
                </a:lnTo>
                <a:lnTo>
                  <a:pt x="8548" y="77"/>
                </a:lnTo>
                <a:cubicBezTo>
                  <a:pt x="8570" y="78"/>
                  <a:pt x="8588" y="80"/>
                  <a:pt x="8599" y="83"/>
                </a:cubicBezTo>
                <a:lnTo>
                  <a:pt x="8601" y="84"/>
                </a:lnTo>
                <a:cubicBezTo>
                  <a:pt x="8611" y="87"/>
                  <a:pt x="8632" y="94"/>
                  <a:pt x="8632" y="113"/>
                </a:cubicBezTo>
                <a:lnTo>
                  <a:pt x="8632" y="114"/>
                </a:lnTo>
                <a:lnTo>
                  <a:pt x="8640" y="114"/>
                </a:lnTo>
                <a:lnTo>
                  <a:pt x="8640" y="113"/>
                </a:lnTo>
                <a:cubicBezTo>
                  <a:pt x="8640" y="103"/>
                  <a:pt x="8639" y="87"/>
                  <a:pt x="8638" y="79"/>
                </a:cubicBezTo>
                <a:close/>
              </a:path>
            </a:pathLst>
          </a:custGeom>
          <a:solidFill>
            <a:schemeClr val="bg1">
              <a:lumMod val="65000"/>
            </a:schemeClr>
          </a:solidFill>
          <a:ln w="1270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 NO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COMPANY CONFIDENTIAL  |  FOR INTERNAL USE ONLY  |  DO NOT COPY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2DCB2D-F3A1-47AC-A248-15826C4C808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Freeform 5"/>
          <p:cNvSpPr>
            <a:spLocks/>
          </p:cNvSpPr>
          <p:nvPr/>
        </p:nvSpPr>
        <p:spPr bwMode="gray">
          <a:xfrm>
            <a:off x="451644" y="1125895"/>
            <a:ext cx="8240713" cy="123825"/>
          </a:xfrm>
          <a:custGeom>
            <a:avLst/>
            <a:gdLst/>
            <a:ahLst/>
            <a:cxnLst>
              <a:cxn ang="0">
                <a:pos x="8638" y="79"/>
              </a:cxn>
              <a:cxn ang="0">
                <a:pos x="8638" y="79"/>
              </a:cxn>
              <a:cxn ang="0">
                <a:pos x="8604" y="44"/>
              </a:cxn>
              <a:cxn ang="0">
                <a:pos x="8604" y="44"/>
              </a:cxn>
              <a:cxn ang="0">
                <a:pos x="8548" y="36"/>
              </a:cxn>
              <a:cxn ang="0">
                <a:pos x="8548" y="37"/>
              </a:cxn>
              <a:cxn ang="0">
                <a:pos x="91" y="37"/>
              </a:cxn>
              <a:cxn ang="0">
                <a:pos x="40" y="30"/>
              </a:cxn>
              <a:cxn ang="0">
                <a:pos x="39" y="30"/>
              </a:cxn>
              <a:cxn ang="0">
                <a:pos x="8" y="1"/>
              </a:cxn>
              <a:cxn ang="0">
                <a:pos x="8" y="0"/>
              </a:cxn>
              <a:cxn ang="0">
                <a:pos x="0" y="0"/>
              </a:cxn>
              <a:cxn ang="0">
                <a:pos x="0" y="1"/>
              </a:cxn>
              <a:cxn ang="0">
                <a:pos x="1" y="34"/>
              </a:cxn>
              <a:cxn ang="0">
                <a:pos x="36" y="70"/>
              </a:cxn>
              <a:cxn ang="0">
                <a:pos x="36" y="70"/>
              </a:cxn>
              <a:cxn ang="0">
                <a:pos x="91" y="77"/>
              </a:cxn>
              <a:cxn ang="0">
                <a:pos x="91" y="77"/>
              </a:cxn>
              <a:cxn ang="0">
                <a:pos x="8548" y="77"/>
              </a:cxn>
              <a:cxn ang="0">
                <a:pos x="8599" y="83"/>
              </a:cxn>
              <a:cxn ang="0">
                <a:pos x="8601" y="84"/>
              </a:cxn>
              <a:cxn ang="0">
                <a:pos x="8632" y="113"/>
              </a:cxn>
              <a:cxn ang="0">
                <a:pos x="8632" y="114"/>
              </a:cxn>
              <a:cxn ang="0">
                <a:pos x="8640" y="114"/>
              </a:cxn>
              <a:cxn ang="0">
                <a:pos x="8640" y="113"/>
              </a:cxn>
              <a:cxn ang="0">
                <a:pos x="8638" y="79"/>
              </a:cxn>
            </a:cxnLst>
            <a:rect l="0" t="0" r="r" b="b"/>
            <a:pathLst>
              <a:path w="8640" h="114">
                <a:moveTo>
                  <a:pt x="8638" y="79"/>
                </a:moveTo>
                <a:lnTo>
                  <a:pt x="8638" y="79"/>
                </a:lnTo>
                <a:cubicBezTo>
                  <a:pt x="8635" y="60"/>
                  <a:pt x="8626" y="51"/>
                  <a:pt x="8604" y="44"/>
                </a:cubicBezTo>
                <a:lnTo>
                  <a:pt x="8604" y="44"/>
                </a:lnTo>
                <a:cubicBezTo>
                  <a:pt x="8592" y="40"/>
                  <a:pt x="8573" y="38"/>
                  <a:pt x="8548" y="36"/>
                </a:cubicBezTo>
                <a:lnTo>
                  <a:pt x="8548" y="37"/>
                </a:lnTo>
                <a:lnTo>
                  <a:pt x="91" y="37"/>
                </a:lnTo>
                <a:cubicBezTo>
                  <a:pt x="70" y="35"/>
                  <a:pt x="51" y="33"/>
                  <a:pt x="40" y="30"/>
                </a:cubicBezTo>
                <a:lnTo>
                  <a:pt x="39" y="30"/>
                </a:lnTo>
                <a:cubicBezTo>
                  <a:pt x="28" y="26"/>
                  <a:pt x="7" y="19"/>
                  <a:pt x="8" y="1"/>
                </a:cubicBezTo>
                <a:lnTo>
                  <a:pt x="8" y="0"/>
                </a:lnTo>
                <a:lnTo>
                  <a:pt x="0" y="0"/>
                </a:lnTo>
                <a:lnTo>
                  <a:pt x="0" y="1"/>
                </a:lnTo>
                <a:cubicBezTo>
                  <a:pt x="0" y="11"/>
                  <a:pt x="0" y="26"/>
                  <a:pt x="1" y="34"/>
                </a:cubicBezTo>
                <a:cubicBezTo>
                  <a:pt x="4" y="53"/>
                  <a:pt x="13" y="63"/>
                  <a:pt x="36" y="70"/>
                </a:cubicBezTo>
                <a:lnTo>
                  <a:pt x="36" y="70"/>
                </a:lnTo>
                <a:cubicBezTo>
                  <a:pt x="47" y="73"/>
                  <a:pt x="66" y="75"/>
                  <a:pt x="91" y="77"/>
                </a:cubicBezTo>
                <a:lnTo>
                  <a:pt x="91" y="77"/>
                </a:lnTo>
                <a:lnTo>
                  <a:pt x="8548" y="77"/>
                </a:lnTo>
                <a:cubicBezTo>
                  <a:pt x="8570" y="78"/>
                  <a:pt x="8588" y="80"/>
                  <a:pt x="8599" y="83"/>
                </a:cubicBezTo>
                <a:lnTo>
                  <a:pt x="8601" y="84"/>
                </a:lnTo>
                <a:cubicBezTo>
                  <a:pt x="8611" y="87"/>
                  <a:pt x="8632" y="94"/>
                  <a:pt x="8632" y="113"/>
                </a:cubicBezTo>
                <a:lnTo>
                  <a:pt x="8632" y="114"/>
                </a:lnTo>
                <a:lnTo>
                  <a:pt x="8640" y="114"/>
                </a:lnTo>
                <a:lnTo>
                  <a:pt x="8640" y="113"/>
                </a:lnTo>
                <a:cubicBezTo>
                  <a:pt x="8640" y="103"/>
                  <a:pt x="8639" y="87"/>
                  <a:pt x="8638" y="79"/>
                </a:cubicBezTo>
                <a:close/>
              </a:path>
            </a:pathLst>
          </a:custGeom>
          <a:solidFill>
            <a:schemeClr val="bg1">
              <a:lumMod val="65000"/>
            </a:schemeClr>
          </a:solidFill>
          <a:ln w="1270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 NO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COMPANY CONFIDENTIAL  |  FOR INTERNAL USE ONLY  |  DO NOT COPY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2DCB2D-F3A1-47AC-A248-15826C4C808C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 bwMode="gray"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1280160"/>
            <a:ext cx="4114800" cy="1499616"/>
          </a:xfrm>
        </p:spPr>
        <p:txBody>
          <a:bodyPr anchor="b" anchorCtr="0">
            <a:noAutofit/>
          </a:bodyPr>
          <a:lstStyle>
            <a:lvl1pPr algn="l">
              <a:lnSpc>
                <a:spcPct val="90000"/>
              </a:lnSpc>
              <a:defRPr sz="5400" b="0" cap="none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Divider Title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3291839"/>
            <a:ext cx="4114800" cy="1828800"/>
          </a:xfrm>
        </p:spPr>
        <p:txBody>
          <a:bodyPr anchor="t" anchorCtr="0">
            <a:noAutofit/>
          </a:bodyPr>
          <a:lstStyle>
            <a:lvl1pPr marL="0" indent="0">
              <a:lnSpc>
                <a:spcPct val="120000"/>
              </a:lnSpc>
              <a:spcBef>
                <a:spcPts val="600"/>
              </a:spcBef>
              <a:buNone/>
              <a:defRPr sz="220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en-US"/>
              <a:t>COMPANY CONFIDENTIAL  |  FOR INTERNAL USE ONLY  |  DO NOT COPY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1A2DCB2D-F3A1-47AC-A248-15826C4C808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Freeform 17"/>
          <p:cNvSpPr>
            <a:spLocks/>
          </p:cNvSpPr>
          <p:nvPr userDrawn="1"/>
        </p:nvSpPr>
        <p:spPr bwMode="gray">
          <a:xfrm>
            <a:off x="0" y="2940758"/>
            <a:ext cx="4530725" cy="239713"/>
          </a:xfrm>
          <a:custGeom>
            <a:avLst/>
            <a:gdLst/>
            <a:ahLst/>
            <a:cxnLst>
              <a:cxn ang="0">
                <a:pos x="2103" y="130"/>
              </a:cxn>
              <a:cxn ang="0">
                <a:pos x="2103" y="130"/>
              </a:cxn>
              <a:cxn ang="0">
                <a:pos x="4451" y="130"/>
              </a:cxn>
              <a:cxn ang="0">
                <a:pos x="4615" y="151"/>
              </a:cxn>
              <a:cxn ang="0">
                <a:pos x="4619" y="152"/>
              </a:cxn>
              <a:cxn ang="0">
                <a:pos x="4718" y="244"/>
              </a:cxn>
              <a:cxn ang="0">
                <a:pos x="4718" y="250"/>
              </a:cxn>
              <a:cxn ang="0">
                <a:pos x="4744" y="250"/>
              </a:cxn>
              <a:cxn ang="0">
                <a:pos x="4744" y="244"/>
              </a:cxn>
              <a:cxn ang="0">
                <a:pos x="4740" y="137"/>
              </a:cxn>
              <a:cxn ang="0">
                <a:pos x="4628" y="24"/>
              </a:cxn>
              <a:cxn ang="0">
                <a:pos x="4628" y="24"/>
              </a:cxn>
              <a:cxn ang="0">
                <a:pos x="4451" y="0"/>
              </a:cxn>
              <a:cxn ang="0">
                <a:pos x="4451" y="1"/>
              </a:cxn>
              <a:cxn ang="0">
                <a:pos x="2159" y="1"/>
              </a:cxn>
              <a:cxn ang="0">
                <a:pos x="0" y="1"/>
              </a:cxn>
              <a:cxn ang="0">
                <a:pos x="0" y="130"/>
              </a:cxn>
              <a:cxn ang="0">
                <a:pos x="2103" y="130"/>
              </a:cxn>
            </a:cxnLst>
            <a:rect l="0" t="0" r="r" b="b"/>
            <a:pathLst>
              <a:path w="4745" h="250">
                <a:moveTo>
                  <a:pt x="2103" y="130"/>
                </a:moveTo>
                <a:lnTo>
                  <a:pt x="2103" y="130"/>
                </a:lnTo>
                <a:lnTo>
                  <a:pt x="4451" y="130"/>
                </a:lnTo>
                <a:cubicBezTo>
                  <a:pt x="4519" y="133"/>
                  <a:pt x="4578" y="140"/>
                  <a:pt x="4615" y="151"/>
                </a:cubicBezTo>
                <a:lnTo>
                  <a:pt x="4619" y="152"/>
                </a:lnTo>
                <a:cubicBezTo>
                  <a:pt x="4652" y="163"/>
                  <a:pt x="4720" y="186"/>
                  <a:pt x="4718" y="244"/>
                </a:cubicBezTo>
                <a:lnTo>
                  <a:pt x="4718" y="250"/>
                </a:lnTo>
                <a:lnTo>
                  <a:pt x="4744" y="250"/>
                </a:lnTo>
                <a:lnTo>
                  <a:pt x="4744" y="244"/>
                </a:lnTo>
                <a:cubicBezTo>
                  <a:pt x="4745" y="213"/>
                  <a:pt x="4743" y="164"/>
                  <a:pt x="4740" y="137"/>
                </a:cubicBezTo>
                <a:cubicBezTo>
                  <a:pt x="4731" y="77"/>
                  <a:pt x="4701" y="47"/>
                  <a:pt x="4628" y="24"/>
                </a:cubicBezTo>
                <a:lnTo>
                  <a:pt x="4628" y="24"/>
                </a:lnTo>
                <a:cubicBezTo>
                  <a:pt x="4591" y="13"/>
                  <a:pt x="4532" y="5"/>
                  <a:pt x="4451" y="0"/>
                </a:cubicBezTo>
                <a:lnTo>
                  <a:pt x="4451" y="1"/>
                </a:lnTo>
                <a:lnTo>
                  <a:pt x="2159" y="1"/>
                </a:lnTo>
                <a:lnTo>
                  <a:pt x="0" y="1"/>
                </a:lnTo>
                <a:lnTo>
                  <a:pt x="0" y="130"/>
                </a:lnTo>
                <a:lnTo>
                  <a:pt x="2103" y="130"/>
                </a:lnTo>
                <a:close/>
              </a:path>
            </a:pathLst>
          </a:custGeom>
          <a:solidFill>
            <a:schemeClr val="bg1"/>
          </a:solidFill>
          <a:ln w="0">
            <a:solidFill>
              <a:schemeClr val="bg1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 Light Blue">
    <p:bg bwMode="gray"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1280160"/>
            <a:ext cx="4114800" cy="1499616"/>
          </a:xfrm>
        </p:spPr>
        <p:txBody>
          <a:bodyPr anchor="b" anchorCtr="0">
            <a:noAutofit/>
          </a:bodyPr>
          <a:lstStyle>
            <a:lvl1pPr algn="l">
              <a:lnSpc>
                <a:spcPct val="90000"/>
              </a:lnSpc>
              <a:defRPr sz="5400" b="0" cap="none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Divider Title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3291839"/>
            <a:ext cx="4114800" cy="1828800"/>
          </a:xfrm>
        </p:spPr>
        <p:txBody>
          <a:bodyPr anchor="t" anchorCtr="0">
            <a:noAutofit/>
          </a:bodyPr>
          <a:lstStyle>
            <a:lvl1pPr marL="0" indent="0">
              <a:lnSpc>
                <a:spcPct val="120000"/>
              </a:lnSpc>
              <a:spcBef>
                <a:spcPts val="600"/>
              </a:spcBef>
              <a:buNone/>
              <a:defRPr sz="220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en-US"/>
              <a:t>COMPANY CONFIDENTIAL  |  FOR INTERNAL USE ONLY  |  DO NOT COPY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1A2DCB2D-F3A1-47AC-A248-15826C4C808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Freeform 17"/>
          <p:cNvSpPr>
            <a:spLocks/>
          </p:cNvSpPr>
          <p:nvPr/>
        </p:nvSpPr>
        <p:spPr bwMode="gray">
          <a:xfrm>
            <a:off x="0" y="2940758"/>
            <a:ext cx="4530725" cy="239713"/>
          </a:xfrm>
          <a:custGeom>
            <a:avLst/>
            <a:gdLst/>
            <a:ahLst/>
            <a:cxnLst>
              <a:cxn ang="0">
                <a:pos x="2103" y="130"/>
              </a:cxn>
              <a:cxn ang="0">
                <a:pos x="2103" y="130"/>
              </a:cxn>
              <a:cxn ang="0">
                <a:pos x="4451" y="130"/>
              </a:cxn>
              <a:cxn ang="0">
                <a:pos x="4615" y="151"/>
              </a:cxn>
              <a:cxn ang="0">
                <a:pos x="4619" y="152"/>
              </a:cxn>
              <a:cxn ang="0">
                <a:pos x="4718" y="244"/>
              </a:cxn>
              <a:cxn ang="0">
                <a:pos x="4718" y="250"/>
              </a:cxn>
              <a:cxn ang="0">
                <a:pos x="4744" y="250"/>
              </a:cxn>
              <a:cxn ang="0">
                <a:pos x="4744" y="244"/>
              </a:cxn>
              <a:cxn ang="0">
                <a:pos x="4740" y="137"/>
              </a:cxn>
              <a:cxn ang="0">
                <a:pos x="4628" y="24"/>
              </a:cxn>
              <a:cxn ang="0">
                <a:pos x="4628" y="24"/>
              </a:cxn>
              <a:cxn ang="0">
                <a:pos x="4451" y="0"/>
              </a:cxn>
              <a:cxn ang="0">
                <a:pos x="4451" y="1"/>
              </a:cxn>
              <a:cxn ang="0">
                <a:pos x="2159" y="1"/>
              </a:cxn>
              <a:cxn ang="0">
                <a:pos x="0" y="1"/>
              </a:cxn>
              <a:cxn ang="0">
                <a:pos x="0" y="130"/>
              </a:cxn>
              <a:cxn ang="0">
                <a:pos x="2103" y="130"/>
              </a:cxn>
            </a:cxnLst>
            <a:rect l="0" t="0" r="r" b="b"/>
            <a:pathLst>
              <a:path w="4745" h="250">
                <a:moveTo>
                  <a:pt x="2103" y="130"/>
                </a:moveTo>
                <a:lnTo>
                  <a:pt x="2103" y="130"/>
                </a:lnTo>
                <a:lnTo>
                  <a:pt x="4451" y="130"/>
                </a:lnTo>
                <a:cubicBezTo>
                  <a:pt x="4519" y="133"/>
                  <a:pt x="4578" y="140"/>
                  <a:pt x="4615" y="151"/>
                </a:cubicBezTo>
                <a:lnTo>
                  <a:pt x="4619" y="152"/>
                </a:lnTo>
                <a:cubicBezTo>
                  <a:pt x="4652" y="163"/>
                  <a:pt x="4720" y="186"/>
                  <a:pt x="4718" y="244"/>
                </a:cubicBezTo>
                <a:lnTo>
                  <a:pt x="4718" y="250"/>
                </a:lnTo>
                <a:lnTo>
                  <a:pt x="4744" y="250"/>
                </a:lnTo>
                <a:lnTo>
                  <a:pt x="4744" y="244"/>
                </a:lnTo>
                <a:cubicBezTo>
                  <a:pt x="4745" y="213"/>
                  <a:pt x="4743" y="164"/>
                  <a:pt x="4740" y="137"/>
                </a:cubicBezTo>
                <a:cubicBezTo>
                  <a:pt x="4731" y="77"/>
                  <a:pt x="4701" y="47"/>
                  <a:pt x="4628" y="24"/>
                </a:cubicBezTo>
                <a:lnTo>
                  <a:pt x="4628" y="24"/>
                </a:lnTo>
                <a:cubicBezTo>
                  <a:pt x="4591" y="13"/>
                  <a:pt x="4532" y="5"/>
                  <a:pt x="4451" y="0"/>
                </a:cubicBezTo>
                <a:lnTo>
                  <a:pt x="4451" y="1"/>
                </a:lnTo>
                <a:lnTo>
                  <a:pt x="2159" y="1"/>
                </a:lnTo>
                <a:lnTo>
                  <a:pt x="0" y="1"/>
                </a:lnTo>
                <a:lnTo>
                  <a:pt x="0" y="130"/>
                </a:lnTo>
                <a:lnTo>
                  <a:pt x="2103" y="130"/>
                </a:lnTo>
                <a:close/>
              </a:path>
            </a:pathLst>
          </a:custGeom>
          <a:solidFill>
            <a:schemeClr val="bg1"/>
          </a:solidFill>
          <a:ln w="0">
            <a:solidFill>
              <a:schemeClr val="bg1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 Green">
    <p:bg bwMode="gray"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1280160"/>
            <a:ext cx="4114800" cy="1499616"/>
          </a:xfrm>
        </p:spPr>
        <p:txBody>
          <a:bodyPr anchor="b" anchorCtr="0">
            <a:noAutofit/>
          </a:bodyPr>
          <a:lstStyle>
            <a:lvl1pPr algn="l">
              <a:lnSpc>
                <a:spcPct val="90000"/>
              </a:lnSpc>
              <a:defRPr sz="5400" b="0" cap="none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Divider Title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3291839"/>
            <a:ext cx="4114800" cy="1828800"/>
          </a:xfrm>
        </p:spPr>
        <p:txBody>
          <a:bodyPr anchor="t" anchorCtr="0">
            <a:noAutofit/>
          </a:bodyPr>
          <a:lstStyle>
            <a:lvl1pPr marL="0" indent="0">
              <a:lnSpc>
                <a:spcPct val="120000"/>
              </a:lnSpc>
              <a:spcBef>
                <a:spcPts val="600"/>
              </a:spcBef>
              <a:buNone/>
              <a:defRPr sz="220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 vert="horz" wrap="square" lIns="0" tIns="0" rIns="0" bIns="0" rtlCol="0" anchor="ctr">
            <a:spAutoFit/>
          </a:bodyPr>
          <a:lstStyle>
            <a:lvl1pPr>
              <a:defRPr lang="en-US" smtClean="0"/>
            </a:lvl1pPr>
          </a:lstStyle>
          <a:p>
            <a:r>
              <a:rPr lang="en-US"/>
              <a:t>COMPANY CONFIDENTIAL  |  FOR INTERNAL USE ONLY  |  DO NOT COPY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1A2DCB2D-F3A1-47AC-A248-15826C4C808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Freeform 17"/>
          <p:cNvSpPr>
            <a:spLocks/>
          </p:cNvSpPr>
          <p:nvPr/>
        </p:nvSpPr>
        <p:spPr bwMode="gray">
          <a:xfrm>
            <a:off x="0" y="2940758"/>
            <a:ext cx="4530725" cy="239713"/>
          </a:xfrm>
          <a:custGeom>
            <a:avLst/>
            <a:gdLst/>
            <a:ahLst/>
            <a:cxnLst>
              <a:cxn ang="0">
                <a:pos x="2103" y="130"/>
              </a:cxn>
              <a:cxn ang="0">
                <a:pos x="2103" y="130"/>
              </a:cxn>
              <a:cxn ang="0">
                <a:pos x="4451" y="130"/>
              </a:cxn>
              <a:cxn ang="0">
                <a:pos x="4615" y="151"/>
              </a:cxn>
              <a:cxn ang="0">
                <a:pos x="4619" y="152"/>
              </a:cxn>
              <a:cxn ang="0">
                <a:pos x="4718" y="244"/>
              </a:cxn>
              <a:cxn ang="0">
                <a:pos x="4718" y="250"/>
              </a:cxn>
              <a:cxn ang="0">
                <a:pos x="4744" y="250"/>
              </a:cxn>
              <a:cxn ang="0">
                <a:pos x="4744" y="244"/>
              </a:cxn>
              <a:cxn ang="0">
                <a:pos x="4740" y="137"/>
              </a:cxn>
              <a:cxn ang="0">
                <a:pos x="4628" y="24"/>
              </a:cxn>
              <a:cxn ang="0">
                <a:pos x="4628" y="24"/>
              </a:cxn>
              <a:cxn ang="0">
                <a:pos x="4451" y="0"/>
              </a:cxn>
              <a:cxn ang="0">
                <a:pos x="4451" y="1"/>
              </a:cxn>
              <a:cxn ang="0">
                <a:pos x="2159" y="1"/>
              </a:cxn>
              <a:cxn ang="0">
                <a:pos x="0" y="1"/>
              </a:cxn>
              <a:cxn ang="0">
                <a:pos x="0" y="130"/>
              </a:cxn>
              <a:cxn ang="0">
                <a:pos x="2103" y="130"/>
              </a:cxn>
            </a:cxnLst>
            <a:rect l="0" t="0" r="r" b="b"/>
            <a:pathLst>
              <a:path w="4745" h="250">
                <a:moveTo>
                  <a:pt x="2103" y="130"/>
                </a:moveTo>
                <a:lnTo>
                  <a:pt x="2103" y="130"/>
                </a:lnTo>
                <a:lnTo>
                  <a:pt x="4451" y="130"/>
                </a:lnTo>
                <a:cubicBezTo>
                  <a:pt x="4519" y="133"/>
                  <a:pt x="4578" y="140"/>
                  <a:pt x="4615" y="151"/>
                </a:cubicBezTo>
                <a:lnTo>
                  <a:pt x="4619" y="152"/>
                </a:lnTo>
                <a:cubicBezTo>
                  <a:pt x="4652" y="163"/>
                  <a:pt x="4720" y="186"/>
                  <a:pt x="4718" y="244"/>
                </a:cubicBezTo>
                <a:lnTo>
                  <a:pt x="4718" y="250"/>
                </a:lnTo>
                <a:lnTo>
                  <a:pt x="4744" y="250"/>
                </a:lnTo>
                <a:lnTo>
                  <a:pt x="4744" y="244"/>
                </a:lnTo>
                <a:cubicBezTo>
                  <a:pt x="4745" y="213"/>
                  <a:pt x="4743" y="164"/>
                  <a:pt x="4740" y="137"/>
                </a:cubicBezTo>
                <a:cubicBezTo>
                  <a:pt x="4731" y="77"/>
                  <a:pt x="4701" y="47"/>
                  <a:pt x="4628" y="24"/>
                </a:cubicBezTo>
                <a:lnTo>
                  <a:pt x="4628" y="24"/>
                </a:lnTo>
                <a:cubicBezTo>
                  <a:pt x="4591" y="13"/>
                  <a:pt x="4532" y="5"/>
                  <a:pt x="4451" y="0"/>
                </a:cubicBezTo>
                <a:lnTo>
                  <a:pt x="4451" y="1"/>
                </a:lnTo>
                <a:lnTo>
                  <a:pt x="2159" y="1"/>
                </a:lnTo>
                <a:lnTo>
                  <a:pt x="0" y="1"/>
                </a:lnTo>
                <a:lnTo>
                  <a:pt x="0" y="130"/>
                </a:lnTo>
                <a:lnTo>
                  <a:pt x="2103" y="130"/>
                </a:lnTo>
                <a:close/>
              </a:path>
            </a:pathLst>
          </a:custGeom>
          <a:solidFill>
            <a:schemeClr val="bg1"/>
          </a:solidFill>
          <a:ln w="0">
            <a:solidFill>
              <a:schemeClr val="bg1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 Full Image 1"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1095375"/>
            <a:ext cx="6217920" cy="1234440"/>
          </a:xfrm>
        </p:spPr>
        <p:txBody>
          <a:bodyPr vert="horz" lIns="0" tIns="45720" rIns="91440" bIns="45720" rtlCol="0"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lang="en-US" sz="3600" b="0" i="0" kern="1200" dirty="0" smtClean="0">
                <a:solidFill>
                  <a:schemeClr val="accent1"/>
                </a:solidFill>
                <a:latin typeface="Georgia"/>
                <a:ea typeface="+mj-ea"/>
                <a:cs typeface="Georgia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2604135"/>
            <a:ext cx="6126480" cy="457200"/>
          </a:xfrm>
        </p:spPr>
        <p:txBody>
          <a:bodyPr lIns="0">
            <a:noAutofit/>
          </a:bodyPr>
          <a:lstStyle>
            <a:lvl1pPr marL="0" indent="0" algn="l">
              <a:spcBef>
                <a:spcPts val="600"/>
              </a:spcBef>
              <a:buNone/>
              <a:defRPr sz="1800">
                <a:solidFill>
                  <a:schemeClr val="tx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gray">
          <a:xfrm>
            <a:off x="3581400" y="6567101"/>
            <a:ext cx="5105400" cy="138499"/>
          </a:xfrm>
        </p:spPr>
        <p:txBody>
          <a:bodyPr vert="horz" wrap="square" lIns="0" tIns="0" rIns="0" bIns="0" rtlCol="0" anchor="ctr">
            <a:spAutoFit/>
          </a:bodyPr>
          <a:lstStyle>
            <a:lvl1pPr>
              <a:defRPr lang="en-US" smtClean="0"/>
            </a:lvl1pPr>
          </a:lstStyle>
          <a:p>
            <a:r>
              <a:rPr lang="en-US"/>
              <a:t>COMPANY CONFIDENTIAL  |  FOR INTERNAL USE ONLY  |  DO NOT COPY</a:t>
            </a:r>
            <a:endParaRPr lang="en-US" dirty="0"/>
          </a:p>
        </p:txBody>
      </p:sp>
      <p:sp>
        <p:nvSpPr>
          <p:cNvPr id="7" name="Freeform 9"/>
          <p:cNvSpPr>
            <a:spLocks/>
          </p:cNvSpPr>
          <p:nvPr/>
        </p:nvSpPr>
        <p:spPr bwMode="gray">
          <a:xfrm>
            <a:off x="476250" y="914400"/>
            <a:ext cx="6154738" cy="123825"/>
          </a:xfrm>
          <a:custGeom>
            <a:avLst/>
            <a:gdLst/>
            <a:ahLst/>
            <a:cxnLst>
              <a:cxn ang="0">
                <a:pos x="6456" y="79"/>
              </a:cxn>
              <a:cxn ang="0">
                <a:pos x="6456" y="79"/>
              </a:cxn>
              <a:cxn ang="0">
                <a:pos x="6422" y="44"/>
              </a:cxn>
              <a:cxn ang="0">
                <a:pos x="6422" y="44"/>
              </a:cxn>
              <a:cxn ang="0">
                <a:pos x="6366" y="36"/>
              </a:cxn>
              <a:cxn ang="0">
                <a:pos x="6366" y="37"/>
              </a:cxn>
              <a:cxn ang="0">
                <a:pos x="3247" y="37"/>
              </a:cxn>
              <a:cxn ang="0">
                <a:pos x="91" y="37"/>
              </a:cxn>
              <a:cxn ang="0">
                <a:pos x="40" y="30"/>
              </a:cxn>
              <a:cxn ang="0">
                <a:pos x="39" y="30"/>
              </a:cxn>
              <a:cxn ang="0">
                <a:pos x="8" y="1"/>
              </a:cxn>
              <a:cxn ang="0">
                <a:pos x="8" y="0"/>
              </a:cxn>
              <a:cxn ang="0">
                <a:pos x="0" y="0"/>
              </a:cxn>
              <a:cxn ang="0">
                <a:pos x="0" y="1"/>
              </a:cxn>
              <a:cxn ang="0">
                <a:pos x="1" y="34"/>
              </a:cxn>
              <a:cxn ang="0">
                <a:pos x="36" y="70"/>
              </a:cxn>
              <a:cxn ang="0">
                <a:pos x="36" y="70"/>
              </a:cxn>
              <a:cxn ang="0">
                <a:pos x="91" y="77"/>
              </a:cxn>
              <a:cxn ang="0">
                <a:pos x="91" y="77"/>
              </a:cxn>
              <a:cxn ang="0">
                <a:pos x="3180" y="77"/>
              </a:cxn>
              <a:cxn ang="0">
                <a:pos x="6366" y="77"/>
              </a:cxn>
              <a:cxn ang="0">
                <a:pos x="6417" y="83"/>
              </a:cxn>
              <a:cxn ang="0">
                <a:pos x="6419" y="84"/>
              </a:cxn>
              <a:cxn ang="0">
                <a:pos x="6450" y="113"/>
              </a:cxn>
              <a:cxn ang="0">
                <a:pos x="6450" y="114"/>
              </a:cxn>
              <a:cxn ang="0">
                <a:pos x="6458" y="114"/>
              </a:cxn>
              <a:cxn ang="0">
                <a:pos x="6458" y="113"/>
              </a:cxn>
              <a:cxn ang="0">
                <a:pos x="6456" y="79"/>
              </a:cxn>
            </a:cxnLst>
            <a:rect l="0" t="0" r="r" b="b"/>
            <a:pathLst>
              <a:path w="6458" h="114">
                <a:moveTo>
                  <a:pt x="6456" y="79"/>
                </a:moveTo>
                <a:lnTo>
                  <a:pt x="6456" y="79"/>
                </a:lnTo>
                <a:cubicBezTo>
                  <a:pt x="6454" y="60"/>
                  <a:pt x="6444" y="51"/>
                  <a:pt x="6422" y="44"/>
                </a:cubicBezTo>
                <a:lnTo>
                  <a:pt x="6422" y="44"/>
                </a:lnTo>
                <a:cubicBezTo>
                  <a:pt x="6410" y="40"/>
                  <a:pt x="6391" y="38"/>
                  <a:pt x="6366" y="36"/>
                </a:cubicBezTo>
                <a:lnTo>
                  <a:pt x="6366" y="37"/>
                </a:lnTo>
                <a:lnTo>
                  <a:pt x="3247" y="37"/>
                </a:lnTo>
                <a:lnTo>
                  <a:pt x="91" y="37"/>
                </a:lnTo>
                <a:cubicBezTo>
                  <a:pt x="70" y="35"/>
                  <a:pt x="51" y="33"/>
                  <a:pt x="40" y="30"/>
                </a:cubicBezTo>
                <a:lnTo>
                  <a:pt x="39" y="30"/>
                </a:lnTo>
                <a:cubicBezTo>
                  <a:pt x="28" y="26"/>
                  <a:pt x="7" y="19"/>
                  <a:pt x="8" y="1"/>
                </a:cubicBezTo>
                <a:lnTo>
                  <a:pt x="8" y="0"/>
                </a:lnTo>
                <a:lnTo>
                  <a:pt x="0" y="0"/>
                </a:lnTo>
                <a:lnTo>
                  <a:pt x="0" y="1"/>
                </a:lnTo>
                <a:cubicBezTo>
                  <a:pt x="0" y="11"/>
                  <a:pt x="0" y="26"/>
                  <a:pt x="1" y="34"/>
                </a:cubicBezTo>
                <a:cubicBezTo>
                  <a:pt x="4" y="53"/>
                  <a:pt x="13" y="63"/>
                  <a:pt x="36" y="70"/>
                </a:cubicBezTo>
                <a:lnTo>
                  <a:pt x="36" y="70"/>
                </a:lnTo>
                <a:cubicBezTo>
                  <a:pt x="47" y="73"/>
                  <a:pt x="66" y="75"/>
                  <a:pt x="91" y="77"/>
                </a:cubicBezTo>
                <a:lnTo>
                  <a:pt x="91" y="77"/>
                </a:lnTo>
                <a:lnTo>
                  <a:pt x="3180" y="77"/>
                </a:lnTo>
                <a:lnTo>
                  <a:pt x="6366" y="77"/>
                </a:lnTo>
                <a:cubicBezTo>
                  <a:pt x="6388" y="78"/>
                  <a:pt x="6406" y="80"/>
                  <a:pt x="6417" y="83"/>
                </a:cubicBezTo>
                <a:lnTo>
                  <a:pt x="6419" y="84"/>
                </a:lnTo>
                <a:cubicBezTo>
                  <a:pt x="6429" y="87"/>
                  <a:pt x="6450" y="94"/>
                  <a:pt x="6450" y="113"/>
                </a:cubicBezTo>
                <a:lnTo>
                  <a:pt x="6450" y="114"/>
                </a:lnTo>
                <a:lnTo>
                  <a:pt x="6458" y="114"/>
                </a:lnTo>
                <a:lnTo>
                  <a:pt x="6458" y="113"/>
                </a:lnTo>
                <a:cubicBezTo>
                  <a:pt x="6458" y="103"/>
                  <a:pt x="6457" y="87"/>
                  <a:pt x="6456" y="79"/>
                </a:cubicBezTo>
                <a:close/>
              </a:path>
            </a:pathLst>
          </a:custGeom>
          <a:solidFill>
            <a:schemeClr val="bg1">
              <a:lumMod val="65000"/>
            </a:schemeClr>
          </a:solidFill>
          <a:ln w="12700">
            <a:solidFill>
              <a:schemeClr val="bg1">
                <a:lumMod val="65000"/>
              </a:schemeClr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8" name="Freeform 9"/>
          <p:cNvSpPr>
            <a:spLocks/>
          </p:cNvSpPr>
          <p:nvPr/>
        </p:nvSpPr>
        <p:spPr bwMode="gray">
          <a:xfrm>
            <a:off x="476250" y="2419350"/>
            <a:ext cx="6154738" cy="123825"/>
          </a:xfrm>
          <a:custGeom>
            <a:avLst/>
            <a:gdLst/>
            <a:ahLst/>
            <a:cxnLst>
              <a:cxn ang="0">
                <a:pos x="6456" y="79"/>
              </a:cxn>
              <a:cxn ang="0">
                <a:pos x="6456" y="79"/>
              </a:cxn>
              <a:cxn ang="0">
                <a:pos x="6422" y="44"/>
              </a:cxn>
              <a:cxn ang="0">
                <a:pos x="6422" y="44"/>
              </a:cxn>
              <a:cxn ang="0">
                <a:pos x="6366" y="36"/>
              </a:cxn>
              <a:cxn ang="0">
                <a:pos x="6366" y="37"/>
              </a:cxn>
              <a:cxn ang="0">
                <a:pos x="3247" y="37"/>
              </a:cxn>
              <a:cxn ang="0">
                <a:pos x="91" y="37"/>
              </a:cxn>
              <a:cxn ang="0">
                <a:pos x="40" y="30"/>
              </a:cxn>
              <a:cxn ang="0">
                <a:pos x="39" y="30"/>
              </a:cxn>
              <a:cxn ang="0">
                <a:pos x="8" y="1"/>
              </a:cxn>
              <a:cxn ang="0">
                <a:pos x="8" y="0"/>
              </a:cxn>
              <a:cxn ang="0">
                <a:pos x="0" y="0"/>
              </a:cxn>
              <a:cxn ang="0">
                <a:pos x="0" y="1"/>
              </a:cxn>
              <a:cxn ang="0">
                <a:pos x="1" y="34"/>
              </a:cxn>
              <a:cxn ang="0">
                <a:pos x="36" y="70"/>
              </a:cxn>
              <a:cxn ang="0">
                <a:pos x="36" y="70"/>
              </a:cxn>
              <a:cxn ang="0">
                <a:pos x="91" y="77"/>
              </a:cxn>
              <a:cxn ang="0">
                <a:pos x="91" y="77"/>
              </a:cxn>
              <a:cxn ang="0">
                <a:pos x="3180" y="77"/>
              </a:cxn>
              <a:cxn ang="0">
                <a:pos x="6366" y="77"/>
              </a:cxn>
              <a:cxn ang="0">
                <a:pos x="6417" y="83"/>
              </a:cxn>
              <a:cxn ang="0">
                <a:pos x="6419" y="84"/>
              </a:cxn>
              <a:cxn ang="0">
                <a:pos x="6450" y="113"/>
              </a:cxn>
              <a:cxn ang="0">
                <a:pos x="6450" y="114"/>
              </a:cxn>
              <a:cxn ang="0">
                <a:pos x="6458" y="114"/>
              </a:cxn>
              <a:cxn ang="0">
                <a:pos x="6458" y="113"/>
              </a:cxn>
              <a:cxn ang="0">
                <a:pos x="6456" y="79"/>
              </a:cxn>
            </a:cxnLst>
            <a:rect l="0" t="0" r="r" b="b"/>
            <a:pathLst>
              <a:path w="6458" h="114">
                <a:moveTo>
                  <a:pt x="6456" y="79"/>
                </a:moveTo>
                <a:lnTo>
                  <a:pt x="6456" y="79"/>
                </a:lnTo>
                <a:cubicBezTo>
                  <a:pt x="6454" y="60"/>
                  <a:pt x="6444" y="51"/>
                  <a:pt x="6422" y="44"/>
                </a:cubicBezTo>
                <a:lnTo>
                  <a:pt x="6422" y="44"/>
                </a:lnTo>
                <a:cubicBezTo>
                  <a:pt x="6410" y="40"/>
                  <a:pt x="6391" y="38"/>
                  <a:pt x="6366" y="36"/>
                </a:cubicBezTo>
                <a:lnTo>
                  <a:pt x="6366" y="37"/>
                </a:lnTo>
                <a:lnTo>
                  <a:pt x="3247" y="37"/>
                </a:lnTo>
                <a:lnTo>
                  <a:pt x="91" y="37"/>
                </a:lnTo>
                <a:cubicBezTo>
                  <a:pt x="70" y="35"/>
                  <a:pt x="51" y="33"/>
                  <a:pt x="40" y="30"/>
                </a:cubicBezTo>
                <a:lnTo>
                  <a:pt x="39" y="30"/>
                </a:lnTo>
                <a:cubicBezTo>
                  <a:pt x="28" y="26"/>
                  <a:pt x="7" y="19"/>
                  <a:pt x="8" y="1"/>
                </a:cubicBezTo>
                <a:lnTo>
                  <a:pt x="8" y="0"/>
                </a:lnTo>
                <a:lnTo>
                  <a:pt x="0" y="0"/>
                </a:lnTo>
                <a:lnTo>
                  <a:pt x="0" y="1"/>
                </a:lnTo>
                <a:cubicBezTo>
                  <a:pt x="0" y="11"/>
                  <a:pt x="0" y="26"/>
                  <a:pt x="1" y="34"/>
                </a:cubicBezTo>
                <a:cubicBezTo>
                  <a:pt x="4" y="53"/>
                  <a:pt x="13" y="63"/>
                  <a:pt x="36" y="70"/>
                </a:cubicBezTo>
                <a:lnTo>
                  <a:pt x="36" y="70"/>
                </a:lnTo>
                <a:cubicBezTo>
                  <a:pt x="47" y="73"/>
                  <a:pt x="66" y="75"/>
                  <a:pt x="91" y="77"/>
                </a:cubicBezTo>
                <a:lnTo>
                  <a:pt x="91" y="77"/>
                </a:lnTo>
                <a:lnTo>
                  <a:pt x="3180" y="77"/>
                </a:lnTo>
                <a:lnTo>
                  <a:pt x="6366" y="77"/>
                </a:lnTo>
                <a:cubicBezTo>
                  <a:pt x="6388" y="78"/>
                  <a:pt x="6406" y="80"/>
                  <a:pt x="6417" y="83"/>
                </a:cubicBezTo>
                <a:lnTo>
                  <a:pt x="6419" y="84"/>
                </a:lnTo>
                <a:cubicBezTo>
                  <a:pt x="6429" y="87"/>
                  <a:pt x="6450" y="94"/>
                  <a:pt x="6450" y="113"/>
                </a:cubicBezTo>
                <a:lnTo>
                  <a:pt x="6450" y="114"/>
                </a:lnTo>
                <a:lnTo>
                  <a:pt x="6458" y="114"/>
                </a:lnTo>
                <a:lnTo>
                  <a:pt x="6458" y="113"/>
                </a:lnTo>
                <a:cubicBezTo>
                  <a:pt x="6458" y="103"/>
                  <a:pt x="6457" y="87"/>
                  <a:pt x="6456" y="79"/>
                </a:cubicBezTo>
                <a:close/>
              </a:path>
            </a:pathLst>
          </a:custGeom>
          <a:solidFill>
            <a:schemeClr val="bg1">
              <a:lumMod val="65000"/>
            </a:schemeClr>
          </a:solidFill>
          <a:ln w="12700">
            <a:solidFill>
              <a:schemeClr val="bg1">
                <a:lumMod val="65000"/>
              </a:schemeClr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250" y="338508"/>
            <a:ext cx="1511719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 Sand">
    <p:bg bwMode="gray">
      <p:bgPr>
        <a:solidFill>
          <a:srgbClr val="BA9D8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1280160"/>
            <a:ext cx="4114800" cy="1499616"/>
          </a:xfrm>
        </p:spPr>
        <p:txBody>
          <a:bodyPr anchor="b" anchorCtr="0">
            <a:noAutofit/>
          </a:bodyPr>
          <a:lstStyle>
            <a:lvl1pPr algn="l">
              <a:lnSpc>
                <a:spcPct val="90000"/>
              </a:lnSpc>
              <a:defRPr sz="5400" b="0" cap="none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Divider Title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3291839"/>
            <a:ext cx="4114800" cy="1828800"/>
          </a:xfrm>
        </p:spPr>
        <p:txBody>
          <a:bodyPr anchor="t" anchorCtr="0">
            <a:noAutofit/>
          </a:bodyPr>
          <a:lstStyle>
            <a:lvl1pPr marL="0" indent="0">
              <a:lnSpc>
                <a:spcPct val="120000"/>
              </a:lnSpc>
              <a:spcBef>
                <a:spcPts val="600"/>
              </a:spcBef>
              <a:buNone/>
              <a:defRPr sz="220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 vert="horz" wrap="square" lIns="0" tIns="0" rIns="0" bIns="0" rtlCol="0" anchor="ctr">
            <a:spAutoFit/>
          </a:bodyPr>
          <a:lstStyle>
            <a:lvl1pPr>
              <a:defRPr lang="en-US" smtClean="0"/>
            </a:lvl1pPr>
          </a:lstStyle>
          <a:p>
            <a:r>
              <a:rPr lang="en-US"/>
              <a:t>COMPANY CONFIDENTIAL  |  FOR INTERNAL USE ONLY  |  DO NOT COPY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1A2DCB2D-F3A1-47AC-A248-15826C4C808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Freeform 17"/>
          <p:cNvSpPr>
            <a:spLocks/>
          </p:cNvSpPr>
          <p:nvPr/>
        </p:nvSpPr>
        <p:spPr bwMode="gray">
          <a:xfrm>
            <a:off x="0" y="2940758"/>
            <a:ext cx="4530725" cy="239713"/>
          </a:xfrm>
          <a:custGeom>
            <a:avLst/>
            <a:gdLst/>
            <a:ahLst/>
            <a:cxnLst>
              <a:cxn ang="0">
                <a:pos x="2103" y="130"/>
              </a:cxn>
              <a:cxn ang="0">
                <a:pos x="2103" y="130"/>
              </a:cxn>
              <a:cxn ang="0">
                <a:pos x="4451" y="130"/>
              </a:cxn>
              <a:cxn ang="0">
                <a:pos x="4615" y="151"/>
              </a:cxn>
              <a:cxn ang="0">
                <a:pos x="4619" y="152"/>
              </a:cxn>
              <a:cxn ang="0">
                <a:pos x="4718" y="244"/>
              </a:cxn>
              <a:cxn ang="0">
                <a:pos x="4718" y="250"/>
              </a:cxn>
              <a:cxn ang="0">
                <a:pos x="4744" y="250"/>
              </a:cxn>
              <a:cxn ang="0">
                <a:pos x="4744" y="244"/>
              </a:cxn>
              <a:cxn ang="0">
                <a:pos x="4740" y="137"/>
              </a:cxn>
              <a:cxn ang="0">
                <a:pos x="4628" y="24"/>
              </a:cxn>
              <a:cxn ang="0">
                <a:pos x="4628" y="24"/>
              </a:cxn>
              <a:cxn ang="0">
                <a:pos x="4451" y="0"/>
              </a:cxn>
              <a:cxn ang="0">
                <a:pos x="4451" y="1"/>
              </a:cxn>
              <a:cxn ang="0">
                <a:pos x="2159" y="1"/>
              </a:cxn>
              <a:cxn ang="0">
                <a:pos x="0" y="1"/>
              </a:cxn>
              <a:cxn ang="0">
                <a:pos x="0" y="130"/>
              </a:cxn>
              <a:cxn ang="0">
                <a:pos x="2103" y="130"/>
              </a:cxn>
            </a:cxnLst>
            <a:rect l="0" t="0" r="r" b="b"/>
            <a:pathLst>
              <a:path w="4745" h="250">
                <a:moveTo>
                  <a:pt x="2103" y="130"/>
                </a:moveTo>
                <a:lnTo>
                  <a:pt x="2103" y="130"/>
                </a:lnTo>
                <a:lnTo>
                  <a:pt x="4451" y="130"/>
                </a:lnTo>
                <a:cubicBezTo>
                  <a:pt x="4519" y="133"/>
                  <a:pt x="4578" y="140"/>
                  <a:pt x="4615" y="151"/>
                </a:cubicBezTo>
                <a:lnTo>
                  <a:pt x="4619" y="152"/>
                </a:lnTo>
                <a:cubicBezTo>
                  <a:pt x="4652" y="163"/>
                  <a:pt x="4720" y="186"/>
                  <a:pt x="4718" y="244"/>
                </a:cubicBezTo>
                <a:lnTo>
                  <a:pt x="4718" y="250"/>
                </a:lnTo>
                <a:lnTo>
                  <a:pt x="4744" y="250"/>
                </a:lnTo>
                <a:lnTo>
                  <a:pt x="4744" y="244"/>
                </a:lnTo>
                <a:cubicBezTo>
                  <a:pt x="4745" y="213"/>
                  <a:pt x="4743" y="164"/>
                  <a:pt x="4740" y="137"/>
                </a:cubicBezTo>
                <a:cubicBezTo>
                  <a:pt x="4731" y="77"/>
                  <a:pt x="4701" y="47"/>
                  <a:pt x="4628" y="24"/>
                </a:cubicBezTo>
                <a:lnTo>
                  <a:pt x="4628" y="24"/>
                </a:lnTo>
                <a:cubicBezTo>
                  <a:pt x="4591" y="13"/>
                  <a:pt x="4532" y="5"/>
                  <a:pt x="4451" y="0"/>
                </a:cubicBezTo>
                <a:lnTo>
                  <a:pt x="4451" y="1"/>
                </a:lnTo>
                <a:lnTo>
                  <a:pt x="2159" y="1"/>
                </a:lnTo>
                <a:lnTo>
                  <a:pt x="0" y="1"/>
                </a:lnTo>
                <a:lnTo>
                  <a:pt x="0" y="130"/>
                </a:lnTo>
                <a:lnTo>
                  <a:pt x="2103" y="130"/>
                </a:lnTo>
                <a:close/>
              </a:path>
            </a:pathLst>
          </a:custGeom>
          <a:solidFill>
            <a:schemeClr val="bg1"/>
          </a:solidFill>
          <a:ln w="0">
            <a:solidFill>
              <a:schemeClr val="bg1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 Aqua">
    <p:bg bwMode="gray">
      <p:bgPr>
        <a:solidFill>
          <a:srgbClr val="5D967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1280160"/>
            <a:ext cx="4114800" cy="1499616"/>
          </a:xfrm>
        </p:spPr>
        <p:txBody>
          <a:bodyPr anchor="b" anchorCtr="0">
            <a:noAutofit/>
          </a:bodyPr>
          <a:lstStyle>
            <a:lvl1pPr algn="l">
              <a:lnSpc>
                <a:spcPct val="90000"/>
              </a:lnSpc>
              <a:defRPr sz="5400" b="0" cap="none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Divider Title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3291839"/>
            <a:ext cx="4114800" cy="1828800"/>
          </a:xfrm>
        </p:spPr>
        <p:txBody>
          <a:bodyPr anchor="t" anchorCtr="0">
            <a:noAutofit/>
          </a:bodyPr>
          <a:lstStyle>
            <a:lvl1pPr marL="0" indent="0">
              <a:lnSpc>
                <a:spcPct val="120000"/>
              </a:lnSpc>
              <a:spcBef>
                <a:spcPts val="600"/>
              </a:spcBef>
              <a:buNone/>
              <a:defRPr sz="220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 vert="horz" wrap="square" lIns="0" tIns="0" rIns="0" bIns="0" rtlCol="0" anchor="ctr">
            <a:spAutoFit/>
          </a:bodyPr>
          <a:lstStyle>
            <a:lvl1pPr>
              <a:defRPr lang="en-US" smtClean="0"/>
            </a:lvl1pPr>
          </a:lstStyle>
          <a:p>
            <a:r>
              <a:rPr lang="en-US"/>
              <a:t>COMPANY CONFIDENTIAL  |  FOR INTERNAL USE ONLY  |  DO NOT COPY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1A2DCB2D-F3A1-47AC-A248-15826C4C808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Freeform 17"/>
          <p:cNvSpPr>
            <a:spLocks/>
          </p:cNvSpPr>
          <p:nvPr/>
        </p:nvSpPr>
        <p:spPr bwMode="gray">
          <a:xfrm>
            <a:off x="0" y="2940758"/>
            <a:ext cx="4530725" cy="239713"/>
          </a:xfrm>
          <a:custGeom>
            <a:avLst/>
            <a:gdLst/>
            <a:ahLst/>
            <a:cxnLst>
              <a:cxn ang="0">
                <a:pos x="2103" y="130"/>
              </a:cxn>
              <a:cxn ang="0">
                <a:pos x="2103" y="130"/>
              </a:cxn>
              <a:cxn ang="0">
                <a:pos x="4451" y="130"/>
              </a:cxn>
              <a:cxn ang="0">
                <a:pos x="4615" y="151"/>
              </a:cxn>
              <a:cxn ang="0">
                <a:pos x="4619" y="152"/>
              </a:cxn>
              <a:cxn ang="0">
                <a:pos x="4718" y="244"/>
              </a:cxn>
              <a:cxn ang="0">
                <a:pos x="4718" y="250"/>
              </a:cxn>
              <a:cxn ang="0">
                <a:pos x="4744" y="250"/>
              </a:cxn>
              <a:cxn ang="0">
                <a:pos x="4744" y="244"/>
              </a:cxn>
              <a:cxn ang="0">
                <a:pos x="4740" y="137"/>
              </a:cxn>
              <a:cxn ang="0">
                <a:pos x="4628" y="24"/>
              </a:cxn>
              <a:cxn ang="0">
                <a:pos x="4628" y="24"/>
              </a:cxn>
              <a:cxn ang="0">
                <a:pos x="4451" y="0"/>
              </a:cxn>
              <a:cxn ang="0">
                <a:pos x="4451" y="1"/>
              </a:cxn>
              <a:cxn ang="0">
                <a:pos x="2159" y="1"/>
              </a:cxn>
              <a:cxn ang="0">
                <a:pos x="0" y="1"/>
              </a:cxn>
              <a:cxn ang="0">
                <a:pos x="0" y="130"/>
              </a:cxn>
              <a:cxn ang="0">
                <a:pos x="2103" y="130"/>
              </a:cxn>
            </a:cxnLst>
            <a:rect l="0" t="0" r="r" b="b"/>
            <a:pathLst>
              <a:path w="4745" h="250">
                <a:moveTo>
                  <a:pt x="2103" y="130"/>
                </a:moveTo>
                <a:lnTo>
                  <a:pt x="2103" y="130"/>
                </a:lnTo>
                <a:lnTo>
                  <a:pt x="4451" y="130"/>
                </a:lnTo>
                <a:cubicBezTo>
                  <a:pt x="4519" y="133"/>
                  <a:pt x="4578" y="140"/>
                  <a:pt x="4615" y="151"/>
                </a:cubicBezTo>
                <a:lnTo>
                  <a:pt x="4619" y="152"/>
                </a:lnTo>
                <a:cubicBezTo>
                  <a:pt x="4652" y="163"/>
                  <a:pt x="4720" y="186"/>
                  <a:pt x="4718" y="244"/>
                </a:cubicBezTo>
                <a:lnTo>
                  <a:pt x="4718" y="250"/>
                </a:lnTo>
                <a:lnTo>
                  <a:pt x="4744" y="250"/>
                </a:lnTo>
                <a:lnTo>
                  <a:pt x="4744" y="244"/>
                </a:lnTo>
                <a:cubicBezTo>
                  <a:pt x="4745" y="213"/>
                  <a:pt x="4743" y="164"/>
                  <a:pt x="4740" y="137"/>
                </a:cubicBezTo>
                <a:cubicBezTo>
                  <a:pt x="4731" y="77"/>
                  <a:pt x="4701" y="47"/>
                  <a:pt x="4628" y="24"/>
                </a:cubicBezTo>
                <a:lnTo>
                  <a:pt x="4628" y="24"/>
                </a:lnTo>
                <a:cubicBezTo>
                  <a:pt x="4591" y="13"/>
                  <a:pt x="4532" y="5"/>
                  <a:pt x="4451" y="0"/>
                </a:cubicBezTo>
                <a:lnTo>
                  <a:pt x="4451" y="1"/>
                </a:lnTo>
                <a:lnTo>
                  <a:pt x="2159" y="1"/>
                </a:lnTo>
                <a:lnTo>
                  <a:pt x="0" y="1"/>
                </a:lnTo>
                <a:lnTo>
                  <a:pt x="0" y="130"/>
                </a:lnTo>
                <a:lnTo>
                  <a:pt x="2103" y="130"/>
                </a:lnTo>
                <a:close/>
              </a:path>
            </a:pathLst>
          </a:custGeom>
          <a:solidFill>
            <a:schemeClr val="bg1"/>
          </a:solidFill>
          <a:ln w="0">
            <a:solidFill>
              <a:schemeClr val="bg1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 Purple">
    <p:bg bwMode="gray">
      <p:bgPr>
        <a:solidFill>
          <a:srgbClr val="815E9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1280160"/>
            <a:ext cx="4114800" cy="1499616"/>
          </a:xfrm>
          <a:noFill/>
        </p:spPr>
        <p:txBody>
          <a:bodyPr anchor="b" anchorCtr="0">
            <a:noAutofit/>
          </a:bodyPr>
          <a:lstStyle>
            <a:lvl1pPr algn="l">
              <a:lnSpc>
                <a:spcPct val="90000"/>
              </a:lnSpc>
              <a:defRPr sz="5400" b="0" cap="none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Divider Title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3291839"/>
            <a:ext cx="4114800" cy="1828800"/>
          </a:xfrm>
          <a:noFill/>
        </p:spPr>
        <p:txBody>
          <a:bodyPr anchor="t" anchorCtr="0">
            <a:noAutofit/>
          </a:bodyPr>
          <a:lstStyle>
            <a:lvl1pPr marL="0" indent="0">
              <a:lnSpc>
                <a:spcPct val="120000"/>
              </a:lnSpc>
              <a:spcBef>
                <a:spcPts val="600"/>
              </a:spcBef>
              <a:buNone/>
              <a:defRPr sz="220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 vert="horz" wrap="square" lIns="0" tIns="0" rIns="0" bIns="0" rtlCol="0" anchor="ctr">
            <a:spAutoFit/>
          </a:bodyPr>
          <a:lstStyle>
            <a:lvl1pPr>
              <a:defRPr lang="en-US" smtClean="0"/>
            </a:lvl1pPr>
          </a:lstStyle>
          <a:p>
            <a:r>
              <a:rPr lang="en-US"/>
              <a:t>COMPANY CONFIDENTIAL  |  FOR INTERNAL USE ONLY  |  DO NOT COPY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1A2DCB2D-F3A1-47AC-A248-15826C4C808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Freeform 17"/>
          <p:cNvSpPr>
            <a:spLocks/>
          </p:cNvSpPr>
          <p:nvPr/>
        </p:nvSpPr>
        <p:spPr bwMode="gray">
          <a:xfrm>
            <a:off x="0" y="2940758"/>
            <a:ext cx="4530725" cy="239713"/>
          </a:xfrm>
          <a:custGeom>
            <a:avLst/>
            <a:gdLst/>
            <a:ahLst/>
            <a:cxnLst>
              <a:cxn ang="0">
                <a:pos x="2103" y="130"/>
              </a:cxn>
              <a:cxn ang="0">
                <a:pos x="2103" y="130"/>
              </a:cxn>
              <a:cxn ang="0">
                <a:pos x="4451" y="130"/>
              </a:cxn>
              <a:cxn ang="0">
                <a:pos x="4615" y="151"/>
              </a:cxn>
              <a:cxn ang="0">
                <a:pos x="4619" y="152"/>
              </a:cxn>
              <a:cxn ang="0">
                <a:pos x="4718" y="244"/>
              </a:cxn>
              <a:cxn ang="0">
                <a:pos x="4718" y="250"/>
              </a:cxn>
              <a:cxn ang="0">
                <a:pos x="4744" y="250"/>
              </a:cxn>
              <a:cxn ang="0">
                <a:pos x="4744" y="244"/>
              </a:cxn>
              <a:cxn ang="0">
                <a:pos x="4740" y="137"/>
              </a:cxn>
              <a:cxn ang="0">
                <a:pos x="4628" y="24"/>
              </a:cxn>
              <a:cxn ang="0">
                <a:pos x="4628" y="24"/>
              </a:cxn>
              <a:cxn ang="0">
                <a:pos x="4451" y="0"/>
              </a:cxn>
              <a:cxn ang="0">
                <a:pos x="4451" y="1"/>
              </a:cxn>
              <a:cxn ang="0">
                <a:pos x="2159" y="1"/>
              </a:cxn>
              <a:cxn ang="0">
                <a:pos x="0" y="1"/>
              </a:cxn>
              <a:cxn ang="0">
                <a:pos x="0" y="130"/>
              </a:cxn>
              <a:cxn ang="0">
                <a:pos x="2103" y="130"/>
              </a:cxn>
            </a:cxnLst>
            <a:rect l="0" t="0" r="r" b="b"/>
            <a:pathLst>
              <a:path w="4745" h="250">
                <a:moveTo>
                  <a:pt x="2103" y="130"/>
                </a:moveTo>
                <a:lnTo>
                  <a:pt x="2103" y="130"/>
                </a:lnTo>
                <a:lnTo>
                  <a:pt x="4451" y="130"/>
                </a:lnTo>
                <a:cubicBezTo>
                  <a:pt x="4519" y="133"/>
                  <a:pt x="4578" y="140"/>
                  <a:pt x="4615" y="151"/>
                </a:cubicBezTo>
                <a:lnTo>
                  <a:pt x="4619" y="152"/>
                </a:lnTo>
                <a:cubicBezTo>
                  <a:pt x="4652" y="163"/>
                  <a:pt x="4720" y="186"/>
                  <a:pt x="4718" y="244"/>
                </a:cubicBezTo>
                <a:lnTo>
                  <a:pt x="4718" y="250"/>
                </a:lnTo>
                <a:lnTo>
                  <a:pt x="4744" y="250"/>
                </a:lnTo>
                <a:lnTo>
                  <a:pt x="4744" y="244"/>
                </a:lnTo>
                <a:cubicBezTo>
                  <a:pt x="4745" y="213"/>
                  <a:pt x="4743" y="164"/>
                  <a:pt x="4740" y="137"/>
                </a:cubicBezTo>
                <a:cubicBezTo>
                  <a:pt x="4731" y="77"/>
                  <a:pt x="4701" y="47"/>
                  <a:pt x="4628" y="24"/>
                </a:cubicBezTo>
                <a:lnTo>
                  <a:pt x="4628" y="24"/>
                </a:lnTo>
                <a:cubicBezTo>
                  <a:pt x="4591" y="13"/>
                  <a:pt x="4532" y="5"/>
                  <a:pt x="4451" y="0"/>
                </a:cubicBezTo>
                <a:lnTo>
                  <a:pt x="4451" y="1"/>
                </a:lnTo>
                <a:lnTo>
                  <a:pt x="2159" y="1"/>
                </a:lnTo>
                <a:lnTo>
                  <a:pt x="0" y="1"/>
                </a:lnTo>
                <a:lnTo>
                  <a:pt x="0" y="130"/>
                </a:lnTo>
                <a:lnTo>
                  <a:pt x="2103" y="130"/>
                </a:lnTo>
                <a:close/>
              </a:path>
            </a:pathLst>
          </a:custGeom>
          <a:solidFill>
            <a:schemeClr val="bg1"/>
          </a:solidFill>
          <a:ln w="0">
            <a:solidFill>
              <a:schemeClr val="bg1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ALT Section Header Dark Blue">
    <p:bg bwMode="gray"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1280160"/>
            <a:ext cx="8229600" cy="1499616"/>
          </a:xfrm>
        </p:spPr>
        <p:txBody>
          <a:bodyPr anchor="b" anchorCtr="0">
            <a:noAutofit/>
          </a:bodyPr>
          <a:lstStyle>
            <a:lvl1pPr algn="l">
              <a:lnSpc>
                <a:spcPct val="90000"/>
              </a:lnSpc>
              <a:defRPr sz="5400" b="0" cap="none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Divider Title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3291839"/>
            <a:ext cx="5486400" cy="1828800"/>
          </a:xfrm>
        </p:spPr>
        <p:txBody>
          <a:bodyPr anchor="t" anchorCtr="0">
            <a:noAutofit/>
          </a:bodyPr>
          <a:lstStyle>
            <a:lvl1pPr marL="0" indent="0">
              <a:lnSpc>
                <a:spcPct val="120000"/>
              </a:lnSpc>
              <a:spcBef>
                <a:spcPts val="600"/>
              </a:spcBef>
              <a:buNone/>
              <a:defRPr sz="220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 vert="horz" wrap="square" lIns="0" tIns="0" rIns="0" bIns="0" rtlCol="0" anchor="ctr">
            <a:spAutoFit/>
          </a:bodyPr>
          <a:lstStyle>
            <a:lvl1pPr>
              <a:defRPr lang="en-US" smtClean="0"/>
            </a:lvl1pPr>
          </a:lstStyle>
          <a:p>
            <a:r>
              <a:rPr lang="en-US"/>
              <a:t>COMPANY CONFIDENTIAL  |  FOR INTERNAL USE ONLY  |  DO NOT COPY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1A2DCB2D-F3A1-47AC-A248-15826C4C808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Freeform 5"/>
          <p:cNvSpPr>
            <a:spLocks/>
          </p:cNvSpPr>
          <p:nvPr/>
        </p:nvSpPr>
        <p:spPr bwMode="gray">
          <a:xfrm>
            <a:off x="451644" y="2942319"/>
            <a:ext cx="8240713" cy="123825"/>
          </a:xfrm>
          <a:custGeom>
            <a:avLst/>
            <a:gdLst/>
            <a:ahLst/>
            <a:cxnLst>
              <a:cxn ang="0">
                <a:pos x="8638" y="79"/>
              </a:cxn>
              <a:cxn ang="0">
                <a:pos x="8638" y="79"/>
              </a:cxn>
              <a:cxn ang="0">
                <a:pos x="8604" y="44"/>
              </a:cxn>
              <a:cxn ang="0">
                <a:pos x="8604" y="44"/>
              </a:cxn>
              <a:cxn ang="0">
                <a:pos x="8548" y="36"/>
              </a:cxn>
              <a:cxn ang="0">
                <a:pos x="8548" y="37"/>
              </a:cxn>
              <a:cxn ang="0">
                <a:pos x="91" y="37"/>
              </a:cxn>
              <a:cxn ang="0">
                <a:pos x="40" y="30"/>
              </a:cxn>
              <a:cxn ang="0">
                <a:pos x="39" y="30"/>
              </a:cxn>
              <a:cxn ang="0">
                <a:pos x="8" y="1"/>
              </a:cxn>
              <a:cxn ang="0">
                <a:pos x="8" y="0"/>
              </a:cxn>
              <a:cxn ang="0">
                <a:pos x="0" y="0"/>
              </a:cxn>
              <a:cxn ang="0">
                <a:pos x="0" y="1"/>
              </a:cxn>
              <a:cxn ang="0">
                <a:pos x="1" y="34"/>
              </a:cxn>
              <a:cxn ang="0">
                <a:pos x="36" y="70"/>
              </a:cxn>
              <a:cxn ang="0">
                <a:pos x="36" y="70"/>
              </a:cxn>
              <a:cxn ang="0">
                <a:pos x="91" y="77"/>
              </a:cxn>
              <a:cxn ang="0">
                <a:pos x="91" y="77"/>
              </a:cxn>
              <a:cxn ang="0">
                <a:pos x="8548" y="77"/>
              </a:cxn>
              <a:cxn ang="0">
                <a:pos x="8599" y="83"/>
              </a:cxn>
              <a:cxn ang="0">
                <a:pos x="8601" y="84"/>
              </a:cxn>
              <a:cxn ang="0">
                <a:pos x="8632" y="113"/>
              </a:cxn>
              <a:cxn ang="0">
                <a:pos x="8632" y="114"/>
              </a:cxn>
              <a:cxn ang="0">
                <a:pos x="8640" y="114"/>
              </a:cxn>
              <a:cxn ang="0">
                <a:pos x="8640" y="113"/>
              </a:cxn>
              <a:cxn ang="0">
                <a:pos x="8638" y="79"/>
              </a:cxn>
            </a:cxnLst>
            <a:rect l="0" t="0" r="r" b="b"/>
            <a:pathLst>
              <a:path w="8640" h="114">
                <a:moveTo>
                  <a:pt x="8638" y="79"/>
                </a:moveTo>
                <a:lnTo>
                  <a:pt x="8638" y="79"/>
                </a:lnTo>
                <a:cubicBezTo>
                  <a:pt x="8635" y="60"/>
                  <a:pt x="8626" y="51"/>
                  <a:pt x="8604" y="44"/>
                </a:cubicBezTo>
                <a:lnTo>
                  <a:pt x="8604" y="44"/>
                </a:lnTo>
                <a:cubicBezTo>
                  <a:pt x="8592" y="40"/>
                  <a:pt x="8573" y="38"/>
                  <a:pt x="8548" y="36"/>
                </a:cubicBezTo>
                <a:lnTo>
                  <a:pt x="8548" y="37"/>
                </a:lnTo>
                <a:lnTo>
                  <a:pt x="91" y="37"/>
                </a:lnTo>
                <a:cubicBezTo>
                  <a:pt x="70" y="35"/>
                  <a:pt x="51" y="33"/>
                  <a:pt x="40" y="30"/>
                </a:cubicBezTo>
                <a:lnTo>
                  <a:pt x="39" y="30"/>
                </a:lnTo>
                <a:cubicBezTo>
                  <a:pt x="28" y="26"/>
                  <a:pt x="7" y="19"/>
                  <a:pt x="8" y="1"/>
                </a:cubicBezTo>
                <a:lnTo>
                  <a:pt x="8" y="0"/>
                </a:lnTo>
                <a:lnTo>
                  <a:pt x="0" y="0"/>
                </a:lnTo>
                <a:lnTo>
                  <a:pt x="0" y="1"/>
                </a:lnTo>
                <a:cubicBezTo>
                  <a:pt x="0" y="11"/>
                  <a:pt x="0" y="26"/>
                  <a:pt x="1" y="34"/>
                </a:cubicBezTo>
                <a:cubicBezTo>
                  <a:pt x="4" y="53"/>
                  <a:pt x="13" y="63"/>
                  <a:pt x="36" y="70"/>
                </a:cubicBezTo>
                <a:lnTo>
                  <a:pt x="36" y="70"/>
                </a:lnTo>
                <a:cubicBezTo>
                  <a:pt x="47" y="73"/>
                  <a:pt x="66" y="75"/>
                  <a:pt x="91" y="77"/>
                </a:cubicBezTo>
                <a:lnTo>
                  <a:pt x="91" y="77"/>
                </a:lnTo>
                <a:lnTo>
                  <a:pt x="8548" y="77"/>
                </a:lnTo>
                <a:cubicBezTo>
                  <a:pt x="8570" y="78"/>
                  <a:pt x="8588" y="80"/>
                  <a:pt x="8599" y="83"/>
                </a:cubicBezTo>
                <a:lnTo>
                  <a:pt x="8601" y="84"/>
                </a:lnTo>
                <a:cubicBezTo>
                  <a:pt x="8611" y="87"/>
                  <a:pt x="8632" y="94"/>
                  <a:pt x="8632" y="113"/>
                </a:cubicBezTo>
                <a:lnTo>
                  <a:pt x="8632" y="114"/>
                </a:lnTo>
                <a:lnTo>
                  <a:pt x="8640" y="114"/>
                </a:lnTo>
                <a:lnTo>
                  <a:pt x="8640" y="113"/>
                </a:lnTo>
                <a:cubicBezTo>
                  <a:pt x="8640" y="103"/>
                  <a:pt x="8639" y="87"/>
                  <a:pt x="8638" y="79"/>
                </a:cubicBezTo>
                <a:close/>
              </a:path>
            </a:pathLst>
          </a:custGeom>
          <a:solidFill>
            <a:schemeClr val="bg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ALT Section Header Light Blue">
    <p:bg bwMode="gray"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1280160"/>
            <a:ext cx="8229600" cy="1499616"/>
          </a:xfrm>
        </p:spPr>
        <p:txBody>
          <a:bodyPr anchor="b" anchorCtr="0">
            <a:noAutofit/>
          </a:bodyPr>
          <a:lstStyle>
            <a:lvl1pPr algn="l">
              <a:lnSpc>
                <a:spcPct val="90000"/>
              </a:lnSpc>
              <a:defRPr sz="5400" b="0" cap="none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Divider Title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3291839"/>
            <a:ext cx="5486400" cy="1828800"/>
          </a:xfrm>
        </p:spPr>
        <p:txBody>
          <a:bodyPr anchor="t" anchorCtr="0">
            <a:noAutofit/>
          </a:bodyPr>
          <a:lstStyle>
            <a:lvl1pPr marL="0" indent="0">
              <a:lnSpc>
                <a:spcPct val="120000"/>
              </a:lnSpc>
              <a:spcBef>
                <a:spcPts val="600"/>
              </a:spcBef>
              <a:buNone/>
              <a:defRPr sz="220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 vert="horz" wrap="square" lIns="0" tIns="0" rIns="0" bIns="0" rtlCol="0" anchor="ctr">
            <a:spAutoFit/>
          </a:bodyPr>
          <a:lstStyle>
            <a:lvl1pPr>
              <a:defRPr lang="en-US" smtClean="0"/>
            </a:lvl1pPr>
          </a:lstStyle>
          <a:p>
            <a:r>
              <a:rPr lang="en-US"/>
              <a:t>COMPANY CONFIDENTIAL  |  FOR INTERNAL USE ONLY  |  DO NOT COPY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1A2DCB2D-F3A1-47AC-A248-15826C4C808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Freeform 5"/>
          <p:cNvSpPr>
            <a:spLocks/>
          </p:cNvSpPr>
          <p:nvPr/>
        </p:nvSpPr>
        <p:spPr bwMode="gray">
          <a:xfrm>
            <a:off x="451644" y="2942319"/>
            <a:ext cx="8240713" cy="123825"/>
          </a:xfrm>
          <a:custGeom>
            <a:avLst/>
            <a:gdLst/>
            <a:ahLst/>
            <a:cxnLst>
              <a:cxn ang="0">
                <a:pos x="8638" y="79"/>
              </a:cxn>
              <a:cxn ang="0">
                <a:pos x="8638" y="79"/>
              </a:cxn>
              <a:cxn ang="0">
                <a:pos x="8604" y="44"/>
              </a:cxn>
              <a:cxn ang="0">
                <a:pos x="8604" y="44"/>
              </a:cxn>
              <a:cxn ang="0">
                <a:pos x="8548" y="36"/>
              </a:cxn>
              <a:cxn ang="0">
                <a:pos x="8548" y="37"/>
              </a:cxn>
              <a:cxn ang="0">
                <a:pos x="91" y="37"/>
              </a:cxn>
              <a:cxn ang="0">
                <a:pos x="40" y="30"/>
              </a:cxn>
              <a:cxn ang="0">
                <a:pos x="39" y="30"/>
              </a:cxn>
              <a:cxn ang="0">
                <a:pos x="8" y="1"/>
              </a:cxn>
              <a:cxn ang="0">
                <a:pos x="8" y="0"/>
              </a:cxn>
              <a:cxn ang="0">
                <a:pos x="0" y="0"/>
              </a:cxn>
              <a:cxn ang="0">
                <a:pos x="0" y="1"/>
              </a:cxn>
              <a:cxn ang="0">
                <a:pos x="1" y="34"/>
              </a:cxn>
              <a:cxn ang="0">
                <a:pos x="36" y="70"/>
              </a:cxn>
              <a:cxn ang="0">
                <a:pos x="36" y="70"/>
              </a:cxn>
              <a:cxn ang="0">
                <a:pos x="91" y="77"/>
              </a:cxn>
              <a:cxn ang="0">
                <a:pos x="91" y="77"/>
              </a:cxn>
              <a:cxn ang="0">
                <a:pos x="8548" y="77"/>
              </a:cxn>
              <a:cxn ang="0">
                <a:pos x="8599" y="83"/>
              </a:cxn>
              <a:cxn ang="0">
                <a:pos x="8601" y="84"/>
              </a:cxn>
              <a:cxn ang="0">
                <a:pos x="8632" y="113"/>
              </a:cxn>
              <a:cxn ang="0">
                <a:pos x="8632" y="114"/>
              </a:cxn>
              <a:cxn ang="0">
                <a:pos x="8640" y="114"/>
              </a:cxn>
              <a:cxn ang="0">
                <a:pos x="8640" y="113"/>
              </a:cxn>
              <a:cxn ang="0">
                <a:pos x="8638" y="79"/>
              </a:cxn>
            </a:cxnLst>
            <a:rect l="0" t="0" r="r" b="b"/>
            <a:pathLst>
              <a:path w="8640" h="114">
                <a:moveTo>
                  <a:pt x="8638" y="79"/>
                </a:moveTo>
                <a:lnTo>
                  <a:pt x="8638" y="79"/>
                </a:lnTo>
                <a:cubicBezTo>
                  <a:pt x="8635" y="60"/>
                  <a:pt x="8626" y="51"/>
                  <a:pt x="8604" y="44"/>
                </a:cubicBezTo>
                <a:lnTo>
                  <a:pt x="8604" y="44"/>
                </a:lnTo>
                <a:cubicBezTo>
                  <a:pt x="8592" y="40"/>
                  <a:pt x="8573" y="38"/>
                  <a:pt x="8548" y="36"/>
                </a:cubicBezTo>
                <a:lnTo>
                  <a:pt x="8548" y="37"/>
                </a:lnTo>
                <a:lnTo>
                  <a:pt x="91" y="37"/>
                </a:lnTo>
                <a:cubicBezTo>
                  <a:pt x="70" y="35"/>
                  <a:pt x="51" y="33"/>
                  <a:pt x="40" y="30"/>
                </a:cubicBezTo>
                <a:lnTo>
                  <a:pt x="39" y="30"/>
                </a:lnTo>
                <a:cubicBezTo>
                  <a:pt x="28" y="26"/>
                  <a:pt x="7" y="19"/>
                  <a:pt x="8" y="1"/>
                </a:cubicBezTo>
                <a:lnTo>
                  <a:pt x="8" y="0"/>
                </a:lnTo>
                <a:lnTo>
                  <a:pt x="0" y="0"/>
                </a:lnTo>
                <a:lnTo>
                  <a:pt x="0" y="1"/>
                </a:lnTo>
                <a:cubicBezTo>
                  <a:pt x="0" y="11"/>
                  <a:pt x="0" y="26"/>
                  <a:pt x="1" y="34"/>
                </a:cubicBezTo>
                <a:cubicBezTo>
                  <a:pt x="4" y="53"/>
                  <a:pt x="13" y="63"/>
                  <a:pt x="36" y="70"/>
                </a:cubicBezTo>
                <a:lnTo>
                  <a:pt x="36" y="70"/>
                </a:lnTo>
                <a:cubicBezTo>
                  <a:pt x="47" y="73"/>
                  <a:pt x="66" y="75"/>
                  <a:pt x="91" y="77"/>
                </a:cubicBezTo>
                <a:lnTo>
                  <a:pt x="91" y="77"/>
                </a:lnTo>
                <a:lnTo>
                  <a:pt x="8548" y="77"/>
                </a:lnTo>
                <a:cubicBezTo>
                  <a:pt x="8570" y="78"/>
                  <a:pt x="8588" y="80"/>
                  <a:pt x="8599" y="83"/>
                </a:cubicBezTo>
                <a:lnTo>
                  <a:pt x="8601" y="84"/>
                </a:lnTo>
                <a:cubicBezTo>
                  <a:pt x="8611" y="87"/>
                  <a:pt x="8632" y="94"/>
                  <a:pt x="8632" y="113"/>
                </a:cubicBezTo>
                <a:lnTo>
                  <a:pt x="8632" y="114"/>
                </a:lnTo>
                <a:lnTo>
                  <a:pt x="8640" y="114"/>
                </a:lnTo>
                <a:lnTo>
                  <a:pt x="8640" y="113"/>
                </a:lnTo>
                <a:cubicBezTo>
                  <a:pt x="8640" y="103"/>
                  <a:pt x="8639" y="87"/>
                  <a:pt x="8638" y="79"/>
                </a:cubicBezTo>
                <a:close/>
              </a:path>
            </a:pathLst>
          </a:custGeom>
          <a:solidFill>
            <a:schemeClr val="bg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ALT Section Header Green">
    <p:bg bwMode="gray"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1280160"/>
            <a:ext cx="8229600" cy="1499616"/>
          </a:xfrm>
        </p:spPr>
        <p:txBody>
          <a:bodyPr anchor="b" anchorCtr="0">
            <a:noAutofit/>
          </a:bodyPr>
          <a:lstStyle>
            <a:lvl1pPr algn="l">
              <a:lnSpc>
                <a:spcPct val="90000"/>
              </a:lnSpc>
              <a:defRPr sz="5400" b="0" cap="none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Divider Title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3291839"/>
            <a:ext cx="5486400" cy="1828800"/>
          </a:xfrm>
        </p:spPr>
        <p:txBody>
          <a:bodyPr anchor="t" anchorCtr="0">
            <a:noAutofit/>
          </a:bodyPr>
          <a:lstStyle>
            <a:lvl1pPr marL="0" indent="0">
              <a:lnSpc>
                <a:spcPct val="120000"/>
              </a:lnSpc>
              <a:spcBef>
                <a:spcPts val="600"/>
              </a:spcBef>
              <a:buNone/>
              <a:defRPr sz="220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 vert="horz" wrap="square" lIns="0" tIns="0" rIns="0" bIns="0" rtlCol="0" anchor="ctr">
            <a:spAutoFit/>
          </a:bodyPr>
          <a:lstStyle>
            <a:lvl1pPr>
              <a:defRPr lang="en-US" smtClean="0"/>
            </a:lvl1pPr>
          </a:lstStyle>
          <a:p>
            <a:r>
              <a:rPr lang="en-US"/>
              <a:t>COMPANY CONFIDENTIAL  |  FOR INTERNAL USE ONLY  |  DO NOT COPY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1A2DCB2D-F3A1-47AC-A248-15826C4C808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Freeform 5"/>
          <p:cNvSpPr>
            <a:spLocks/>
          </p:cNvSpPr>
          <p:nvPr/>
        </p:nvSpPr>
        <p:spPr bwMode="gray">
          <a:xfrm>
            <a:off x="451644" y="2942319"/>
            <a:ext cx="8240713" cy="123825"/>
          </a:xfrm>
          <a:custGeom>
            <a:avLst/>
            <a:gdLst/>
            <a:ahLst/>
            <a:cxnLst>
              <a:cxn ang="0">
                <a:pos x="8638" y="79"/>
              </a:cxn>
              <a:cxn ang="0">
                <a:pos x="8638" y="79"/>
              </a:cxn>
              <a:cxn ang="0">
                <a:pos x="8604" y="44"/>
              </a:cxn>
              <a:cxn ang="0">
                <a:pos x="8604" y="44"/>
              </a:cxn>
              <a:cxn ang="0">
                <a:pos x="8548" y="36"/>
              </a:cxn>
              <a:cxn ang="0">
                <a:pos x="8548" y="37"/>
              </a:cxn>
              <a:cxn ang="0">
                <a:pos x="91" y="37"/>
              </a:cxn>
              <a:cxn ang="0">
                <a:pos x="40" y="30"/>
              </a:cxn>
              <a:cxn ang="0">
                <a:pos x="39" y="30"/>
              </a:cxn>
              <a:cxn ang="0">
                <a:pos x="8" y="1"/>
              </a:cxn>
              <a:cxn ang="0">
                <a:pos x="8" y="0"/>
              </a:cxn>
              <a:cxn ang="0">
                <a:pos x="0" y="0"/>
              </a:cxn>
              <a:cxn ang="0">
                <a:pos x="0" y="1"/>
              </a:cxn>
              <a:cxn ang="0">
                <a:pos x="1" y="34"/>
              </a:cxn>
              <a:cxn ang="0">
                <a:pos x="36" y="70"/>
              </a:cxn>
              <a:cxn ang="0">
                <a:pos x="36" y="70"/>
              </a:cxn>
              <a:cxn ang="0">
                <a:pos x="91" y="77"/>
              </a:cxn>
              <a:cxn ang="0">
                <a:pos x="91" y="77"/>
              </a:cxn>
              <a:cxn ang="0">
                <a:pos x="8548" y="77"/>
              </a:cxn>
              <a:cxn ang="0">
                <a:pos x="8599" y="83"/>
              </a:cxn>
              <a:cxn ang="0">
                <a:pos x="8601" y="84"/>
              </a:cxn>
              <a:cxn ang="0">
                <a:pos x="8632" y="113"/>
              </a:cxn>
              <a:cxn ang="0">
                <a:pos x="8632" y="114"/>
              </a:cxn>
              <a:cxn ang="0">
                <a:pos x="8640" y="114"/>
              </a:cxn>
              <a:cxn ang="0">
                <a:pos x="8640" y="113"/>
              </a:cxn>
              <a:cxn ang="0">
                <a:pos x="8638" y="79"/>
              </a:cxn>
            </a:cxnLst>
            <a:rect l="0" t="0" r="r" b="b"/>
            <a:pathLst>
              <a:path w="8640" h="114">
                <a:moveTo>
                  <a:pt x="8638" y="79"/>
                </a:moveTo>
                <a:lnTo>
                  <a:pt x="8638" y="79"/>
                </a:lnTo>
                <a:cubicBezTo>
                  <a:pt x="8635" y="60"/>
                  <a:pt x="8626" y="51"/>
                  <a:pt x="8604" y="44"/>
                </a:cubicBezTo>
                <a:lnTo>
                  <a:pt x="8604" y="44"/>
                </a:lnTo>
                <a:cubicBezTo>
                  <a:pt x="8592" y="40"/>
                  <a:pt x="8573" y="38"/>
                  <a:pt x="8548" y="36"/>
                </a:cubicBezTo>
                <a:lnTo>
                  <a:pt x="8548" y="37"/>
                </a:lnTo>
                <a:lnTo>
                  <a:pt x="91" y="37"/>
                </a:lnTo>
                <a:cubicBezTo>
                  <a:pt x="70" y="35"/>
                  <a:pt x="51" y="33"/>
                  <a:pt x="40" y="30"/>
                </a:cubicBezTo>
                <a:lnTo>
                  <a:pt x="39" y="30"/>
                </a:lnTo>
                <a:cubicBezTo>
                  <a:pt x="28" y="26"/>
                  <a:pt x="7" y="19"/>
                  <a:pt x="8" y="1"/>
                </a:cubicBezTo>
                <a:lnTo>
                  <a:pt x="8" y="0"/>
                </a:lnTo>
                <a:lnTo>
                  <a:pt x="0" y="0"/>
                </a:lnTo>
                <a:lnTo>
                  <a:pt x="0" y="1"/>
                </a:lnTo>
                <a:cubicBezTo>
                  <a:pt x="0" y="11"/>
                  <a:pt x="0" y="26"/>
                  <a:pt x="1" y="34"/>
                </a:cubicBezTo>
                <a:cubicBezTo>
                  <a:pt x="4" y="53"/>
                  <a:pt x="13" y="63"/>
                  <a:pt x="36" y="70"/>
                </a:cubicBezTo>
                <a:lnTo>
                  <a:pt x="36" y="70"/>
                </a:lnTo>
                <a:cubicBezTo>
                  <a:pt x="47" y="73"/>
                  <a:pt x="66" y="75"/>
                  <a:pt x="91" y="77"/>
                </a:cubicBezTo>
                <a:lnTo>
                  <a:pt x="91" y="77"/>
                </a:lnTo>
                <a:lnTo>
                  <a:pt x="8548" y="77"/>
                </a:lnTo>
                <a:cubicBezTo>
                  <a:pt x="8570" y="78"/>
                  <a:pt x="8588" y="80"/>
                  <a:pt x="8599" y="83"/>
                </a:cubicBezTo>
                <a:lnTo>
                  <a:pt x="8601" y="84"/>
                </a:lnTo>
                <a:cubicBezTo>
                  <a:pt x="8611" y="87"/>
                  <a:pt x="8632" y="94"/>
                  <a:pt x="8632" y="113"/>
                </a:cubicBezTo>
                <a:lnTo>
                  <a:pt x="8632" y="114"/>
                </a:lnTo>
                <a:lnTo>
                  <a:pt x="8640" y="114"/>
                </a:lnTo>
                <a:lnTo>
                  <a:pt x="8640" y="113"/>
                </a:lnTo>
                <a:cubicBezTo>
                  <a:pt x="8640" y="103"/>
                  <a:pt x="8639" y="87"/>
                  <a:pt x="8638" y="79"/>
                </a:cubicBezTo>
                <a:close/>
              </a:path>
            </a:pathLst>
          </a:custGeom>
          <a:solidFill>
            <a:schemeClr val="bg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ALT Section Header Sand">
    <p:bg bwMode="gray">
      <p:bgPr>
        <a:solidFill>
          <a:srgbClr val="BA9D8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1280160"/>
            <a:ext cx="8229600" cy="1499616"/>
          </a:xfrm>
        </p:spPr>
        <p:txBody>
          <a:bodyPr anchor="b" anchorCtr="0">
            <a:noAutofit/>
          </a:bodyPr>
          <a:lstStyle>
            <a:lvl1pPr algn="l">
              <a:lnSpc>
                <a:spcPct val="90000"/>
              </a:lnSpc>
              <a:defRPr sz="5400" b="0" cap="none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Divider Title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3291839"/>
            <a:ext cx="5486400" cy="1828800"/>
          </a:xfrm>
        </p:spPr>
        <p:txBody>
          <a:bodyPr anchor="t" anchorCtr="0">
            <a:noAutofit/>
          </a:bodyPr>
          <a:lstStyle>
            <a:lvl1pPr marL="0" indent="0">
              <a:lnSpc>
                <a:spcPct val="120000"/>
              </a:lnSpc>
              <a:spcBef>
                <a:spcPts val="600"/>
              </a:spcBef>
              <a:buNone/>
              <a:defRPr sz="220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 vert="horz" wrap="square" lIns="0" tIns="0" rIns="0" bIns="0" rtlCol="0" anchor="ctr">
            <a:spAutoFit/>
          </a:bodyPr>
          <a:lstStyle>
            <a:lvl1pPr>
              <a:defRPr lang="en-US" smtClean="0"/>
            </a:lvl1pPr>
          </a:lstStyle>
          <a:p>
            <a:r>
              <a:rPr lang="en-US"/>
              <a:t>COMPANY CONFIDENTIAL  |  FOR INTERNAL USE ONLY  |  DO NOT COPY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1A2DCB2D-F3A1-47AC-A248-15826C4C808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Freeform 5"/>
          <p:cNvSpPr>
            <a:spLocks/>
          </p:cNvSpPr>
          <p:nvPr/>
        </p:nvSpPr>
        <p:spPr bwMode="gray">
          <a:xfrm>
            <a:off x="451644" y="2942319"/>
            <a:ext cx="8240713" cy="123825"/>
          </a:xfrm>
          <a:custGeom>
            <a:avLst/>
            <a:gdLst/>
            <a:ahLst/>
            <a:cxnLst>
              <a:cxn ang="0">
                <a:pos x="8638" y="79"/>
              </a:cxn>
              <a:cxn ang="0">
                <a:pos x="8638" y="79"/>
              </a:cxn>
              <a:cxn ang="0">
                <a:pos x="8604" y="44"/>
              </a:cxn>
              <a:cxn ang="0">
                <a:pos x="8604" y="44"/>
              </a:cxn>
              <a:cxn ang="0">
                <a:pos x="8548" y="36"/>
              </a:cxn>
              <a:cxn ang="0">
                <a:pos x="8548" y="37"/>
              </a:cxn>
              <a:cxn ang="0">
                <a:pos x="91" y="37"/>
              </a:cxn>
              <a:cxn ang="0">
                <a:pos x="40" y="30"/>
              </a:cxn>
              <a:cxn ang="0">
                <a:pos x="39" y="30"/>
              </a:cxn>
              <a:cxn ang="0">
                <a:pos x="8" y="1"/>
              </a:cxn>
              <a:cxn ang="0">
                <a:pos x="8" y="0"/>
              </a:cxn>
              <a:cxn ang="0">
                <a:pos x="0" y="0"/>
              </a:cxn>
              <a:cxn ang="0">
                <a:pos x="0" y="1"/>
              </a:cxn>
              <a:cxn ang="0">
                <a:pos x="1" y="34"/>
              </a:cxn>
              <a:cxn ang="0">
                <a:pos x="36" y="70"/>
              </a:cxn>
              <a:cxn ang="0">
                <a:pos x="36" y="70"/>
              </a:cxn>
              <a:cxn ang="0">
                <a:pos x="91" y="77"/>
              </a:cxn>
              <a:cxn ang="0">
                <a:pos x="91" y="77"/>
              </a:cxn>
              <a:cxn ang="0">
                <a:pos x="8548" y="77"/>
              </a:cxn>
              <a:cxn ang="0">
                <a:pos x="8599" y="83"/>
              </a:cxn>
              <a:cxn ang="0">
                <a:pos x="8601" y="84"/>
              </a:cxn>
              <a:cxn ang="0">
                <a:pos x="8632" y="113"/>
              </a:cxn>
              <a:cxn ang="0">
                <a:pos x="8632" y="114"/>
              </a:cxn>
              <a:cxn ang="0">
                <a:pos x="8640" y="114"/>
              </a:cxn>
              <a:cxn ang="0">
                <a:pos x="8640" y="113"/>
              </a:cxn>
              <a:cxn ang="0">
                <a:pos x="8638" y="79"/>
              </a:cxn>
            </a:cxnLst>
            <a:rect l="0" t="0" r="r" b="b"/>
            <a:pathLst>
              <a:path w="8640" h="114">
                <a:moveTo>
                  <a:pt x="8638" y="79"/>
                </a:moveTo>
                <a:lnTo>
                  <a:pt x="8638" y="79"/>
                </a:lnTo>
                <a:cubicBezTo>
                  <a:pt x="8635" y="60"/>
                  <a:pt x="8626" y="51"/>
                  <a:pt x="8604" y="44"/>
                </a:cubicBezTo>
                <a:lnTo>
                  <a:pt x="8604" y="44"/>
                </a:lnTo>
                <a:cubicBezTo>
                  <a:pt x="8592" y="40"/>
                  <a:pt x="8573" y="38"/>
                  <a:pt x="8548" y="36"/>
                </a:cubicBezTo>
                <a:lnTo>
                  <a:pt x="8548" y="37"/>
                </a:lnTo>
                <a:lnTo>
                  <a:pt x="91" y="37"/>
                </a:lnTo>
                <a:cubicBezTo>
                  <a:pt x="70" y="35"/>
                  <a:pt x="51" y="33"/>
                  <a:pt x="40" y="30"/>
                </a:cubicBezTo>
                <a:lnTo>
                  <a:pt x="39" y="30"/>
                </a:lnTo>
                <a:cubicBezTo>
                  <a:pt x="28" y="26"/>
                  <a:pt x="7" y="19"/>
                  <a:pt x="8" y="1"/>
                </a:cubicBezTo>
                <a:lnTo>
                  <a:pt x="8" y="0"/>
                </a:lnTo>
                <a:lnTo>
                  <a:pt x="0" y="0"/>
                </a:lnTo>
                <a:lnTo>
                  <a:pt x="0" y="1"/>
                </a:lnTo>
                <a:cubicBezTo>
                  <a:pt x="0" y="11"/>
                  <a:pt x="0" y="26"/>
                  <a:pt x="1" y="34"/>
                </a:cubicBezTo>
                <a:cubicBezTo>
                  <a:pt x="4" y="53"/>
                  <a:pt x="13" y="63"/>
                  <a:pt x="36" y="70"/>
                </a:cubicBezTo>
                <a:lnTo>
                  <a:pt x="36" y="70"/>
                </a:lnTo>
                <a:cubicBezTo>
                  <a:pt x="47" y="73"/>
                  <a:pt x="66" y="75"/>
                  <a:pt x="91" y="77"/>
                </a:cubicBezTo>
                <a:lnTo>
                  <a:pt x="91" y="77"/>
                </a:lnTo>
                <a:lnTo>
                  <a:pt x="8548" y="77"/>
                </a:lnTo>
                <a:cubicBezTo>
                  <a:pt x="8570" y="78"/>
                  <a:pt x="8588" y="80"/>
                  <a:pt x="8599" y="83"/>
                </a:cubicBezTo>
                <a:lnTo>
                  <a:pt x="8601" y="84"/>
                </a:lnTo>
                <a:cubicBezTo>
                  <a:pt x="8611" y="87"/>
                  <a:pt x="8632" y="94"/>
                  <a:pt x="8632" y="113"/>
                </a:cubicBezTo>
                <a:lnTo>
                  <a:pt x="8632" y="114"/>
                </a:lnTo>
                <a:lnTo>
                  <a:pt x="8640" y="114"/>
                </a:lnTo>
                <a:lnTo>
                  <a:pt x="8640" y="113"/>
                </a:lnTo>
                <a:cubicBezTo>
                  <a:pt x="8640" y="103"/>
                  <a:pt x="8639" y="87"/>
                  <a:pt x="8638" y="79"/>
                </a:cubicBezTo>
                <a:close/>
              </a:path>
            </a:pathLst>
          </a:custGeom>
          <a:solidFill>
            <a:schemeClr val="bg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ALT Section Header Aqua">
    <p:bg bwMode="gray">
      <p:bgPr>
        <a:solidFill>
          <a:srgbClr val="5D967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1280160"/>
            <a:ext cx="8229600" cy="1499616"/>
          </a:xfrm>
        </p:spPr>
        <p:txBody>
          <a:bodyPr anchor="b" anchorCtr="0">
            <a:noAutofit/>
          </a:bodyPr>
          <a:lstStyle>
            <a:lvl1pPr algn="l">
              <a:lnSpc>
                <a:spcPct val="90000"/>
              </a:lnSpc>
              <a:defRPr sz="5400" b="0" cap="none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Divider Title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3291839"/>
            <a:ext cx="5486400" cy="1828800"/>
          </a:xfrm>
        </p:spPr>
        <p:txBody>
          <a:bodyPr anchor="t" anchorCtr="0">
            <a:noAutofit/>
          </a:bodyPr>
          <a:lstStyle>
            <a:lvl1pPr marL="0" indent="0">
              <a:lnSpc>
                <a:spcPct val="120000"/>
              </a:lnSpc>
              <a:spcBef>
                <a:spcPts val="600"/>
              </a:spcBef>
              <a:buNone/>
              <a:defRPr sz="220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 vert="horz" wrap="square" lIns="0" tIns="0" rIns="0" bIns="0" rtlCol="0" anchor="ctr">
            <a:spAutoFit/>
          </a:bodyPr>
          <a:lstStyle>
            <a:lvl1pPr>
              <a:defRPr lang="en-US" smtClean="0"/>
            </a:lvl1pPr>
          </a:lstStyle>
          <a:p>
            <a:r>
              <a:rPr lang="en-US"/>
              <a:t>COMPANY CONFIDENTIAL  |  FOR INTERNAL USE ONLY  |  DO NOT COPY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1A2DCB2D-F3A1-47AC-A248-15826C4C808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Freeform 5"/>
          <p:cNvSpPr>
            <a:spLocks/>
          </p:cNvSpPr>
          <p:nvPr/>
        </p:nvSpPr>
        <p:spPr bwMode="gray">
          <a:xfrm>
            <a:off x="451644" y="2942319"/>
            <a:ext cx="8240713" cy="123825"/>
          </a:xfrm>
          <a:custGeom>
            <a:avLst/>
            <a:gdLst/>
            <a:ahLst/>
            <a:cxnLst>
              <a:cxn ang="0">
                <a:pos x="8638" y="79"/>
              </a:cxn>
              <a:cxn ang="0">
                <a:pos x="8638" y="79"/>
              </a:cxn>
              <a:cxn ang="0">
                <a:pos x="8604" y="44"/>
              </a:cxn>
              <a:cxn ang="0">
                <a:pos x="8604" y="44"/>
              </a:cxn>
              <a:cxn ang="0">
                <a:pos x="8548" y="36"/>
              </a:cxn>
              <a:cxn ang="0">
                <a:pos x="8548" y="37"/>
              </a:cxn>
              <a:cxn ang="0">
                <a:pos x="91" y="37"/>
              </a:cxn>
              <a:cxn ang="0">
                <a:pos x="40" y="30"/>
              </a:cxn>
              <a:cxn ang="0">
                <a:pos x="39" y="30"/>
              </a:cxn>
              <a:cxn ang="0">
                <a:pos x="8" y="1"/>
              </a:cxn>
              <a:cxn ang="0">
                <a:pos x="8" y="0"/>
              </a:cxn>
              <a:cxn ang="0">
                <a:pos x="0" y="0"/>
              </a:cxn>
              <a:cxn ang="0">
                <a:pos x="0" y="1"/>
              </a:cxn>
              <a:cxn ang="0">
                <a:pos x="1" y="34"/>
              </a:cxn>
              <a:cxn ang="0">
                <a:pos x="36" y="70"/>
              </a:cxn>
              <a:cxn ang="0">
                <a:pos x="36" y="70"/>
              </a:cxn>
              <a:cxn ang="0">
                <a:pos x="91" y="77"/>
              </a:cxn>
              <a:cxn ang="0">
                <a:pos x="91" y="77"/>
              </a:cxn>
              <a:cxn ang="0">
                <a:pos x="8548" y="77"/>
              </a:cxn>
              <a:cxn ang="0">
                <a:pos x="8599" y="83"/>
              </a:cxn>
              <a:cxn ang="0">
                <a:pos x="8601" y="84"/>
              </a:cxn>
              <a:cxn ang="0">
                <a:pos x="8632" y="113"/>
              </a:cxn>
              <a:cxn ang="0">
                <a:pos x="8632" y="114"/>
              </a:cxn>
              <a:cxn ang="0">
                <a:pos x="8640" y="114"/>
              </a:cxn>
              <a:cxn ang="0">
                <a:pos x="8640" y="113"/>
              </a:cxn>
              <a:cxn ang="0">
                <a:pos x="8638" y="79"/>
              </a:cxn>
            </a:cxnLst>
            <a:rect l="0" t="0" r="r" b="b"/>
            <a:pathLst>
              <a:path w="8640" h="114">
                <a:moveTo>
                  <a:pt x="8638" y="79"/>
                </a:moveTo>
                <a:lnTo>
                  <a:pt x="8638" y="79"/>
                </a:lnTo>
                <a:cubicBezTo>
                  <a:pt x="8635" y="60"/>
                  <a:pt x="8626" y="51"/>
                  <a:pt x="8604" y="44"/>
                </a:cubicBezTo>
                <a:lnTo>
                  <a:pt x="8604" y="44"/>
                </a:lnTo>
                <a:cubicBezTo>
                  <a:pt x="8592" y="40"/>
                  <a:pt x="8573" y="38"/>
                  <a:pt x="8548" y="36"/>
                </a:cubicBezTo>
                <a:lnTo>
                  <a:pt x="8548" y="37"/>
                </a:lnTo>
                <a:lnTo>
                  <a:pt x="91" y="37"/>
                </a:lnTo>
                <a:cubicBezTo>
                  <a:pt x="70" y="35"/>
                  <a:pt x="51" y="33"/>
                  <a:pt x="40" y="30"/>
                </a:cubicBezTo>
                <a:lnTo>
                  <a:pt x="39" y="30"/>
                </a:lnTo>
                <a:cubicBezTo>
                  <a:pt x="28" y="26"/>
                  <a:pt x="7" y="19"/>
                  <a:pt x="8" y="1"/>
                </a:cubicBezTo>
                <a:lnTo>
                  <a:pt x="8" y="0"/>
                </a:lnTo>
                <a:lnTo>
                  <a:pt x="0" y="0"/>
                </a:lnTo>
                <a:lnTo>
                  <a:pt x="0" y="1"/>
                </a:lnTo>
                <a:cubicBezTo>
                  <a:pt x="0" y="11"/>
                  <a:pt x="0" y="26"/>
                  <a:pt x="1" y="34"/>
                </a:cubicBezTo>
                <a:cubicBezTo>
                  <a:pt x="4" y="53"/>
                  <a:pt x="13" y="63"/>
                  <a:pt x="36" y="70"/>
                </a:cubicBezTo>
                <a:lnTo>
                  <a:pt x="36" y="70"/>
                </a:lnTo>
                <a:cubicBezTo>
                  <a:pt x="47" y="73"/>
                  <a:pt x="66" y="75"/>
                  <a:pt x="91" y="77"/>
                </a:cubicBezTo>
                <a:lnTo>
                  <a:pt x="91" y="77"/>
                </a:lnTo>
                <a:lnTo>
                  <a:pt x="8548" y="77"/>
                </a:lnTo>
                <a:cubicBezTo>
                  <a:pt x="8570" y="78"/>
                  <a:pt x="8588" y="80"/>
                  <a:pt x="8599" y="83"/>
                </a:cubicBezTo>
                <a:lnTo>
                  <a:pt x="8601" y="84"/>
                </a:lnTo>
                <a:cubicBezTo>
                  <a:pt x="8611" y="87"/>
                  <a:pt x="8632" y="94"/>
                  <a:pt x="8632" y="113"/>
                </a:cubicBezTo>
                <a:lnTo>
                  <a:pt x="8632" y="114"/>
                </a:lnTo>
                <a:lnTo>
                  <a:pt x="8640" y="114"/>
                </a:lnTo>
                <a:lnTo>
                  <a:pt x="8640" y="113"/>
                </a:lnTo>
                <a:cubicBezTo>
                  <a:pt x="8640" y="103"/>
                  <a:pt x="8639" y="87"/>
                  <a:pt x="8638" y="79"/>
                </a:cubicBezTo>
                <a:close/>
              </a:path>
            </a:pathLst>
          </a:custGeom>
          <a:solidFill>
            <a:schemeClr val="bg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ALT Section Header Purple">
    <p:bg bwMode="gray">
      <p:bgPr>
        <a:solidFill>
          <a:srgbClr val="815E9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1280160"/>
            <a:ext cx="8229600" cy="1499616"/>
          </a:xfrm>
        </p:spPr>
        <p:txBody>
          <a:bodyPr anchor="b" anchorCtr="0">
            <a:noAutofit/>
          </a:bodyPr>
          <a:lstStyle>
            <a:lvl1pPr algn="l">
              <a:lnSpc>
                <a:spcPct val="90000"/>
              </a:lnSpc>
              <a:defRPr sz="5400" b="0" cap="none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Divider Title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3291839"/>
            <a:ext cx="5486400" cy="1828800"/>
          </a:xfrm>
        </p:spPr>
        <p:txBody>
          <a:bodyPr anchor="t" anchorCtr="0">
            <a:noAutofit/>
          </a:bodyPr>
          <a:lstStyle>
            <a:lvl1pPr marL="0" indent="0">
              <a:lnSpc>
                <a:spcPct val="120000"/>
              </a:lnSpc>
              <a:spcBef>
                <a:spcPts val="600"/>
              </a:spcBef>
              <a:buNone/>
              <a:defRPr sz="220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 vert="horz" wrap="square" lIns="0" tIns="0" rIns="0" bIns="0" rtlCol="0" anchor="ctr">
            <a:spAutoFit/>
          </a:bodyPr>
          <a:lstStyle>
            <a:lvl1pPr>
              <a:defRPr lang="en-US" smtClean="0"/>
            </a:lvl1pPr>
          </a:lstStyle>
          <a:p>
            <a:r>
              <a:rPr lang="en-US"/>
              <a:t>COMPANY CONFIDENTIAL  |  FOR INTERNAL USE ONLY  |  DO NOT COPY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1A2DCB2D-F3A1-47AC-A248-15826C4C808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Freeform 5"/>
          <p:cNvSpPr>
            <a:spLocks/>
          </p:cNvSpPr>
          <p:nvPr userDrawn="1"/>
        </p:nvSpPr>
        <p:spPr bwMode="gray">
          <a:xfrm>
            <a:off x="451644" y="2942319"/>
            <a:ext cx="8240713" cy="123825"/>
          </a:xfrm>
          <a:custGeom>
            <a:avLst/>
            <a:gdLst/>
            <a:ahLst/>
            <a:cxnLst>
              <a:cxn ang="0">
                <a:pos x="8638" y="79"/>
              </a:cxn>
              <a:cxn ang="0">
                <a:pos x="8638" y="79"/>
              </a:cxn>
              <a:cxn ang="0">
                <a:pos x="8604" y="44"/>
              </a:cxn>
              <a:cxn ang="0">
                <a:pos x="8604" y="44"/>
              </a:cxn>
              <a:cxn ang="0">
                <a:pos x="8548" y="36"/>
              </a:cxn>
              <a:cxn ang="0">
                <a:pos x="8548" y="37"/>
              </a:cxn>
              <a:cxn ang="0">
                <a:pos x="91" y="37"/>
              </a:cxn>
              <a:cxn ang="0">
                <a:pos x="40" y="30"/>
              </a:cxn>
              <a:cxn ang="0">
                <a:pos x="39" y="30"/>
              </a:cxn>
              <a:cxn ang="0">
                <a:pos x="8" y="1"/>
              </a:cxn>
              <a:cxn ang="0">
                <a:pos x="8" y="0"/>
              </a:cxn>
              <a:cxn ang="0">
                <a:pos x="0" y="0"/>
              </a:cxn>
              <a:cxn ang="0">
                <a:pos x="0" y="1"/>
              </a:cxn>
              <a:cxn ang="0">
                <a:pos x="1" y="34"/>
              </a:cxn>
              <a:cxn ang="0">
                <a:pos x="36" y="70"/>
              </a:cxn>
              <a:cxn ang="0">
                <a:pos x="36" y="70"/>
              </a:cxn>
              <a:cxn ang="0">
                <a:pos x="91" y="77"/>
              </a:cxn>
              <a:cxn ang="0">
                <a:pos x="91" y="77"/>
              </a:cxn>
              <a:cxn ang="0">
                <a:pos x="8548" y="77"/>
              </a:cxn>
              <a:cxn ang="0">
                <a:pos x="8599" y="83"/>
              </a:cxn>
              <a:cxn ang="0">
                <a:pos x="8601" y="84"/>
              </a:cxn>
              <a:cxn ang="0">
                <a:pos x="8632" y="113"/>
              </a:cxn>
              <a:cxn ang="0">
                <a:pos x="8632" y="114"/>
              </a:cxn>
              <a:cxn ang="0">
                <a:pos x="8640" y="114"/>
              </a:cxn>
              <a:cxn ang="0">
                <a:pos x="8640" y="113"/>
              </a:cxn>
              <a:cxn ang="0">
                <a:pos x="8638" y="79"/>
              </a:cxn>
            </a:cxnLst>
            <a:rect l="0" t="0" r="r" b="b"/>
            <a:pathLst>
              <a:path w="8640" h="114">
                <a:moveTo>
                  <a:pt x="8638" y="79"/>
                </a:moveTo>
                <a:lnTo>
                  <a:pt x="8638" y="79"/>
                </a:lnTo>
                <a:cubicBezTo>
                  <a:pt x="8635" y="60"/>
                  <a:pt x="8626" y="51"/>
                  <a:pt x="8604" y="44"/>
                </a:cubicBezTo>
                <a:lnTo>
                  <a:pt x="8604" y="44"/>
                </a:lnTo>
                <a:cubicBezTo>
                  <a:pt x="8592" y="40"/>
                  <a:pt x="8573" y="38"/>
                  <a:pt x="8548" y="36"/>
                </a:cubicBezTo>
                <a:lnTo>
                  <a:pt x="8548" y="37"/>
                </a:lnTo>
                <a:lnTo>
                  <a:pt x="91" y="37"/>
                </a:lnTo>
                <a:cubicBezTo>
                  <a:pt x="70" y="35"/>
                  <a:pt x="51" y="33"/>
                  <a:pt x="40" y="30"/>
                </a:cubicBezTo>
                <a:lnTo>
                  <a:pt x="39" y="30"/>
                </a:lnTo>
                <a:cubicBezTo>
                  <a:pt x="28" y="26"/>
                  <a:pt x="7" y="19"/>
                  <a:pt x="8" y="1"/>
                </a:cubicBezTo>
                <a:lnTo>
                  <a:pt x="8" y="0"/>
                </a:lnTo>
                <a:lnTo>
                  <a:pt x="0" y="0"/>
                </a:lnTo>
                <a:lnTo>
                  <a:pt x="0" y="1"/>
                </a:lnTo>
                <a:cubicBezTo>
                  <a:pt x="0" y="11"/>
                  <a:pt x="0" y="26"/>
                  <a:pt x="1" y="34"/>
                </a:cubicBezTo>
                <a:cubicBezTo>
                  <a:pt x="4" y="53"/>
                  <a:pt x="13" y="63"/>
                  <a:pt x="36" y="70"/>
                </a:cubicBezTo>
                <a:lnTo>
                  <a:pt x="36" y="70"/>
                </a:lnTo>
                <a:cubicBezTo>
                  <a:pt x="47" y="73"/>
                  <a:pt x="66" y="75"/>
                  <a:pt x="91" y="77"/>
                </a:cubicBezTo>
                <a:lnTo>
                  <a:pt x="91" y="77"/>
                </a:lnTo>
                <a:lnTo>
                  <a:pt x="8548" y="77"/>
                </a:lnTo>
                <a:cubicBezTo>
                  <a:pt x="8570" y="78"/>
                  <a:pt x="8588" y="80"/>
                  <a:pt x="8599" y="83"/>
                </a:cubicBezTo>
                <a:lnTo>
                  <a:pt x="8601" y="84"/>
                </a:lnTo>
                <a:cubicBezTo>
                  <a:pt x="8611" y="87"/>
                  <a:pt x="8632" y="94"/>
                  <a:pt x="8632" y="113"/>
                </a:cubicBezTo>
                <a:lnTo>
                  <a:pt x="8632" y="114"/>
                </a:lnTo>
                <a:lnTo>
                  <a:pt x="8640" y="114"/>
                </a:lnTo>
                <a:lnTo>
                  <a:pt x="8640" y="113"/>
                </a:lnTo>
                <a:cubicBezTo>
                  <a:pt x="8640" y="103"/>
                  <a:pt x="8639" y="87"/>
                  <a:pt x="8638" y="79"/>
                </a:cubicBezTo>
                <a:close/>
              </a:path>
            </a:pathLst>
          </a:custGeom>
          <a:solidFill>
            <a:schemeClr val="bg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wo Column with Image +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gray">
          <a:xfrm>
            <a:off x="4846320" y="1149013"/>
            <a:ext cx="4114800" cy="954107"/>
          </a:xfrm>
        </p:spPr>
        <p:txBody>
          <a:bodyPr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 bwMode="gray">
          <a:xfrm>
            <a:off x="4846320" y="2286000"/>
            <a:ext cx="4114800" cy="3931920"/>
          </a:xfrm>
        </p:spPr>
        <p:txBody>
          <a:bodyPr>
            <a:noAutofit/>
          </a:bodyPr>
          <a:lstStyle>
            <a:lvl1pPr marL="61913" indent="-61913">
              <a:defRPr sz="2400">
                <a:solidFill>
                  <a:schemeClr val="tx2"/>
                </a:solidFill>
              </a:defRPr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COMPANY CONFIDENTIAL  |  FOR INTERNAL USE ONLY  |  DO NOT COPY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2DCB2D-F3A1-47AC-A248-15826C4C808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Freeform 5"/>
          <p:cNvSpPr>
            <a:spLocks/>
          </p:cNvSpPr>
          <p:nvPr/>
        </p:nvSpPr>
        <p:spPr bwMode="gray">
          <a:xfrm>
            <a:off x="4509294" y="412750"/>
            <a:ext cx="125413" cy="6032500"/>
          </a:xfrm>
          <a:custGeom>
            <a:avLst/>
            <a:gdLst/>
            <a:ahLst/>
            <a:cxnLst>
              <a:cxn ang="0">
                <a:pos x="80" y="2"/>
              </a:cxn>
              <a:cxn ang="0">
                <a:pos x="80" y="2"/>
              </a:cxn>
              <a:cxn ang="0">
                <a:pos x="44" y="36"/>
              </a:cxn>
              <a:cxn ang="0">
                <a:pos x="44" y="36"/>
              </a:cxn>
              <a:cxn ang="0">
                <a:pos x="37" y="91"/>
              </a:cxn>
              <a:cxn ang="0">
                <a:pos x="37" y="91"/>
              </a:cxn>
              <a:cxn ang="0">
                <a:pos x="37" y="3071"/>
              </a:cxn>
              <a:cxn ang="0">
                <a:pos x="37" y="6227"/>
              </a:cxn>
              <a:cxn ang="0">
                <a:pos x="31" y="6278"/>
              </a:cxn>
              <a:cxn ang="0">
                <a:pos x="30" y="6279"/>
              </a:cxn>
              <a:cxn ang="0">
                <a:pos x="1" y="6310"/>
              </a:cxn>
              <a:cxn ang="0">
                <a:pos x="0" y="6310"/>
              </a:cxn>
              <a:cxn ang="0">
                <a:pos x="0" y="6318"/>
              </a:cxn>
              <a:cxn ang="0">
                <a:pos x="1" y="6318"/>
              </a:cxn>
              <a:cxn ang="0">
                <a:pos x="35" y="6317"/>
              </a:cxn>
              <a:cxn ang="0">
                <a:pos x="70" y="6282"/>
              </a:cxn>
              <a:cxn ang="0">
                <a:pos x="70" y="6282"/>
              </a:cxn>
              <a:cxn ang="0">
                <a:pos x="78" y="6227"/>
              </a:cxn>
              <a:cxn ang="0">
                <a:pos x="77" y="6227"/>
              </a:cxn>
              <a:cxn ang="0">
                <a:pos x="77" y="3138"/>
              </a:cxn>
              <a:cxn ang="0">
                <a:pos x="77" y="91"/>
              </a:cxn>
              <a:cxn ang="0">
                <a:pos x="84" y="40"/>
              </a:cxn>
              <a:cxn ang="0">
                <a:pos x="84" y="39"/>
              </a:cxn>
              <a:cxn ang="0">
                <a:pos x="113" y="8"/>
              </a:cxn>
              <a:cxn ang="0">
                <a:pos x="115" y="8"/>
              </a:cxn>
              <a:cxn ang="0">
                <a:pos x="115" y="1"/>
              </a:cxn>
              <a:cxn ang="0">
                <a:pos x="113" y="1"/>
              </a:cxn>
              <a:cxn ang="0">
                <a:pos x="80" y="2"/>
              </a:cxn>
            </a:cxnLst>
            <a:rect l="0" t="0" r="r" b="b"/>
            <a:pathLst>
              <a:path w="115" h="6319">
                <a:moveTo>
                  <a:pt x="80" y="2"/>
                </a:moveTo>
                <a:lnTo>
                  <a:pt x="80" y="2"/>
                </a:lnTo>
                <a:cubicBezTo>
                  <a:pt x="61" y="4"/>
                  <a:pt x="51" y="13"/>
                  <a:pt x="44" y="36"/>
                </a:cubicBezTo>
                <a:lnTo>
                  <a:pt x="44" y="36"/>
                </a:lnTo>
                <a:cubicBezTo>
                  <a:pt x="41" y="48"/>
                  <a:pt x="39" y="66"/>
                  <a:pt x="37" y="91"/>
                </a:cubicBezTo>
                <a:lnTo>
                  <a:pt x="37" y="91"/>
                </a:lnTo>
                <a:lnTo>
                  <a:pt x="37" y="3071"/>
                </a:lnTo>
                <a:lnTo>
                  <a:pt x="37" y="6227"/>
                </a:lnTo>
                <a:cubicBezTo>
                  <a:pt x="36" y="6248"/>
                  <a:pt x="34" y="6267"/>
                  <a:pt x="31" y="6278"/>
                </a:cubicBezTo>
                <a:lnTo>
                  <a:pt x="30" y="6279"/>
                </a:lnTo>
                <a:cubicBezTo>
                  <a:pt x="27" y="6290"/>
                  <a:pt x="20" y="6311"/>
                  <a:pt x="1" y="6310"/>
                </a:cubicBezTo>
                <a:lnTo>
                  <a:pt x="0" y="6310"/>
                </a:lnTo>
                <a:lnTo>
                  <a:pt x="0" y="6318"/>
                </a:lnTo>
                <a:lnTo>
                  <a:pt x="1" y="6318"/>
                </a:lnTo>
                <a:cubicBezTo>
                  <a:pt x="11" y="6319"/>
                  <a:pt x="26" y="6318"/>
                  <a:pt x="35" y="6317"/>
                </a:cubicBezTo>
                <a:cubicBezTo>
                  <a:pt x="54" y="6314"/>
                  <a:pt x="63" y="6305"/>
                  <a:pt x="70" y="6282"/>
                </a:cubicBezTo>
                <a:lnTo>
                  <a:pt x="70" y="6282"/>
                </a:lnTo>
                <a:cubicBezTo>
                  <a:pt x="74" y="6271"/>
                  <a:pt x="76" y="6252"/>
                  <a:pt x="78" y="6227"/>
                </a:cubicBezTo>
                <a:lnTo>
                  <a:pt x="77" y="6227"/>
                </a:lnTo>
                <a:lnTo>
                  <a:pt x="77" y="3138"/>
                </a:lnTo>
                <a:lnTo>
                  <a:pt x="77" y="91"/>
                </a:lnTo>
                <a:cubicBezTo>
                  <a:pt x="79" y="70"/>
                  <a:pt x="81" y="52"/>
                  <a:pt x="84" y="40"/>
                </a:cubicBezTo>
                <a:lnTo>
                  <a:pt x="84" y="39"/>
                </a:lnTo>
                <a:cubicBezTo>
                  <a:pt x="88" y="29"/>
                  <a:pt x="95" y="7"/>
                  <a:pt x="113" y="8"/>
                </a:cubicBezTo>
                <a:lnTo>
                  <a:pt x="115" y="8"/>
                </a:lnTo>
                <a:lnTo>
                  <a:pt x="115" y="1"/>
                </a:lnTo>
                <a:lnTo>
                  <a:pt x="113" y="1"/>
                </a:lnTo>
                <a:cubicBezTo>
                  <a:pt x="103" y="0"/>
                  <a:pt x="88" y="1"/>
                  <a:pt x="80" y="2"/>
                </a:cubicBezTo>
                <a:close/>
              </a:path>
            </a:pathLst>
          </a:custGeom>
          <a:solidFill>
            <a:schemeClr val="accent1"/>
          </a:solidFill>
          <a:ln w="12700">
            <a:solidFill>
              <a:schemeClr val="accent1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13" hasCustomPrompt="1"/>
          </p:nvPr>
        </p:nvSpPr>
        <p:spPr>
          <a:xfrm>
            <a:off x="457200" y="457200"/>
            <a:ext cx="3931920" cy="5943600"/>
          </a:xfrm>
          <a:prstGeom prst="roundRect">
            <a:avLst>
              <a:gd name="adj" fmla="val 4237"/>
            </a:avLst>
          </a:prstGeom>
        </p:spPr>
        <p:txBody>
          <a:bodyPr>
            <a:normAutofit/>
          </a:bodyPr>
          <a:lstStyle>
            <a:lvl1pPr>
              <a:defRPr sz="2000" baseline="0">
                <a:solidFill>
                  <a:schemeClr val="accent6"/>
                </a:solidFill>
              </a:defRPr>
            </a:lvl1pPr>
          </a:lstStyle>
          <a:p>
            <a:r>
              <a:rPr lang="en-US" dirty="0"/>
              <a:t>Click icon to insert picture from file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2pPr marL="282575" indent="-182563">
              <a:defRPr/>
            </a:lvl2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COMPANY CONFIDENTIAL  |  FOR INTERNAL USE ONLY  |  DO NOT COPY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2DCB2D-F3A1-47AC-A248-15826C4C808C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1_Two Column with Image +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gray">
          <a:xfrm>
            <a:off x="4846320" y="1149013"/>
            <a:ext cx="4114800" cy="954107"/>
          </a:xfrm>
        </p:spPr>
        <p:txBody>
          <a:bodyPr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 bwMode="gray">
          <a:xfrm>
            <a:off x="4846320" y="2286000"/>
            <a:ext cx="4114800" cy="3931920"/>
          </a:xfrm>
        </p:spPr>
        <p:txBody>
          <a:bodyPr>
            <a:noAutofit/>
          </a:bodyPr>
          <a:lstStyle>
            <a:lvl1pPr marL="61913" indent="-61913">
              <a:defRPr sz="2400">
                <a:solidFill>
                  <a:schemeClr val="tx2"/>
                </a:solidFill>
              </a:defRPr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COMPANY CONFIDENTIAL  |  FOR INTERNAL USE ONLY  |  DO NOT COPY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2DCB2D-F3A1-47AC-A248-15826C4C808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Freeform 5"/>
          <p:cNvSpPr>
            <a:spLocks/>
          </p:cNvSpPr>
          <p:nvPr/>
        </p:nvSpPr>
        <p:spPr bwMode="gray">
          <a:xfrm>
            <a:off x="4509294" y="412750"/>
            <a:ext cx="125413" cy="6032500"/>
          </a:xfrm>
          <a:custGeom>
            <a:avLst/>
            <a:gdLst/>
            <a:ahLst/>
            <a:cxnLst>
              <a:cxn ang="0">
                <a:pos x="80" y="2"/>
              </a:cxn>
              <a:cxn ang="0">
                <a:pos x="80" y="2"/>
              </a:cxn>
              <a:cxn ang="0">
                <a:pos x="44" y="36"/>
              </a:cxn>
              <a:cxn ang="0">
                <a:pos x="44" y="36"/>
              </a:cxn>
              <a:cxn ang="0">
                <a:pos x="37" y="91"/>
              </a:cxn>
              <a:cxn ang="0">
                <a:pos x="37" y="91"/>
              </a:cxn>
              <a:cxn ang="0">
                <a:pos x="37" y="3071"/>
              </a:cxn>
              <a:cxn ang="0">
                <a:pos x="37" y="6227"/>
              </a:cxn>
              <a:cxn ang="0">
                <a:pos x="31" y="6278"/>
              </a:cxn>
              <a:cxn ang="0">
                <a:pos x="30" y="6279"/>
              </a:cxn>
              <a:cxn ang="0">
                <a:pos x="1" y="6310"/>
              </a:cxn>
              <a:cxn ang="0">
                <a:pos x="0" y="6310"/>
              </a:cxn>
              <a:cxn ang="0">
                <a:pos x="0" y="6318"/>
              </a:cxn>
              <a:cxn ang="0">
                <a:pos x="1" y="6318"/>
              </a:cxn>
              <a:cxn ang="0">
                <a:pos x="35" y="6317"/>
              </a:cxn>
              <a:cxn ang="0">
                <a:pos x="70" y="6282"/>
              </a:cxn>
              <a:cxn ang="0">
                <a:pos x="70" y="6282"/>
              </a:cxn>
              <a:cxn ang="0">
                <a:pos x="78" y="6227"/>
              </a:cxn>
              <a:cxn ang="0">
                <a:pos x="77" y="6227"/>
              </a:cxn>
              <a:cxn ang="0">
                <a:pos x="77" y="3138"/>
              </a:cxn>
              <a:cxn ang="0">
                <a:pos x="77" y="91"/>
              </a:cxn>
              <a:cxn ang="0">
                <a:pos x="84" y="40"/>
              </a:cxn>
              <a:cxn ang="0">
                <a:pos x="84" y="39"/>
              </a:cxn>
              <a:cxn ang="0">
                <a:pos x="113" y="8"/>
              </a:cxn>
              <a:cxn ang="0">
                <a:pos x="115" y="8"/>
              </a:cxn>
              <a:cxn ang="0">
                <a:pos x="115" y="1"/>
              </a:cxn>
              <a:cxn ang="0">
                <a:pos x="113" y="1"/>
              </a:cxn>
              <a:cxn ang="0">
                <a:pos x="80" y="2"/>
              </a:cxn>
            </a:cxnLst>
            <a:rect l="0" t="0" r="r" b="b"/>
            <a:pathLst>
              <a:path w="115" h="6319">
                <a:moveTo>
                  <a:pt x="80" y="2"/>
                </a:moveTo>
                <a:lnTo>
                  <a:pt x="80" y="2"/>
                </a:lnTo>
                <a:cubicBezTo>
                  <a:pt x="61" y="4"/>
                  <a:pt x="51" y="13"/>
                  <a:pt x="44" y="36"/>
                </a:cubicBezTo>
                <a:lnTo>
                  <a:pt x="44" y="36"/>
                </a:lnTo>
                <a:cubicBezTo>
                  <a:pt x="41" y="48"/>
                  <a:pt x="39" y="66"/>
                  <a:pt x="37" y="91"/>
                </a:cubicBezTo>
                <a:lnTo>
                  <a:pt x="37" y="91"/>
                </a:lnTo>
                <a:lnTo>
                  <a:pt x="37" y="3071"/>
                </a:lnTo>
                <a:lnTo>
                  <a:pt x="37" y="6227"/>
                </a:lnTo>
                <a:cubicBezTo>
                  <a:pt x="36" y="6248"/>
                  <a:pt x="34" y="6267"/>
                  <a:pt x="31" y="6278"/>
                </a:cubicBezTo>
                <a:lnTo>
                  <a:pt x="30" y="6279"/>
                </a:lnTo>
                <a:cubicBezTo>
                  <a:pt x="27" y="6290"/>
                  <a:pt x="20" y="6311"/>
                  <a:pt x="1" y="6310"/>
                </a:cubicBezTo>
                <a:lnTo>
                  <a:pt x="0" y="6310"/>
                </a:lnTo>
                <a:lnTo>
                  <a:pt x="0" y="6318"/>
                </a:lnTo>
                <a:lnTo>
                  <a:pt x="1" y="6318"/>
                </a:lnTo>
                <a:cubicBezTo>
                  <a:pt x="11" y="6319"/>
                  <a:pt x="26" y="6318"/>
                  <a:pt x="35" y="6317"/>
                </a:cubicBezTo>
                <a:cubicBezTo>
                  <a:pt x="54" y="6314"/>
                  <a:pt x="63" y="6305"/>
                  <a:pt x="70" y="6282"/>
                </a:cubicBezTo>
                <a:lnTo>
                  <a:pt x="70" y="6282"/>
                </a:lnTo>
                <a:cubicBezTo>
                  <a:pt x="74" y="6271"/>
                  <a:pt x="76" y="6252"/>
                  <a:pt x="78" y="6227"/>
                </a:cubicBezTo>
                <a:lnTo>
                  <a:pt x="77" y="6227"/>
                </a:lnTo>
                <a:lnTo>
                  <a:pt x="77" y="3138"/>
                </a:lnTo>
                <a:lnTo>
                  <a:pt x="77" y="91"/>
                </a:lnTo>
                <a:cubicBezTo>
                  <a:pt x="79" y="70"/>
                  <a:pt x="81" y="52"/>
                  <a:pt x="84" y="40"/>
                </a:cubicBezTo>
                <a:lnTo>
                  <a:pt x="84" y="39"/>
                </a:lnTo>
                <a:cubicBezTo>
                  <a:pt x="88" y="29"/>
                  <a:pt x="95" y="7"/>
                  <a:pt x="113" y="8"/>
                </a:cubicBezTo>
                <a:lnTo>
                  <a:pt x="115" y="8"/>
                </a:lnTo>
                <a:lnTo>
                  <a:pt x="115" y="1"/>
                </a:lnTo>
                <a:lnTo>
                  <a:pt x="113" y="1"/>
                </a:lnTo>
                <a:cubicBezTo>
                  <a:pt x="103" y="0"/>
                  <a:pt x="88" y="1"/>
                  <a:pt x="80" y="2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  <a:ln w="12700">
            <a:solidFill>
              <a:schemeClr val="bg1">
                <a:lumMod val="75000"/>
              </a:schemeClr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13" hasCustomPrompt="1"/>
          </p:nvPr>
        </p:nvSpPr>
        <p:spPr>
          <a:xfrm>
            <a:off x="457200" y="457200"/>
            <a:ext cx="3931920" cy="5943600"/>
          </a:xfrm>
          <a:prstGeom prst="roundRect">
            <a:avLst>
              <a:gd name="adj" fmla="val 4237"/>
            </a:avLst>
          </a:prstGeom>
        </p:spPr>
        <p:txBody>
          <a:bodyPr>
            <a:normAutofit/>
          </a:bodyPr>
          <a:lstStyle>
            <a:lvl1pPr>
              <a:defRPr sz="2000" baseline="0">
                <a:solidFill>
                  <a:schemeClr val="accent6"/>
                </a:solidFill>
              </a:defRPr>
            </a:lvl1pPr>
          </a:lstStyle>
          <a:p>
            <a:r>
              <a:rPr lang="en-US" dirty="0"/>
              <a:t>Click icon to insert picture from file</a:t>
            </a:r>
          </a:p>
        </p:txBody>
      </p:sp>
    </p:spTree>
    <p:extLst>
      <p:ext uri="{BB962C8B-B14F-4D97-AF65-F5344CB8AC3E}">
        <p14:creationId xmlns:p14="http://schemas.microsoft.com/office/powerpoint/2010/main" val="206236783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Dark Blue Two Column with Text + Da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ounded Rectangle 9"/>
          <p:cNvSpPr/>
          <p:nvPr/>
        </p:nvSpPr>
        <p:spPr bwMode="gray">
          <a:xfrm>
            <a:off x="457200" y="457200"/>
            <a:ext cx="3931920" cy="5943600"/>
          </a:xfrm>
          <a:prstGeom prst="roundRect">
            <a:avLst>
              <a:gd name="adj" fmla="val 4567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gray">
          <a:xfrm>
            <a:off x="4846320" y="1645920"/>
            <a:ext cx="4114800" cy="1005840"/>
          </a:xfrm>
        </p:spPr>
        <p:txBody>
          <a:bodyPr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 bwMode="gray">
          <a:xfrm>
            <a:off x="4846320" y="2834640"/>
            <a:ext cx="4114800" cy="3291840"/>
          </a:xfrm>
        </p:spPr>
        <p:txBody>
          <a:bodyPr>
            <a:noAutofit/>
          </a:bodyPr>
          <a:lstStyle>
            <a:lvl1pPr marL="61913" indent="-61913">
              <a:buClr>
                <a:schemeClr val="accent1"/>
              </a:buClr>
              <a:defRPr sz="2400">
                <a:solidFill>
                  <a:schemeClr val="tx2"/>
                </a:solidFill>
              </a:defRPr>
            </a:lvl1pPr>
            <a:lvl2pPr>
              <a:buClr>
                <a:schemeClr val="accent1"/>
              </a:buClr>
              <a:defRPr sz="2000"/>
            </a:lvl2pPr>
            <a:lvl3pPr>
              <a:buClr>
                <a:schemeClr val="accent1"/>
              </a:buClr>
              <a:defRPr sz="1800"/>
            </a:lvl3pPr>
            <a:lvl4pPr>
              <a:buClr>
                <a:schemeClr val="accent1"/>
              </a:buClr>
              <a:defRPr sz="1600"/>
            </a:lvl4pPr>
            <a:lvl5pPr>
              <a:buClr>
                <a:schemeClr val="accent1"/>
              </a:buCl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COMPANY CONFIDENTIAL  |  FOR INTERNAL USE ONLY  |  DO NOT COPY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2DCB2D-F3A1-47AC-A248-15826C4C808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Freeform 5"/>
          <p:cNvSpPr>
            <a:spLocks/>
          </p:cNvSpPr>
          <p:nvPr/>
        </p:nvSpPr>
        <p:spPr bwMode="gray">
          <a:xfrm>
            <a:off x="4509294" y="412750"/>
            <a:ext cx="125413" cy="6032500"/>
          </a:xfrm>
          <a:custGeom>
            <a:avLst/>
            <a:gdLst/>
            <a:ahLst/>
            <a:cxnLst>
              <a:cxn ang="0">
                <a:pos x="80" y="2"/>
              </a:cxn>
              <a:cxn ang="0">
                <a:pos x="80" y="2"/>
              </a:cxn>
              <a:cxn ang="0">
                <a:pos x="44" y="36"/>
              </a:cxn>
              <a:cxn ang="0">
                <a:pos x="44" y="36"/>
              </a:cxn>
              <a:cxn ang="0">
                <a:pos x="37" y="91"/>
              </a:cxn>
              <a:cxn ang="0">
                <a:pos x="37" y="91"/>
              </a:cxn>
              <a:cxn ang="0">
                <a:pos x="37" y="3071"/>
              </a:cxn>
              <a:cxn ang="0">
                <a:pos x="37" y="6227"/>
              </a:cxn>
              <a:cxn ang="0">
                <a:pos x="31" y="6278"/>
              </a:cxn>
              <a:cxn ang="0">
                <a:pos x="30" y="6279"/>
              </a:cxn>
              <a:cxn ang="0">
                <a:pos x="1" y="6310"/>
              </a:cxn>
              <a:cxn ang="0">
                <a:pos x="0" y="6310"/>
              </a:cxn>
              <a:cxn ang="0">
                <a:pos x="0" y="6318"/>
              </a:cxn>
              <a:cxn ang="0">
                <a:pos x="1" y="6318"/>
              </a:cxn>
              <a:cxn ang="0">
                <a:pos x="35" y="6317"/>
              </a:cxn>
              <a:cxn ang="0">
                <a:pos x="70" y="6282"/>
              </a:cxn>
              <a:cxn ang="0">
                <a:pos x="70" y="6282"/>
              </a:cxn>
              <a:cxn ang="0">
                <a:pos x="78" y="6227"/>
              </a:cxn>
              <a:cxn ang="0">
                <a:pos x="77" y="6227"/>
              </a:cxn>
              <a:cxn ang="0">
                <a:pos x="77" y="3138"/>
              </a:cxn>
              <a:cxn ang="0">
                <a:pos x="77" y="91"/>
              </a:cxn>
              <a:cxn ang="0">
                <a:pos x="84" y="40"/>
              </a:cxn>
              <a:cxn ang="0">
                <a:pos x="84" y="39"/>
              </a:cxn>
              <a:cxn ang="0">
                <a:pos x="113" y="8"/>
              </a:cxn>
              <a:cxn ang="0">
                <a:pos x="115" y="8"/>
              </a:cxn>
              <a:cxn ang="0">
                <a:pos x="115" y="1"/>
              </a:cxn>
              <a:cxn ang="0">
                <a:pos x="113" y="1"/>
              </a:cxn>
              <a:cxn ang="0">
                <a:pos x="80" y="2"/>
              </a:cxn>
            </a:cxnLst>
            <a:rect l="0" t="0" r="r" b="b"/>
            <a:pathLst>
              <a:path w="115" h="6319">
                <a:moveTo>
                  <a:pt x="80" y="2"/>
                </a:moveTo>
                <a:lnTo>
                  <a:pt x="80" y="2"/>
                </a:lnTo>
                <a:cubicBezTo>
                  <a:pt x="61" y="4"/>
                  <a:pt x="51" y="13"/>
                  <a:pt x="44" y="36"/>
                </a:cubicBezTo>
                <a:lnTo>
                  <a:pt x="44" y="36"/>
                </a:lnTo>
                <a:cubicBezTo>
                  <a:pt x="41" y="48"/>
                  <a:pt x="39" y="66"/>
                  <a:pt x="37" y="91"/>
                </a:cubicBezTo>
                <a:lnTo>
                  <a:pt x="37" y="91"/>
                </a:lnTo>
                <a:lnTo>
                  <a:pt x="37" y="3071"/>
                </a:lnTo>
                <a:lnTo>
                  <a:pt x="37" y="6227"/>
                </a:lnTo>
                <a:cubicBezTo>
                  <a:pt x="36" y="6248"/>
                  <a:pt x="34" y="6267"/>
                  <a:pt x="31" y="6278"/>
                </a:cubicBezTo>
                <a:lnTo>
                  <a:pt x="30" y="6279"/>
                </a:lnTo>
                <a:cubicBezTo>
                  <a:pt x="27" y="6290"/>
                  <a:pt x="20" y="6311"/>
                  <a:pt x="1" y="6310"/>
                </a:cubicBezTo>
                <a:lnTo>
                  <a:pt x="0" y="6310"/>
                </a:lnTo>
                <a:lnTo>
                  <a:pt x="0" y="6318"/>
                </a:lnTo>
                <a:lnTo>
                  <a:pt x="1" y="6318"/>
                </a:lnTo>
                <a:cubicBezTo>
                  <a:pt x="11" y="6319"/>
                  <a:pt x="26" y="6318"/>
                  <a:pt x="35" y="6317"/>
                </a:cubicBezTo>
                <a:cubicBezTo>
                  <a:pt x="54" y="6314"/>
                  <a:pt x="63" y="6305"/>
                  <a:pt x="70" y="6282"/>
                </a:cubicBezTo>
                <a:lnTo>
                  <a:pt x="70" y="6282"/>
                </a:lnTo>
                <a:cubicBezTo>
                  <a:pt x="74" y="6271"/>
                  <a:pt x="76" y="6252"/>
                  <a:pt x="78" y="6227"/>
                </a:cubicBezTo>
                <a:lnTo>
                  <a:pt x="77" y="6227"/>
                </a:lnTo>
                <a:lnTo>
                  <a:pt x="77" y="3138"/>
                </a:lnTo>
                <a:lnTo>
                  <a:pt x="77" y="91"/>
                </a:lnTo>
                <a:cubicBezTo>
                  <a:pt x="79" y="70"/>
                  <a:pt x="81" y="52"/>
                  <a:pt x="84" y="40"/>
                </a:cubicBezTo>
                <a:lnTo>
                  <a:pt x="84" y="39"/>
                </a:lnTo>
                <a:cubicBezTo>
                  <a:pt x="88" y="29"/>
                  <a:pt x="95" y="7"/>
                  <a:pt x="113" y="8"/>
                </a:cubicBezTo>
                <a:lnTo>
                  <a:pt x="115" y="8"/>
                </a:lnTo>
                <a:lnTo>
                  <a:pt x="115" y="1"/>
                </a:lnTo>
                <a:lnTo>
                  <a:pt x="113" y="1"/>
                </a:lnTo>
                <a:cubicBezTo>
                  <a:pt x="103" y="0"/>
                  <a:pt x="88" y="1"/>
                  <a:pt x="80" y="2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  <a:ln w="12700">
            <a:solidFill>
              <a:schemeClr val="bg1">
                <a:lumMod val="75000"/>
              </a:schemeClr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3" hasCustomPrompt="1"/>
          </p:nvPr>
        </p:nvSpPr>
        <p:spPr>
          <a:xfrm>
            <a:off x="548640" y="1005840"/>
            <a:ext cx="3931920" cy="1188720"/>
          </a:xfrm>
        </p:spPr>
        <p:txBody>
          <a:bodyPr anchor="b" anchorCtr="0">
            <a:noAutofit/>
          </a:bodyPr>
          <a:lstStyle>
            <a:lvl1pPr>
              <a:spcBef>
                <a:spcPts val="0"/>
              </a:spcBef>
              <a:buNone/>
              <a:defRPr sz="8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% here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4"/>
          </p:nvPr>
        </p:nvSpPr>
        <p:spPr>
          <a:xfrm>
            <a:off x="548640" y="2194560"/>
            <a:ext cx="3749040" cy="822960"/>
          </a:xfrm>
        </p:spPr>
        <p:txBody>
          <a:bodyPr>
            <a:noAutofit/>
          </a:bodyPr>
          <a:lstStyle>
            <a:lvl1pPr>
              <a:buNone/>
              <a:defRPr sz="200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12"/>
          <p:cNvSpPr>
            <a:spLocks noGrp="1"/>
          </p:cNvSpPr>
          <p:nvPr>
            <p:ph type="body" sz="quarter" idx="15" hasCustomPrompt="1"/>
          </p:nvPr>
        </p:nvSpPr>
        <p:spPr>
          <a:xfrm>
            <a:off x="548640" y="3840480"/>
            <a:ext cx="3931920" cy="1188720"/>
          </a:xfrm>
        </p:spPr>
        <p:txBody>
          <a:bodyPr anchor="b" anchorCtr="0">
            <a:noAutofit/>
          </a:bodyPr>
          <a:lstStyle>
            <a:lvl1pPr>
              <a:spcBef>
                <a:spcPts val="0"/>
              </a:spcBef>
              <a:buNone/>
              <a:defRPr sz="8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% here</a:t>
            </a:r>
          </a:p>
        </p:txBody>
      </p:sp>
      <p:sp>
        <p:nvSpPr>
          <p:cNvPr id="17" name="Text Placeholder 14"/>
          <p:cNvSpPr>
            <a:spLocks noGrp="1"/>
          </p:cNvSpPr>
          <p:nvPr>
            <p:ph type="body" sz="quarter" idx="16"/>
          </p:nvPr>
        </p:nvSpPr>
        <p:spPr>
          <a:xfrm>
            <a:off x="548640" y="5029200"/>
            <a:ext cx="3749040" cy="822960"/>
          </a:xfrm>
        </p:spPr>
        <p:txBody>
          <a:bodyPr>
            <a:noAutofit/>
          </a:bodyPr>
          <a:lstStyle>
            <a:lvl1pPr>
              <a:buNone/>
              <a:defRPr sz="200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Light Blue Two Column with Text + Da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ounded Rectangle 9"/>
          <p:cNvSpPr/>
          <p:nvPr/>
        </p:nvSpPr>
        <p:spPr bwMode="gray">
          <a:xfrm>
            <a:off x="457200" y="457200"/>
            <a:ext cx="3931920" cy="5943600"/>
          </a:xfrm>
          <a:prstGeom prst="roundRect">
            <a:avLst>
              <a:gd name="adj" fmla="val 4567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gray">
          <a:xfrm>
            <a:off x="4846320" y="1645920"/>
            <a:ext cx="4114800" cy="1005840"/>
          </a:xfrm>
        </p:spPr>
        <p:txBody>
          <a:bodyPr>
            <a:noAutofit/>
          </a:bodyPr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 bwMode="gray">
          <a:xfrm>
            <a:off x="4846320" y="2834640"/>
            <a:ext cx="4114800" cy="3291840"/>
          </a:xfrm>
        </p:spPr>
        <p:txBody>
          <a:bodyPr>
            <a:noAutofit/>
          </a:bodyPr>
          <a:lstStyle>
            <a:lvl1pPr marL="61913" indent="-61913">
              <a:buClr>
                <a:schemeClr val="accent2"/>
              </a:buClr>
              <a:defRPr sz="2400">
                <a:solidFill>
                  <a:schemeClr val="tx2"/>
                </a:solidFill>
              </a:defRPr>
            </a:lvl1pPr>
            <a:lvl2pPr>
              <a:buClr>
                <a:schemeClr val="accent2"/>
              </a:buClr>
              <a:defRPr sz="2000"/>
            </a:lvl2pPr>
            <a:lvl3pPr>
              <a:buClr>
                <a:schemeClr val="accent2"/>
              </a:buClr>
              <a:defRPr sz="1800"/>
            </a:lvl3pPr>
            <a:lvl4pPr>
              <a:buClr>
                <a:schemeClr val="accent2"/>
              </a:buClr>
              <a:defRPr sz="1600"/>
            </a:lvl4pPr>
            <a:lvl5pPr>
              <a:buClr>
                <a:schemeClr val="accent2"/>
              </a:buCl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COMPANY CONFIDENTIAL  |  FOR INTERNAL USE ONLY  |  DO NOT COPY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2DCB2D-F3A1-47AC-A248-15826C4C808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3" hasCustomPrompt="1"/>
          </p:nvPr>
        </p:nvSpPr>
        <p:spPr>
          <a:xfrm>
            <a:off x="548640" y="1005840"/>
            <a:ext cx="3931920" cy="1188720"/>
          </a:xfrm>
        </p:spPr>
        <p:txBody>
          <a:bodyPr anchor="b" anchorCtr="0">
            <a:noAutofit/>
          </a:bodyPr>
          <a:lstStyle>
            <a:lvl1pPr>
              <a:spcBef>
                <a:spcPts val="0"/>
              </a:spcBef>
              <a:defRPr sz="8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% here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4"/>
          </p:nvPr>
        </p:nvSpPr>
        <p:spPr>
          <a:xfrm>
            <a:off x="548640" y="2194560"/>
            <a:ext cx="3749040" cy="822960"/>
          </a:xfrm>
        </p:spPr>
        <p:txBody>
          <a:bodyPr>
            <a:noAutofit/>
          </a:bodyPr>
          <a:lstStyle>
            <a:lvl1pPr>
              <a:defRPr sz="200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12"/>
          <p:cNvSpPr>
            <a:spLocks noGrp="1"/>
          </p:cNvSpPr>
          <p:nvPr>
            <p:ph type="body" sz="quarter" idx="15" hasCustomPrompt="1"/>
          </p:nvPr>
        </p:nvSpPr>
        <p:spPr>
          <a:xfrm>
            <a:off x="548640" y="3840480"/>
            <a:ext cx="3931920" cy="1188720"/>
          </a:xfrm>
        </p:spPr>
        <p:txBody>
          <a:bodyPr anchor="b" anchorCtr="0">
            <a:noAutofit/>
          </a:bodyPr>
          <a:lstStyle>
            <a:lvl1pPr>
              <a:spcBef>
                <a:spcPts val="0"/>
              </a:spcBef>
              <a:defRPr sz="8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% here</a:t>
            </a:r>
          </a:p>
        </p:txBody>
      </p:sp>
      <p:sp>
        <p:nvSpPr>
          <p:cNvPr id="17" name="Text Placeholder 14"/>
          <p:cNvSpPr>
            <a:spLocks noGrp="1"/>
          </p:cNvSpPr>
          <p:nvPr>
            <p:ph type="body" sz="quarter" idx="16"/>
          </p:nvPr>
        </p:nvSpPr>
        <p:spPr>
          <a:xfrm>
            <a:off x="548640" y="5029200"/>
            <a:ext cx="3749040" cy="822960"/>
          </a:xfrm>
        </p:spPr>
        <p:txBody>
          <a:bodyPr>
            <a:noAutofit/>
          </a:bodyPr>
          <a:lstStyle>
            <a:lvl1pPr>
              <a:defRPr sz="200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Freeform 5"/>
          <p:cNvSpPr>
            <a:spLocks/>
          </p:cNvSpPr>
          <p:nvPr/>
        </p:nvSpPr>
        <p:spPr bwMode="gray">
          <a:xfrm>
            <a:off x="4509294" y="412750"/>
            <a:ext cx="125413" cy="6032500"/>
          </a:xfrm>
          <a:custGeom>
            <a:avLst/>
            <a:gdLst/>
            <a:ahLst/>
            <a:cxnLst>
              <a:cxn ang="0">
                <a:pos x="80" y="2"/>
              </a:cxn>
              <a:cxn ang="0">
                <a:pos x="80" y="2"/>
              </a:cxn>
              <a:cxn ang="0">
                <a:pos x="44" y="36"/>
              </a:cxn>
              <a:cxn ang="0">
                <a:pos x="44" y="36"/>
              </a:cxn>
              <a:cxn ang="0">
                <a:pos x="37" y="91"/>
              </a:cxn>
              <a:cxn ang="0">
                <a:pos x="37" y="91"/>
              </a:cxn>
              <a:cxn ang="0">
                <a:pos x="37" y="3071"/>
              </a:cxn>
              <a:cxn ang="0">
                <a:pos x="37" y="6227"/>
              </a:cxn>
              <a:cxn ang="0">
                <a:pos x="31" y="6278"/>
              </a:cxn>
              <a:cxn ang="0">
                <a:pos x="30" y="6279"/>
              </a:cxn>
              <a:cxn ang="0">
                <a:pos x="1" y="6310"/>
              </a:cxn>
              <a:cxn ang="0">
                <a:pos x="0" y="6310"/>
              </a:cxn>
              <a:cxn ang="0">
                <a:pos x="0" y="6318"/>
              </a:cxn>
              <a:cxn ang="0">
                <a:pos x="1" y="6318"/>
              </a:cxn>
              <a:cxn ang="0">
                <a:pos x="35" y="6317"/>
              </a:cxn>
              <a:cxn ang="0">
                <a:pos x="70" y="6282"/>
              </a:cxn>
              <a:cxn ang="0">
                <a:pos x="70" y="6282"/>
              </a:cxn>
              <a:cxn ang="0">
                <a:pos x="78" y="6227"/>
              </a:cxn>
              <a:cxn ang="0">
                <a:pos x="77" y="6227"/>
              </a:cxn>
              <a:cxn ang="0">
                <a:pos x="77" y="3138"/>
              </a:cxn>
              <a:cxn ang="0">
                <a:pos x="77" y="91"/>
              </a:cxn>
              <a:cxn ang="0">
                <a:pos x="84" y="40"/>
              </a:cxn>
              <a:cxn ang="0">
                <a:pos x="84" y="39"/>
              </a:cxn>
              <a:cxn ang="0">
                <a:pos x="113" y="8"/>
              </a:cxn>
              <a:cxn ang="0">
                <a:pos x="115" y="8"/>
              </a:cxn>
              <a:cxn ang="0">
                <a:pos x="115" y="1"/>
              </a:cxn>
              <a:cxn ang="0">
                <a:pos x="113" y="1"/>
              </a:cxn>
              <a:cxn ang="0">
                <a:pos x="80" y="2"/>
              </a:cxn>
            </a:cxnLst>
            <a:rect l="0" t="0" r="r" b="b"/>
            <a:pathLst>
              <a:path w="115" h="6319">
                <a:moveTo>
                  <a:pt x="80" y="2"/>
                </a:moveTo>
                <a:lnTo>
                  <a:pt x="80" y="2"/>
                </a:lnTo>
                <a:cubicBezTo>
                  <a:pt x="61" y="4"/>
                  <a:pt x="51" y="13"/>
                  <a:pt x="44" y="36"/>
                </a:cubicBezTo>
                <a:lnTo>
                  <a:pt x="44" y="36"/>
                </a:lnTo>
                <a:cubicBezTo>
                  <a:pt x="41" y="48"/>
                  <a:pt x="39" y="66"/>
                  <a:pt x="37" y="91"/>
                </a:cubicBezTo>
                <a:lnTo>
                  <a:pt x="37" y="91"/>
                </a:lnTo>
                <a:lnTo>
                  <a:pt x="37" y="3071"/>
                </a:lnTo>
                <a:lnTo>
                  <a:pt x="37" y="6227"/>
                </a:lnTo>
                <a:cubicBezTo>
                  <a:pt x="36" y="6248"/>
                  <a:pt x="34" y="6267"/>
                  <a:pt x="31" y="6278"/>
                </a:cubicBezTo>
                <a:lnTo>
                  <a:pt x="30" y="6279"/>
                </a:lnTo>
                <a:cubicBezTo>
                  <a:pt x="27" y="6290"/>
                  <a:pt x="20" y="6311"/>
                  <a:pt x="1" y="6310"/>
                </a:cubicBezTo>
                <a:lnTo>
                  <a:pt x="0" y="6310"/>
                </a:lnTo>
                <a:lnTo>
                  <a:pt x="0" y="6318"/>
                </a:lnTo>
                <a:lnTo>
                  <a:pt x="1" y="6318"/>
                </a:lnTo>
                <a:cubicBezTo>
                  <a:pt x="11" y="6319"/>
                  <a:pt x="26" y="6318"/>
                  <a:pt x="35" y="6317"/>
                </a:cubicBezTo>
                <a:cubicBezTo>
                  <a:pt x="54" y="6314"/>
                  <a:pt x="63" y="6305"/>
                  <a:pt x="70" y="6282"/>
                </a:cubicBezTo>
                <a:lnTo>
                  <a:pt x="70" y="6282"/>
                </a:lnTo>
                <a:cubicBezTo>
                  <a:pt x="74" y="6271"/>
                  <a:pt x="76" y="6252"/>
                  <a:pt x="78" y="6227"/>
                </a:cubicBezTo>
                <a:lnTo>
                  <a:pt x="77" y="6227"/>
                </a:lnTo>
                <a:lnTo>
                  <a:pt x="77" y="3138"/>
                </a:lnTo>
                <a:lnTo>
                  <a:pt x="77" y="91"/>
                </a:lnTo>
                <a:cubicBezTo>
                  <a:pt x="79" y="70"/>
                  <a:pt x="81" y="52"/>
                  <a:pt x="84" y="40"/>
                </a:cubicBezTo>
                <a:lnTo>
                  <a:pt x="84" y="39"/>
                </a:lnTo>
                <a:cubicBezTo>
                  <a:pt x="88" y="29"/>
                  <a:pt x="95" y="7"/>
                  <a:pt x="113" y="8"/>
                </a:cubicBezTo>
                <a:lnTo>
                  <a:pt x="115" y="8"/>
                </a:lnTo>
                <a:lnTo>
                  <a:pt x="115" y="1"/>
                </a:lnTo>
                <a:lnTo>
                  <a:pt x="113" y="1"/>
                </a:lnTo>
                <a:cubicBezTo>
                  <a:pt x="103" y="0"/>
                  <a:pt x="88" y="1"/>
                  <a:pt x="80" y="2"/>
                </a:cubicBezTo>
                <a:close/>
              </a:path>
            </a:pathLst>
          </a:custGeom>
          <a:solidFill>
            <a:schemeClr val="accent1"/>
          </a:solidFill>
          <a:ln w="12700">
            <a:solidFill>
              <a:schemeClr val="accent1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Green Two Column with Text + Da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ounded Rectangle 9"/>
          <p:cNvSpPr/>
          <p:nvPr/>
        </p:nvSpPr>
        <p:spPr bwMode="gray">
          <a:xfrm>
            <a:off x="457200" y="457200"/>
            <a:ext cx="3931920" cy="5943600"/>
          </a:xfrm>
          <a:prstGeom prst="roundRect">
            <a:avLst>
              <a:gd name="adj" fmla="val 4567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gray">
          <a:xfrm>
            <a:off x="4846320" y="1645920"/>
            <a:ext cx="4114800" cy="1005840"/>
          </a:xfrm>
        </p:spPr>
        <p:txBody>
          <a:bodyPr>
            <a:noAutofit/>
          </a:bodyPr>
          <a:lstStyle>
            <a:lvl1pPr>
              <a:defRPr>
                <a:solidFill>
                  <a:schemeClr val="accent4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 bwMode="gray">
          <a:xfrm>
            <a:off x="4846320" y="2834640"/>
            <a:ext cx="4114800" cy="3291840"/>
          </a:xfrm>
        </p:spPr>
        <p:txBody>
          <a:bodyPr>
            <a:noAutofit/>
          </a:bodyPr>
          <a:lstStyle>
            <a:lvl1pPr marL="61913" indent="-61913">
              <a:buClr>
                <a:schemeClr val="accent4"/>
              </a:buClr>
              <a:defRPr sz="2400">
                <a:solidFill>
                  <a:schemeClr val="tx2"/>
                </a:solidFill>
              </a:defRPr>
            </a:lvl1pPr>
            <a:lvl2pPr>
              <a:buClr>
                <a:schemeClr val="accent4"/>
              </a:buClr>
              <a:defRPr sz="2000"/>
            </a:lvl2pPr>
            <a:lvl3pPr>
              <a:buClr>
                <a:schemeClr val="accent4"/>
              </a:buClr>
              <a:defRPr sz="1800"/>
            </a:lvl3pPr>
            <a:lvl4pPr>
              <a:buClr>
                <a:schemeClr val="accent4"/>
              </a:buClr>
              <a:defRPr sz="1600"/>
            </a:lvl4pPr>
            <a:lvl5pPr>
              <a:buClr>
                <a:schemeClr val="accent4"/>
              </a:buCl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COMPANY CONFIDENTIAL  |  FOR INTERNAL USE ONLY  |  DO NOT COPY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2DCB2D-F3A1-47AC-A248-15826C4C808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3" hasCustomPrompt="1"/>
          </p:nvPr>
        </p:nvSpPr>
        <p:spPr>
          <a:xfrm>
            <a:off x="548640" y="1005840"/>
            <a:ext cx="3931920" cy="1188720"/>
          </a:xfrm>
        </p:spPr>
        <p:txBody>
          <a:bodyPr anchor="b" anchorCtr="0">
            <a:noAutofit/>
          </a:bodyPr>
          <a:lstStyle>
            <a:lvl1pPr>
              <a:spcBef>
                <a:spcPts val="0"/>
              </a:spcBef>
              <a:defRPr sz="88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% here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4"/>
          </p:nvPr>
        </p:nvSpPr>
        <p:spPr>
          <a:xfrm>
            <a:off x="548640" y="2194560"/>
            <a:ext cx="3749040" cy="822960"/>
          </a:xfrm>
        </p:spPr>
        <p:txBody>
          <a:bodyPr>
            <a:noAutofit/>
          </a:bodyPr>
          <a:lstStyle>
            <a:lvl1pPr>
              <a:defRPr sz="20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12"/>
          <p:cNvSpPr>
            <a:spLocks noGrp="1"/>
          </p:cNvSpPr>
          <p:nvPr>
            <p:ph type="body" sz="quarter" idx="15" hasCustomPrompt="1"/>
          </p:nvPr>
        </p:nvSpPr>
        <p:spPr>
          <a:xfrm>
            <a:off x="548640" y="3840480"/>
            <a:ext cx="3931920" cy="1188720"/>
          </a:xfrm>
        </p:spPr>
        <p:txBody>
          <a:bodyPr anchor="b" anchorCtr="0">
            <a:noAutofit/>
          </a:bodyPr>
          <a:lstStyle>
            <a:lvl1pPr>
              <a:spcBef>
                <a:spcPts val="0"/>
              </a:spcBef>
              <a:defRPr sz="8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% here</a:t>
            </a:r>
          </a:p>
        </p:txBody>
      </p:sp>
      <p:sp>
        <p:nvSpPr>
          <p:cNvPr id="17" name="Text Placeholder 14"/>
          <p:cNvSpPr>
            <a:spLocks noGrp="1"/>
          </p:cNvSpPr>
          <p:nvPr>
            <p:ph type="body" sz="quarter" idx="16"/>
          </p:nvPr>
        </p:nvSpPr>
        <p:spPr>
          <a:xfrm>
            <a:off x="548640" y="5029200"/>
            <a:ext cx="3749040" cy="822960"/>
          </a:xfrm>
        </p:spPr>
        <p:txBody>
          <a:bodyPr>
            <a:noAutofit/>
          </a:bodyPr>
          <a:lstStyle>
            <a:lvl1pPr>
              <a:defRPr sz="200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Freeform 5"/>
          <p:cNvSpPr>
            <a:spLocks/>
          </p:cNvSpPr>
          <p:nvPr/>
        </p:nvSpPr>
        <p:spPr bwMode="gray">
          <a:xfrm>
            <a:off x="4509294" y="412750"/>
            <a:ext cx="125413" cy="6032500"/>
          </a:xfrm>
          <a:custGeom>
            <a:avLst/>
            <a:gdLst/>
            <a:ahLst/>
            <a:cxnLst>
              <a:cxn ang="0">
                <a:pos x="80" y="2"/>
              </a:cxn>
              <a:cxn ang="0">
                <a:pos x="80" y="2"/>
              </a:cxn>
              <a:cxn ang="0">
                <a:pos x="44" y="36"/>
              </a:cxn>
              <a:cxn ang="0">
                <a:pos x="44" y="36"/>
              </a:cxn>
              <a:cxn ang="0">
                <a:pos x="37" y="91"/>
              </a:cxn>
              <a:cxn ang="0">
                <a:pos x="37" y="91"/>
              </a:cxn>
              <a:cxn ang="0">
                <a:pos x="37" y="3071"/>
              </a:cxn>
              <a:cxn ang="0">
                <a:pos x="37" y="6227"/>
              </a:cxn>
              <a:cxn ang="0">
                <a:pos x="31" y="6278"/>
              </a:cxn>
              <a:cxn ang="0">
                <a:pos x="30" y="6279"/>
              </a:cxn>
              <a:cxn ang="0">
                <a:pos x="1" y="6310"/>
              </a:cxn>
              <a:cxn ang="0">
                <a:pos x="0" y="6310"/>
              </a:cxn>
              <a:cxn ang="0">
                <a:pos x="0" y="6318"/>
              </a:cxn>
              <a:cxn ang="0">
                <a:pos x="1" y="6318"/>
              </a:cxn>
              <a:cxn ang="0">
                <a:pos x="35" y="6317"/>
              </a:cxn>
              <a:cxn ang="0">
                <a:pos x="70" y="6282"/>
              </a:cxn>
              <a:cxn ang="0">
                <a:pos x="70" y="6282"/>
              </a:cxn>
              <a:cxn ang="0">
                <a:pos x="78" y="6227"/>
              </a:cxn>
              <a:cxn ang="0">
                <a:pos x="77" y="6227"/>
              </a:cxn>
              <a:cxn ang="0">
                <a:pos x="77" y="3138"/>
              </a:cxn>
              <a:cxn ang="0">
                <a:pos x="77" y="91"/>
              </a:cxn>
              <a:cxn ang="0">
                <a:pos x="84" y="40"/>
              </a:cxn>
              <a:cxn ang="0">
                <a:pos x="84" y="39"/>
              </a:cxn>
              <a:cxn ang="0">
                <a:pos x="113" y="8"/>
              </a:cxn>
              <a:cxn ang="0">
                <a:pos x="115" y="8"/>
              </a:cxn>
              <a:cxn ang="0">
                <a:pos x="115" y="1"/>
              </a:cxn>
              <a:cxn ang="0">
                <a:pos x="113" y="1"/>
              </a:cxn>
              <a:cxn ang="0">
                <a:pos x="80" y="2"/>
              </a:cxn>
            </a:cxnLst>
            <a:rect l="0" t="0" r="r" b="b"/>
            <a:pathLst>
              <a:path w="115" h="6319">
                <a:moveTo>
                  <a:pt x="80" y="2"/>
                </a:moveTo>
                <a:lnTo>
                  <a:pt x="80" y="2"/>
                </a:lnTo>
                <a:cubicBezTo>
                  <a:pt x="61" y="4"/>
                  <a:pt x="51" y="13"/>
                  <a:pt x="44" y="36"/>
                </a:cubicBezTo>
                <a:lnTo>
                  <a:pt x="44" y="36"/>
                </a:lnTo>
                <a:cubicBezTo>
                  <a:pt x="41" y="48"/>
                  <a:pt x="39" y="66"/>
                  <a:pt x="37" y="91"/>
                </a:cubicBezTo>
                <a:lnTo>
                  <a:pt x="37" y="91"/>
                </a:lnTo>
                <a:lnTo>
                  <a:pt x="37" y="3071"/>
                </a:lnTo>
                <a:lnTo>
                  <a:pt x="37" y="6227"/>
                </a:lnTo>
                <a:cubicBezTo>
                  <a:pt x="36" y="6248"/>
                  <a:pt x="34" y="6267"/>
                  <a:pt x="31" y="6278"/>
                </a:cubicBezTo>
                <a:lnTo>
                  <a:pt x="30" y="6279"/>
                </a:lnTo>
                <a:cubicBezTo>
                  <a:pt x="27" y="6290"/>
                  <a:pt x="20" y="6311"/>
                  <a:pt x="1" y="6310"/>
                </a:cubicBezTo>
                <a:lnTo>
                  <a:pt x="0" y="6310"/>
                </a:lnTo>
                <a:lnTo>
                  <a:pt x="0" y="6318"/>
                </a:lnTo>
                <a:lnTo>
                  <a:pt x="1" y="6318"/>
                </a:lnTo>
                <a:cubicBezTo>
                  <a:pt x="11" y="6319"/>
                  <a:pt x="26" y="6318"/>
                  <a:pt x="35" y="6317"/>
                </a:cubicBezTo>
                <a:cubicBezTo>
                  <a:pt x="54" y="6314"/>
                  <a:pt x="63" y="6305"/>
                  <a:pt x="70" y="6282"/>
                </a:cubicBezTo>
                <a:lnTo>
                  <a:pt x="70" y="6282"/>
                </a:lnTo>
                <a:cubicBezTo>
                  <a:pt x="74" y="6271"/>
                  <a:pt x="76" y="6252"/>
                  <a:pt x="78" y="6227"/>
                </a:cubicBezTo>
                <a:lnTo>
                  <a:pt x="77" y="6227"/>
                </a:lnTo>
                <a:lnTo>
                  <a:pt x="77" y="3138"/>
                </a:lnTo>
                <a:lnTo>
                  <a:pt x="77" y="91"/>
                </a:lnTo>
                <a:cubicBezTo>
                  <a:pt x="79" y="70"/>
                  <a:pt x="81" y="52"/>
                  <a:pt x="84" y="40"/>
                </a:cubicBezTo>
                <a:lnTo>
                  <a:pt x="84" y="39"/>
                </a:lnTo>
                <a:cubicBezTo>
                  <a:pt x="88" y="29"/>
                  <a:pt x="95" y="7"/>
                  <a:pt x="113" y="8"/>
                </a:cubicBezTo>
                <a:lnTo>
                  <a:pt x="115" y="8"/>
                </a:lnTo>
                <a:lnTo>
                  <a:pt x="115" y="1"/>
                </a:lnTo>
                <a:lnTo>
                  <a:pt x="113" y="1"/>
                </a:lnTo>
                <a:cubicBezTo>
                  <a:pt x="103" y="0"/>
                  <a:pt x="88" y="1"/>
                  <a:pt x="80" y="2"/>
                </a:cubicBezTo>
                <a:close/>
              </a:path>
            </a:pathLst>
          </a:custGeom>
          <a:solidFill>
            <a:schemeClr val="accent1"/>
          </a:solidFill>
          <a:ln w="12700">
            <a:solidFill>
              <a:schemeClr val="accent1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and Two Column with Text + Da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ounded Rectangle 9"/>
          <p:cNvSpPr/>
          <p:nvPr/>
        </p:nvSpPr>
        <p:spPr bwMode="gray">
          <a:xfrm>
            <a:off x="457200" y="457200"/>
            <a:ext cx="3931920" cy="5943600"/>
          </a:xfrm>
          <a:prstGeom prst="roundRect">
            <a:avLst>
              <a:gd name="adj" fmla="val 4567"/>
            </a:avLst>
          </a:prstGeom>
          <a:solidFill>
            <a:srgbClr val="BA9D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gray">
          <a:xfrm>
            <a:off x="4846320" y="1645920"/>
            <a:ext cx="4114800" cy="1005840"/>
          </a:xfrm>
        </p:spPr>
        <p:txBody>
          <a:bodyPr>
            <a:noAutofit/>
          </a:bodyPr>
          <a:lstStyle>
            <a:lvl1pPr>
              <a:defRPr>
                <a:solidFill>
                  <a:srgbClr val="BA9D80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46320" y="2834640"/>
            <a:ext cx="4114800" cy="3291840"/>
          </a:xfrm>
        </p:spPr>
        <p:txBody>
          <a:bodyPr>
            <a:noAutofit/>
          </a:bodyPr>
          <a:lstStyle>
            <a:lvl1pPr marL="61913" indent="-61913">
              <a:buClr>
                <a:srgbClr val="BA9D80"/>
              </a:buClr>
              <a:defRPr sz="2400">
                <a:solidFill>
                  <a:schemeClr val="tx2"/>
                </a:solidFill>
              </a:defRPr>
            </a:lvl1pPr>
            <a:lvl2pPr>
              <a:buClr>
                <a:srgbClr val="BA9D80"/>
              </a:buClr>
              <a:defRPr sz="2000"/>
            </a:lvl2pPr>
            <a:lvl3pPr>
              <a:buClr>
                <a:srgbClr val="BA9D80"/>
              </a:buClr>
              <a:defRPr sz="1800"/>
            </a:lvl3pPr>
            <a:lvl4pPr>
              <a:buClr>
                <a:srgbClr val="BA9D80"/>
              </a:buClr>
              <a:defRPr sz="1600"/>
            </a:lvl4pPr>
            <a:lvl5pPr>
              <a:buClr>
                <a:srgbClr val="BA9D80"/>
              </a:buCl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COMPANY CONFIDENTIAL  |  FOR INTERNAL USE ONLY  |  DO NOT COPY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2DCB2D-F3A1-47AC-A248-15826C4C808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3" hasCustomPrompt="1"/>
          </p:nvPr>
        </p:nvSpPr>
        <p:spPr>
          <a:xfrm>
            <a:off x="548640" y="1005840"/>
            <a:ext cx="3931920" cy="1188720"/>
          </a:xfrm>
        </p:spPr>
        <p:txBody>
          <a:bodyPr anchor="b" anchorCtr="0">
            <a:noAutofit/>
          </a:bodyPr>
          <a:lstStyle>
            <a:lvl1pPr>
              <a:spcBef>
                <a:spcPts val="0"/>
              </a:spcBef>
              <a:defRPr sz="88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% here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4"/>
          </p:nvPr>
        </p:nvSpPr>
        <p:spPr>
          <a:xfrm>
            <a:off x="548640" y="2194560"/>
            <a:ext cx="3749040" cy="822960"/>
          </a:xfrm>
        </p:spPr>
        <p:txBody>
          <a:bodyPr>
            <a:noAutofit/>
          </a:bodyPr>
          <a:lstStyle>
            <a:lvl1pPr>
              <a:defRPr sz="20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12"/>
          <p:cNvSpPr>
            <a:spLocks noGrp="1"/>
          </p:cNvSpPr>
          <p:nvPr>
            <p:ph type="body" sz="quarter" idx="15" hasCustomPrompt="1"/>
          </p:nvPr>
        </p:nvSpPr>
        <p:spPr>
          <a:xfrm>
            <a:off x="548640" y="3840480"/>
            <a:ext cx="3931920" cy="1188720"/>
          </a:xfrm>
        </p:spPr>
        <p:txBody>
          <a:bodyPr anchor="b" anchorCtr="0">
            <a:noAutofit/>
          </a:bodyPr>
          <a:lstStyle>
            <a:lvl1pPr>
              <a:spcBef>
                <a:spcPts val="0"/>
              </a:spcBef>
              <a:defRPr sz="8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% here</a:t>
            </a:r>
          </a:p>
        </p:txBody>
      </p:sp>
      <p:sp>
        <p:nvSpPr>
          <p:cNvPr id="17" name="Text Placeholder 14"/>
          <p:cNvSpPr>
            <a:spLocks noGrp="1"/>
          </p:cNvSpPr>
          <p:nvPr>
            <p:ph type="body" sz="quarter" idx="16"/>
          </p:nvPr>
        </p:nvSpPr>
        <p:spPr>
          <a:xfrm>
            <a:off x="548640" y="5029200"/>
            <a:ext cx="3749040" cy="822960"/>
          </a:xfrm>
        </p:spPr>
        <p:txBody>
          <a:bodyPr>
            <a:noAutofit/>
          </a:bodyPr>
          <a:lstStyle>
            <a:lvl1pPr>
              <a:defRPr sz="200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Freeform 5"/>
          <p:cNvSpPr>
            <a:spLocks/>
          </p:cNvSpPr>
          <p:nvPr/>
        </p:nvSpPr>
        <p:spPr bwMode="gray">
          <a:xfrm>
            <a:off x="4509294" y="412750"/>
            <a:ext cx="125413" cy="6032500"/>
          </a:xfrm>
          <a:custGeom>
            <a:avLst/>
            <a:gdLst/>
            <a:ahLst/>
            <a:cxnLst>
              <a:cxn ang="0">
                <a:pos x="80" y="2"/>
              </a:cxn>
              <a:cxn ang="0">
                <a:pos x="80" y="2"/>
              </a:cxn>
              <a:cxn ang="0">
                <a:pos x="44" y="36"/>
              </a:cxn>
              <a:cxn ang="0">
                <a:pos x="44" y="36"/>
              </a:cxn>
              <a:cxn ang="0">
                <a:pos x="37" y="91"/>
              </a:cxn>
              <a:cxn ang="0">
                <a:pos x="37" y="91"/>
              </a:cxn>
              <a:cxn ang="0">
                <a:pos x="37" y="3071"/>
              </a:cxn>
              <a:cxn ang="0">
                <a:pos x="37" y="6227"/>
              </a:cxn>
              <a:cxn ang="0">
                <a:pos x="31" y="6278"/>
              </a:cxn>
              <a:cxn ang="0">
                <a:pos x="30" y="6279"/>
              </a:cxn>
              <a:cxn ang="0">
                <a:pos x="1" y="6310"/>
              </a:cxn>
              <a:cxn ang="0">
                <a:pos x="0" y="6310"/>
              </a:cxn>
              <a:cxn ang="0">
                <a:pos x="0" y="6318"/>
              </a:cxn>
              <a:cxn ang="0">
                <a:pos x="1" y="6318"/>
              </a:cxn>
              <a:cxn ang="0">
                <a:pos x="35" y="6317"/>
              </a:cxn>
              <a:cxn ang="0">
                <a:pos x="70" y="6282"/>
              </a:cxn>
              <a:cxn ang="0">
                <a:pos x="70" y="6282"/>
              </a:cxn>
              <a:cxn ang="0">
                <a:pos x="78" y="6227"/>
              </a:cxn>
              <a:cxn ang="0">
                <a:pos x="77" y="6227"/>
              </a:cxn>
              <a:cxn ang="0">
                <a:pos x="77" y="3138"/>
              </a:cxn>
              <a:cxn ang="0">
                <a:pos x="77" y="91"/>
              </a:cxn>
              <a:cxn ang="0">
                <a:pos x="84" y="40"/>
              </a:cxn>
              <a:cxn ang="0">
                <a:pos x="84" y="39"/>
              </a:cxn>
              <a:cxn ang="0">
                <a:pos x="113" y="8"/>
              </a:cxn>
              <a:cxn ang="0">
                <a:pos x="115" y="8"/>
              </a:cxn>
              <a:cxn ang="0">
                <a:pos x="115" y="1"/>
              </a:cxn>
              <a:cxn ang="0">
                <a:pos x="113" y="1"/>
              </a:cxn>
              <a:cxn ang="0">
                <a:pos x="80" y="2"/>
              </a:cxn>
            </a:cxnLst>
            <a:rect l="0" t="0" r="r" b="b"/>
            <a:pathLst>
              <a:path w="115" h="6319">
                <a:moveTo>
                  <a:pt x="80" y="2"/>
                </a:moveTo>
                <a:lnTo>
                  <a:pt x="80" y="2"/>
                </a:lnTo>
                <a:cubicBezTo>
                  <a:pt x="61" y="4"/>
                  <a:pt x="51" y="13"/>
                  <a:pt x="44" y="36"/>
                </a:cubicBezTo>
                <a:lnTo>
                  <a:pt x="44" y="36"/>
                </a:lnTo>
                <a:cubicBezTo>
                  <a:pt x="41" y="48"/>
                  <a:pt x="39" y="66"/>
                  <a:pt x="37" y="91"/>
                </a:cubicBezTo>
                <a:lnTo>
                  <a:pt x="37" y="91"/>
                </a:lnTo>
                <a:lnTo>
                  <a:pt x="37" y="3071"/>
                </a:lnTo>
                <a:lnTo>
                  <a:pt x="37" y="6227"/>
                </a:lnTo>
                <a:cubicBezTo>
                  <a:pt x="36" y="6248"/>
                  <a:pt x="34" y="6267"/>
                  <a:pt x="31" y="6278"/>
                </a:cubicBezTo>
                <a:lnTo>
                  <a:pt x="30" y="6279"/>
                </a:lnTo>
                <a:cubicBezTo>
                  <a:pt x="27" y="6290"/>
                  <a:pt x="20" y="6311"/>
                  <a:pt x="1" y="6310"/>
                </a:cubicBezTo>
                <a:lnTo>
                  <a:pt x="0" y="6310"/>
                </a:lnTo>
                <a:lnTo>
                  <a:pt x="0" y="6318"/>
                </a:lnTo>
                <a:lnTo>
                  <a:pt x="1" y="6318"/>
                </a:lnTo>
                <a:cubicBezTo>
                  <a:pt x="11" y="6319"/>
                  <a:pt x="26" y="6318"/>
                  <a:pt x="35" y="6317"/>
                </a:cubicBezTo>
                <a:cubicBezTo>
                  <a:pt x="54" y="6314"/>
                  <a:pt x="63" y="6305"/>
                  <a:pt x="70" y="6282"/>
                </a:cubicBezTo>
                <a:lnTo>
                  <a:pt x="70" y="6282"/>
                </a:lnTo>
                <a:cubicBezTo>
                  <a:pt x="74" y="6271"/>
                  <a:pt x="76" y="6252"/>
                  <a:pt x="78" y="6227"/>
                </a:cubicBezTo>
                <a:lnTo>
                  <a:pt x="77" y="6227"/>
                </a:lnTo>
                <a:lnTo>
                  <a:pt x="77" y="3138"/>
                </a:lnTo>
                <a:lnTo>
                  <a:pt x="77" y="91"/>
                </a:lnTo>
                <a:cubicBezTo>
                  <a:pt x="79" y="70"/>
                  <a:pt x="81" y="52"/>
                  <a:pt x="84" y="40"/>
                </a:cubicBezTo>
                <a:lnTo>
                  <a:pt x="84" y="39"/>
                </a:lnTo>
                <a:cubicBezTo>
                  <a:pt x="88" y="29"/>
                  <a:pt x="95" y="7"/>
                  <a:pt x="113" y="8"/>
                </a:cubicBezTo>
                <a:lnTo>
                  <a:pt x="115" y="8"/>
                </a:lnTo>
                <a:lnTo>
                  <a:pt x="115" y="1"/>
                </a:lnTo>
                <a:lnTo>
                  <a:pt x="113" y="1"/>
                </a:lnTo>
                <a:cubicBezTo>
                  <a:pt x="103" y="0"/>
                  <a:pt x="88" y="1"/>
                  <a:pt x="80" y="2"/>
                </a:cubicBezTo>
                <a:close/>
              </a:path>
            </a:pathLst>
          </a:custGeom>
          <a:solidFill>
            <a:schemeClr val="accent1"/>
          </a:solidFill>
          <a:ln w="12700">
            <a:solidFill>
              <a:schemeClr val="accent1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Aqua Two Column with Text + Da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ounded Rectangle 9"/>
          <p:cNvSpPr/>
          <p:nvPr/>
        </p:nvSpPr>
        <p:spPr bwMode="gray">
          <a:xfrm>
            <a:off x="457200" y="457200"/>
            <a:ext cx="3931920" cy="5943600"/>
          </a:xfrm>
          <a:prstGeom prst="roundRect">
            <a:avLst>
              <a:gd name="adj" fmla="val 4567"/>
            </a:avLst>
          </a:prstGeom>
          <a:solidFill>
            <a:srgbClr val="5D967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gray">
          <a:xfrm>
            <a:off x="4846320" y="1645920"/>
            <a:ext cx="4114800" cy="1005840"/>
          </a:xfrm>
        </p:spPr>
        <p:txBody>
          <a:bodyPr>
            <a:noAutofit/>
          </a:bodyPr>
          <a:lstStyle>
            <a:lvl1pPr>
              <a:defRPr>
                <a:solidFill>
                  <a:srgbClr val="5D9674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46320" y="2834640"/>
            <a:ext cx="4114800" cy="3291840"/>
          </a:xfrm>
        </p:spPr>
        <p:txBody>
          <a:bodyPr>
            <a:noAutofit/>
          </a:bodyPr>
          <a:lstStyle>
            <a:lvl1pPr marL="61913" indent="-61913">
              <a:buClr>
                <a:srgbClr val="5D9674"/>
              </a:buClr>
              <a:defRPr sz="2400">
                <a:solidFill>
                  <a:schemeClr val="tx2"/>
                </a:solidFill>
              </a:defRPr>
            </a:lvl1pPr>
            <a:lvl2pPr>
              <a:buClr>
                <a:srgbClr val="5D9674"/>
              </a:buClr>
              <a:defRPr sz="2000"/>
            </a:lvl2pPr>
            <a:lvl3pPr>
              <a:buClr>
                <a:srgbClr val="5D9674"/>
              </a:buClr>
              <a:defRPr sz="1800"/>
            </a:lvl3pPr>
            <a:lvl4pPr>
              <a:buClr>
                <a:srgbClr val="5D9674"/>
              </a:buClr>
              <a:defRPr sz="1600"/>
            </a:lvl4pPr>
            <a:lvl5pPr>
              <a:buClr>
                <a:srgbClr val="5D9674"/>
              </a:buCl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COMPANY CONFIDENTIAL  |  FOR INTERNAL USE ONLY  |  DO NOT COPY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2DCB2D-F3A1-47AC-A248-15826C4C808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3" hasCustomPrompt="1"/>
          </p:nvPr>
        </p:nvSpPr>
        <p:spPr>
          <a:xfrm>
            <a:off x="548640" y="1005840"/>
            <a:ext cx="3931920" cy="1188720"/>
          </a:xfrm>
        </p:spPr>
        <p:txBody>
          <a:bodyPr anchor="b" anchorCtr="0">
            <a:noAutofit/>
          </a:bodyPr>
          <a:lstStyle>
            <a:lvl1pPr>
              <a:spcBef>
                <a:spcPts val="0"/>
              </a:spcBef>
              <a:defRPr sz="8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% here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4"/>
          </p:nvPr>
        </p:nvSpPr>
        <p:spPr>
          <a:xfrm>
            <a:off x="548640" y="2194560"/>
            <a:ext cx="3749040" cy="822960"/>
          </a:xfrm>
        </p:spPr>
        <p:txBody>
          <a:bodyPr>
            <a:noAutofit/>
          </a:bodyPr>
          <a:lstStyle>
            <a:lvl1pPr>
              <a:defRPr sz="200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12"/>
          <p:cNvSpPr>
            <a:spLocks noGrp="1"/>
          </p:cNvSpPr>
          <p:nvPr>
            <p:ph type="body" sz="quarter" idx="15" hasCustomPrompt="1"/>
          </p:nvPr>
        </p:nvSpPr>
        <p:spPr>
          <a:xfrm>
            <a:off x="548640" y="3840480"/>
            <a:ext cx="3931920" cy="1188720"/>
          </a:xfrm>
        </p:spPr>
        <p:txBody>
          <a:bodyPr anchor="b" anchorCtr="0">
            <a:noAutofit/>
          </a:bodyPr>
          <a:lstStyle>
            <a:lvl1pPr>
              <a:spcBef>
                <a:spcPts val="0"/>
              </a:spcBef>
              <a:defRPr sz="8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% here</a:t>
            </a:r>
          </a:p>
        </p:txBody>
      </p:sp>
      <p:sp>
        <p:nvSpPr>
          <p:cNvPr id="17" name="Text Placeholder 14"/>
          <p:cNvSpPr>
            <a:spLocks noGrp="1"/>
          </p:cNvSpPr>
          <p:nvPr>
            <p:ph type="body" sz="quarter" idx="16"/>
          </p:nvPr>
        </p:nvSpPr>
        <p:spPr>
          <a:xfrm>
            <a:off x="548640" y="5029200"/>
            <a:ext cx="3749040" cy="822960"/>
          </a:xfrm>
        </p:spPr>
        <p:txBody>
          <a:bodyPr>
            <a:noAutofit/>
          </a:bodyPr>
          <a:lstStyle>
            <a:lvl1pPr>
              <a:defRPr sz="200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Freeform 5"/>
          <p:cNvSpPr>
            <a:spLocks/>
          </p:cNvSpPr>
          <p:nvPr/>
        </p:nvSpPr>
        <p:spPr bwMode="gray">
          <a:xfrm>
            <a:off x="4509294" y="412750"/>
            <a:ext cx="125413" cy="6032500"/>
          </a:xfrm>
          <a:custGeom>
            <a:avLst/>
            <a:gdLst/>
            <a:ahLst/>
            <a:cxnLst>
              <a:cxn ang="0">
                <a:pos x="80" y="2"/>
              </a:cxn>
              <a:cxn ang="0">
                <a:pos x="80" y="2"/>
              </a:cxn>
              <a:cxn ang="0">
                <a:pos x="44" y="36"/>
              </a:cxn>
              <a:cxn ang="0">
                <a:pos x="44" y="36"/>
              </a:cxn>
              <a:cxn ang="0">
                <a:pos x="37" y="91"/>
              </a:cxn>
              <a:cxn ang="0">
                <a:pos x="37" y="91"/>
              </a:cxn>
              <a:cxn ang="0">
                <a:pos x="37" y="3071"/>
              </a:cxn>
              <a:cxn ang="0">
                <a:pos x="37" y="6227"/>
              </a:cxn>
              <a:cxn ang="0">
                <a:pos x="31" y="6278"/>
              </a:cxn>
              <a:cxn ang="0">
                <a:pos x="30" y="6279"/>
              </a:cxn>
              <a:cxn ang="0">
                <a:pos x="1" y="6310"/>
              </a:cxn>
              <a:cxn ang="0">
                <a:pos x="0" y="6310"/>
              </a:cxn>
              <a:cxn ang="0">
                <a:pos x="0" y="6318"/>
              </a:cxn>
              <a:cxn ang="0">
                <a:pos x="1" y="6318"/>
              </a:cxn>
              <a:cxn ang="0">
                <a:pos x="35" y="6317"/>
              </a:cxn>
              <a:cxn ang="0">
                <a:pos x="70" y="6282"/>
              </a:cxn>
              <a:cxn ang="0">
                <a:pos x="70" y="6282"/>
              </a:cxn>
              <a:cxn ang="0">
                <a:pos x="78" y="6227"/>
              </a:cxn>
              <a:cxn ang="0">
                <a:pos x="77" y="6227"/>
              </a:cxn>
              <a:cxn ang="0">
                <a:pos x="77" y="3138"/>
              </a:cxn>
              <a:cxn ang="0">
                <a:pos x="77" y="91"/>
              </a:cxn>
              <a:cxn ang="0">
                <a:pos x="84" y="40"/>
              </a:cxn>
              <a:cxn ang="0">
                <a:pos x="84" y="39"/>
              </a:cxn>
              <a:cxn ang="0">
                <a:pos x="113" y="8"/>
              </a:cxn>
              <a:cxn ang="0">
                <a:pos x="115" y="8"/>
              </a:cxn>
              <a:cxn ang="0">
                <a:pos x="115" y="1"/>
              </a:cxn>
              <a:cxn ang="0">
                <a:pos x="113" y="1"/>
              </a:cxn>
              <a:cxn ang="0">
                <a:pos x="80" y="2"/>
              </a:cxn>
            </a:cxnLst>
            <a:rect l="0" t="0" r="r" b="b"/>
            <a:pathLst>
              <a:path w="115" h="6319">
                <a:moveTo>
                  <a:pt x="80" y="2"/>
                </a:moveTo>
                <a:lnTo>
                  <a:pt x="80" y="2"/>
                </a:lnTo>
                <a:cubicBezTo>
                  <a:pt x="61" y="4"/>
                  <a:pt x="51" y="13"/>
                  <a:pt x="44" y="36"/>
                </a:cubicBezTo>
                <a:lnTo>
                  <a:pt x="44" y="36"/>
                </a:lnTo>
                <a:cubicBezTo>
                  <a:pt x="41" y="48"/>
                  <a:pt x="39" y="66"/>
                  <a:pt x="37" y="91"/>
                </a:cubicBezTo>
                <a:lnTo>
                  <a:pt x="37" y="91"/>
                </a:lnTo>
                <a:lnTo>
                  <a:pt x="37" y="3071"/>
                </a:lnTo>
                <a:lnTo>
                  <a:pt x="37" y="6227"/>
                </a:lnTo>
                <a:cubicBezTo>
                  <a:pt x="36" y="6248"/>
                  <a:pt x="34" y="6267"/>
                  <a:pt x="31" y="6278"/>
                </a:cubicBezTo>
                <a:lnTo>
                  <a:pt x="30" y="6279"/>
                </a:lnTo>
                <a:cubicBezTo>
                  <a:pt x="27" y="6290"/>
                  <a:pt x="20" y="6311"/>
                  <a:pt x="1" y="6310"/>
                </a:cubicBezTo>
                <a:lnTo>
                  <a:pt x="0" y="6310"/>
                </a:lnTo>
                <a:lnTo>
                  <a:pt x="0" y="6318"/>
                </a:lnTo>
                <a:lnTo>
                  <a:pt x="1" y="6318"/>
                </a:lnTo>
                <a:cubicBezTo>
                  <a:pt x="11" y="6319"/>
                  <a:pt x="26" y="6318"/>
                  <a:pt x="35" y="6317"/>
                </a:cubicBezTo>
                <a:cubicBezTo>
                  <a:pt x="54" y="6314"/>
                  <a:pt x="63" y="6305"/>
                  <a:pt x="70" y="6282"/>
                </a:cubicBezTo>
                <a:lnTo>
                  <a:pt x="70" y="6282"/>
                </a:lnTo>
                <a:cubicBezTo>
                  <a:pt x="74" y="6271"/>
                  <a:pt x="76" y="6252"/>
                  <a:pt x="78" y="6227"/>
                </a:cubicBezTo>
                <a:lnTo>
                  <a:pt x="77" y="6227"/>
                </a:lnTo>
                <a:lnTo>
                  <a:pt x="77" y="3138"/>
                </a:lnTo>
                <a:lnTo>
                  <a:pt x="77" y="91"/>
                </a:lnTo>
                <a:cubicBezTo>
                  <a:pt x="79" y="70"/>
                  <a:pt x="81" y="52"/>
                  <a:pt x="84" y="40"/>
                </a:cubicBezTo>
                <a:lnTo>
                  <a:pt x="84" y="39"/>
                </a:lnTo>
                <a:cubicBezTo>
                  <a:pt x="88" y="29"/>
                  <a:pt x="95" y="7"/>
                  <a:pt x="113" y="8"/>
                </a:cubicBezTo>
                <a:lnTo>
                  <a:pt x="115" y="8"/>
                </a:lnTo>
                <a:lnTo>
                  <a:pt x="115" y="1"/>
                </a:lnTo>
                <a:lnTo>
                  <a:pt x="113" y="1"/>
                </a:lnTo>
                <a:cubicBezTo>
                  <a:pt x="103" y="0"/>
                  <a:pt x="88" y="1"/>
                  <a:pt x="80" y="2"/>
                </a:cubicBezTo>
                <a:close/>
              </a:path>
            </a:pathLst>
          </a:custGeom>
          <a:solidFill>
            <a:schemeClr val="accent1"/>
          </a:solidFill>
          <a:ln w="12700">
            <a:solidFill>
              <a:schemeClr val="accent1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Purple Two Column with Text + Da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ounded Rectangle 9"/>
          <p:cNvSpPr/>
          <p:nvPr/>
        </p:nvSpPr>
        <p:spPr bwMode="gray">
          <a:xfrm>
            <a:off x="457200" y="457200"/>
            <a:ext cx="3931920" cy="5943600"/>
          </a:xfrm>
          <a:prstGeom prst="roundRect">
            <a:avLst>
              <a:gd name="adj" fmla="val 4567"/>
            </a:avLst>
          </a:prstGeom>
          <a:solidFill>
            <a:srgbClr val="815E9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gray">
          <a:xfrm>
            <a:off x="4846320" y="1645920"/>
            <a:ext cx="4114800" cy="1005840"/>
          </a:xfrm>
        </p:spPr>
        <p:txBody>
          <a:bodyPr>
            <a:noAutofit/>
          </a:bodyPr>
          <a:lstStyle>
            <a:lvl1pPr>
              <a:defRPr>
                <a:solidFill>
                  <a:srgbClr val="815E90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46320" y="2834640"/>
            <a:ext cx="4114800" cy="3291840"/>
          </a:xfrm>
        </p:spPr>
        <p:txBody>
          <a:bodyPr>
            <a:noAutofit/>
          </a:bodyPr>
          <a:lstStyle>
            <a:lvl1pPr marL="61913" indent="-61913">
              <a:buClr>
                <a:srgbClr val="815E90"/>
              </a:buClr>
              <a:defRPr sz="2400">
                <a:solidFill>
                  <a:schemeClr val="tx2"/>
                </a:solidFill>
              </a:defRPr>
            </a:lvl1pPr>
            <a:lvl2pPr>
              <a:buClr>
                <a:srgbClr val="815E90"/>
              </a:buClr>
              <a:defRPr sz="2000"/>
            </a:lvl2pPr>
            <a:lvl3pPr>
              <a:buClr>
                <a:srgbClr val="815E90"/>
              </a:buClr>
              <a:defRPr sz="1800"/>
            </a:lvl3pPr>
            <a:lvl4pPr>
              <a:buClr>
                <a:srgbClr val="815E90"/>
              </a:buClr>
              <a:defRPr sz="1600"/>
            </a:lvl4pPr>
            <a:lvl5pPr>
              <a:buClr>
                <a:srgbClr val="815E90"/>
              </a:buCl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COMPANY CONFIDENTIAL  |  FOR INTERNAL USE ONLY  |  DO NOT COPY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2DCB2D-F3A1-47AC-A248-15826C4C808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3" hasCustomPrompt="1"/>
          </p:nvPr>
        </p:nvSpPr>
        <p:spPr>
          <a:xfrm>
            <a:off x="548640" y="1005840"/>
            <a:ext cx="3931920" cy="1188720"/>
          </a:xfrm>
        </p:spPr>
        <p:txBody>
          <a:bodyPr anchor="b" anchorCtr="0">
            <a:noAutofit/>
          </a:bodyPr>
          <a:lstStyle>
            <a:lvl1pPr>
              <a:spcBef>
                <a:spcPts val="0"/>
              </a:spcBef>
              <a:defRPr sz="8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% here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4"/>
          </p:nvPr>
        </p:nvSpPr>
        <p:spPr>
          <a:xfrm>
            <a:off x="548640" y="2194560"/>
            <a:ext cx="3749040" cy="822960"/>
          </a:xfrm>
        </p:spPr>
        <p:txBody>
          <a:bodyPr>
            <a:noAutofit/>
          </a:bodyPr>
          <a:lstStyle>
            <a:lvl1pPr>
              <a:defRPr sz="200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12"/>
          <p:cNvSpPr>
            <a:spLocks noGrp="1"/>
          </p:cNvSpPr>
          <p:nvPr>
            <p:ph type="body" sz="quarter" idx="15" hasCustomPrompt="1"/>
          </p:nvPr>
        </p:nvSpPr>
        <p:spPr>
          <a:xfrm>
            <a:off x="548640" y="3840480"/>
            <a:ext cx="3931920" cy="1188720"/>
          </a:xfrm>
        </p:spPr>
        <p:txBody>
          <a:bodyPr anchor="b" anchorCtr="0">
            <a:noAutofit/>
          </a:bodyPr>
          <a:lstStyle>
            <a:lvl1pPr>
              <a:spcBef>
                <a:spcPts val="0"/>
              </a:spcBef>
              <a:defRPr sz="8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% here</a:t>
            </a:r>
          </a:p>
        </p:txBody>
      </p:sp>
      <p:sp>
        <p:nvSpPr>
          <p:cNvPr id="17" name="Text Placeholder 14"/>
          <p:cNvSpPr>
            <a:spLocks noGrp="1"/>
          </p:cNvSpPr>
          <p:nvPr>
            <p:ph type="body" sz="quarter" idx="16"/>
          </p:nvPr>
        </p:nvSpPr>
        <p:spPr>
          <a:xfrm>
            <a:off x="548640" y="5029200"/>
            <a:ext cx="3749040" cy="822960"/>
          </a:xfrm>
        </p:spPr>
        <p:txBody>
          <a:bodyPr>
            <a:noAutofit/>
          </a:bodyPr>
          <a:lstStyle>
            <a:lvl1pPr>
              <a:defRPr sz="200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Freeform 5"/>
          <p:cNvSpPr>
            <a:spLocks/>
          </p:cNvSpPr>
          <p:nvPr/>
        </p:nvSpPr>
        <p:spPr bwMode="gray">
          <a:xfrm>
            <a:off x="4509294" y="412750"/>
            <a:ext cx="125413" cy="6032500"/>
          </a:xfrm>
          <a:custGeom>
            <a:avLst/>
            <a:gdLst/>
            <a:ahLst/>
            <a:cxnLst>
              <a:cxn ang="0">
                <a:pos x="80" y="2"/>
              </a:cxn>
              <a:cxn ang="0">
                <a:pos x="80" y="2"/>
              </a:cxn>
              <a:cxn ang="0">
                <a:pos x="44" y="36"/>
              </a:cxn>
              <a:cxn ang="0">
                <a:pos x="44" y="36"/>
              </a:cxn>
              <a:cxn ang="0">
                <a:pos x="37" y="91"/>
              </a:cxn>
              <a:cxn ang="0">
                <a:pos x="37" y="91"/>
              </a:cxn>
              <a:cxn ang="0">
                <a:pos x="37" y="3071"/>
              </a:cxn>
              <a:cxn ang="0">
                <a:pos x="37" y="6227"/>
              </a:cxn>
              <a:cxn ang="0">
                <a:pos x="31" y="6278"/>
              </a:cxn>
              <a:cxn ang="0">
                <a:pos x="30" y="6279"/>
              </a:cxn>
              <a:cxn ang="0">
                <a:pos x="1" y="6310"/>
              </a:cxn>
              <a:cxn ang="0">
                <a:pos x="0" y="6310"/>
              </a:cxn>
              <a:cxn ang="0">
                <a:pos x="0" y="6318"/>
              </a:cxn>
              <a:cxn ang="0">
                <a:pos x="1" y="6318"/>
              </a:cxn>
              <a:cxn ang="0">
                <a:pos x="35" y="6317"/>
              </a:cxn>
              <a:cxn ang="0">
                <a:pos x="70" y="6282"/>
              </a:cxn>
              <a:cxn ang="0">
                <a:pos x="70" y="6282"/>
              </a:cxn>
              <a:cxn ang="0">
                <a:pos x="78" y="6227"/>
              </a:cxn>
              <a:cxn ang="0">
                <a:pos x="77" y="6227"/>
              </a:cxn>
              <a:cxn ang="0">
                <a:pos x="77" y="3138"/>
              </a:cxn>
              <a:cxn ang="0">
                <a:pos x="77" y="91"/>
              </a:cxn>
              <a:cxn ang="0">
                <a:pos x="84" y="40"/>
              </a:cxn>
              <a:cxn ang="0">
                <a:pos x="84" y="39"/>
              </a:cxn>
              <a:cxn ang="0">
                <a:pos x="113" y="8"/>
              </a:cxn>
              <a:cxn ang="0">
                <a:pos x="115" y="8"/>
              </a:cxn>
              <a:cxn ang="0">
                <a:pos x="115" y="1"/>
              </a:cxn>
              <a:cxn ang="0">
                <a:pos x="113" y="1"/>
              </a:cxn>
              <a:cxn ang="0">
                <a:pos x="80" y="2"/>
              </a:cxn>
            </a:cxnLst>
            <a:rect l="0" t="0" r="r" b="b"/>
            <a:pathLst>
              <a:path w="115" h="6319">
                <a:moveTo>
                  <a:pt x="80" y="2"/>
                </a:moveTo>
                <a:lnTo>
                  <a:pt x="80" y="2"/>
                </a:lnTo>
                <a:cubicBezTo>
                  <a:pt x="61" y="4"/>
                  <a:pt x="51" y="13"/>
                  <a:pt x="44" y="36"/>
                </a:cubicBezTo>
                <a:lnTo>
                  <a:pt x="44" y="36"/>
                </a:lnTo>
                <a:cubicBezTo>
                  <a:pt x="41" y="48"/>
                  <a:pt x="39" y="66"/>
                  <a:pt x="37" y="91"/>
                </a:cubicBezTo>
                <a:lnTo>
                  <a:pt x="37" y="91"/>
                </a:lnTo>
                <a:lnTo>
                  <a:pt x="37" y="3071"/>
                </a:lnTo>
                <a:lnTo>
                  <a:pt x="37" y="6227"/>
                </a:lnTo>
                <a:cubicBezTo>
                  <a:pt x="36" y="6248"/>
                  <a:pt x="34" y="6267"/>
                  <a:pt x="31" y="6278"/>
                </a:cubicBezTo>
                <a:lnTo>
                  <a:pt x="30" y="6279"/>
                </a:lnTo>
                <a:cubicBezTo>
                  <a:pt x="27" y="6290"/>
                  <a:pt x="20" y="6311"/>
                  <a:pt x="1" y="6310"/>
                </a:cubicBezTo>
                <a:lnTo>
                  <a:pt x="0" y="6310"/>
                </a:lnTo>
                <a:lnTo>
                  <a:pt x="0" y="6318"/>
                </a:lnTo>
                <a:lnTo>
                  <a:pt x="1" y="6318"/>
                </a:lnTo>
                <a:cubicBezTo>
                  <a:pt x="11" y="6319"/>
                  <a:pt x="26" y="6318"/>
                  <a:pt x="35" y="6317"/>
                </a:cubicBezTo>
                <a:cubicBezTo>
                  <a:pt x="54" y="6314"/>
                  <a:pt x="63" y="6305"/>
                  <a:pt x="70" y="6282"/>
                </a:cubicBezTo>
                <a:lnTo>
                  <a:pt x="70" y="6282"/>
                </a:lnTo>
                <a:cubicBezTo>
                  <a:pt x="74" y="6271"/>
                  <a:pt x="76" y="6252"/>
                  <a:pt x="78" y="6227"/>
                </a:cubicBezTo>
                <a:lnTo>
                  <a:pt x="77" y="6227"/>
                </a:lnTo>
                <a:lnTo>
                  <a:pt x="77" y="3138"/>
                </a:lnTo>
                <a:lnTo>
                  <a:pt x="77" y="91"/>
                </a:lnTo>
                <a:cubicBezTo>
                  <a:pt x="79" y="70"/>
                  <a:pt x="81" y="52"/>
                  <a:pt x="84" y="40"/>
                </a:cubicBezTo>
                <a:lnTo>
                  <a:pt x="84" y="39"/>
                </a:lnTo>
                <a:cubicBezTo>
                  <a:pt x="88" y="29"/>
                  <a:pt x="95" y="7"/>
                  <a:pt x="113" y="8"/>
                </a:cubicBezTo>
                <a:lnTo>
                  <a:pt x="115" y="8"/>
                </a:lnTo>
                <a:lnTo>
                  <a:pt x="115" y="1"/>
                </a:lnTo>
                <a:lnTo>
                  <a:pt x="113" y="1"/>
                </a:lnTo>
                <a:cubicBezTo>
                  <a:pt x="103" y="0"/>
                  <a:pt x="88" y="1"/>
                  <a:pt x="80" y="2"/>
                </a:cubicBezTo>
                <a:close/>
              </a:path>
            </a:pathLst>
          </a:custGeom>
          <a:solidFill>
            <a:schemeClr val="accent1"/>
          </a:solidFill>
          <a:ln w="12700">
            <a:solidFill>
              <a:schemeClr val="accent1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wo Column with Text + Fig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ounded Rectangle 9"/>
          <p:cNvSpPr/>
          <p:nvPr/>
        </p:nvSpPr>
        <p:spPr bwMode="gray">
          <a:xfrm>
            <a:off x="4754880" y="457200"/>
            <a:ext cx="3931920" cy="5943600"/>
          </a:xfrm>
          <a:prstGeom prst="roundRect">
            <a:avLst>
              <a:gd name="adj" fmla="val 4567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gray">
          <a:xfrm>
            <a:off x="457200" y="1645920"/>
            <a:ext cx="3977640" cy="1005840"/>
          </a:xfrm>
        </p:spPr>
        <p:txBody>
          <a:bodyPr>
            <a:noAutofit/>
          </a:bodyPr>
          <a:lstStyle>
            <a:lvl1pPr marL="53975" indent="0">
              <a:defRPr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834640"/>
            <a:ext cx="3977640" cy="3291840"/>
          </a:xfrm>
        </p:spPr>
        <p:txBody>
          <a:bodyPr>
            <a:noAutofit/>
          </a:bodyPr>
          <a:lstStyle>
            <a:lvl1pPr marL="109538" indent="-109538">
              <a:buClr>
                <a:schemeClr val="accent1"/>
              </a:buClr>
              <a:defRPr sz="2400">
                <a:solidFill>
                  <a:schemeClr val="tx2"/>
                </a:solidFill>
              </a:defRPr>
            </a:lvl1pPr>
            <a:lvl2pPr>
              <a:buClr>
                <a:schemeClr val="accent1"/>
              </a:buClr>
              <a:defRPr sz="2000"/>
            </a:lvl2pPr>
            <a:lvl3pPr>
              <a:buClr>
                <a:schemeClr val="accent1"/>
              </a:buClr>
              <a:defRPr sz="1800"/>
            </a:lvl3pPr>
            <a:lvl4pPr>
              <a:buClr>
                <a:schemeClr val="accent1"/>
              </a:buClr>
              <a:defRPr sz="1600"/>
            </a:lvl4pPr>
            <a:lvl5pPr>
              <a:buClr>
                <a:schemeClr val="accent1"/>
              </a:buCl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COMPANY CONFIDENTIAL  |  FOR INTERNAL USE ONLY  |  DO NOT COPY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2DCB2D-F3A1-47AC-A248-15826C4C808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Freeform 5"/>
          <p:cNvSpPr>
            <a:spLocks/>
          </p:cNvSpPr>
          <p:nvPr/>
        </p:nvSpPr>
        <p:spPr bwMode="gray">
          <a:xfrm>
            <a:off x="4509294" y="412750"/>
            <a:ext cx="125413" cy="6032500"/>
          </a:xfrm>
          <a:custGeom>
            <a:avLst/>
            <a:gdLst/>
            <a:ahLst/>
            <a:cxnLst>
              <a:cxn ang="0">
                <a:pos x="80" y="2"/>
              </a:cxn>
              <a:cxn ang="0">
                <a:pos x="80" y="2"/>
              </a:cxn>
              <a:cxn ang="0">
                <a:pos x="44" y="36"/>
              </a:cxn>
              <a:cxn ang="0">
                <a:pos x="44" y="36"/>
              </a:cxn>
              <a:cxn ang="0">
                <a:pos x="37" y="91"/>
              </a:cxn>
              <a:cxn ang="0">
                <a:pos x="37" y="91"/>
              </a:cxn>
              <a:cxn ang="0">
                <a:pos x="37" y="3071"/>
              </a:cxn>
              <a:cxn ang="0">
                <a:pos x="37" y="6227"/>
              </a:cxn>
              <a:cxn ang="0">
                <a:pos x="31" y="6278"/>
              </a:cxn>
              <a:cxn ang="0">
                <a:pos x="30" y="6279"/>
              </a:cxn>
              <a:cxn ang="0">
                <a:pos x="1" y="6310"/>
              </a:cxn>
              <a:cxn ang="0">
                <a:pos x="0" y="6310"/>
              </a:cxn>
              <a:cxn ang="0">
                <a:pos x="0" y="6318"/>
              </a:cxn>
              <a:cxn ang="0">
                <a:pos x="1" y="6318"/>
              </a:cxn>
              <a:cxn ang="0">
                <a:pos x="35" y="6317"/>
              </a:cxn>
              <a:cxn ang="0">
                <a:pos x="70" y="6282"/>
              </a:cxn>
              <a:cxn ang="0">
                <a:pos x="70" y="6282"/>
              </a:cxn>
              <a:cxn ang="0">
                <a:pos x="78" y="6227"/>
              </a:cxn>
              <a:cxn ang="0">
                <a:pos x="77" y="6227"/>
              </a:cxn>
              <a:cxn ang="0">
                <a:pos x="77" y="3138"/>
              </a:cxn>
              <a:cxn ang="0">
                <a:pos x="77" y="91"/>
              </a:cxn>
              <a:cxn ang="0">
                <a:pos x="84" y="40"/>
              </a:cxn>
              <a:cxn ang="0">
                <a:pos x="84" y="39"/>
              </a:cxn>
              <a:cxn ang="0">
                <a:pos x="113" y="8"/>
              </a:cxn>
              <a:cxn ang="0">
                <a:pos x="115" y="8"/>
              </a:cxn>
              <a:cxn ang="0">
                <a:pos x="115" y="1"/>
              </a:cxn>
              <a:cxn ang="0">
                <a:pos x="113" y="1"/>
              </a:cxn>
              <a:cxn ang="0">
                <a:pos x="80" y="2"/>
              </a:cxn>
            </a:cxnLst>
            <a:rect l="0" t="0" r="r" b="b"/>
            <a:pathLst>
              <a:path w="115" h="6319">
                <a:moveTo>
                  <a:pt x="80" y="2"/>
                </a:moveTo>
                <a:lnTo>
                  <a:pt x="80" y="2"/>
                </a:lnTo>
                <a:cubicBezTo>
                  <a:pt x="61" y="4"/>
                  <a:pt x="51" y="13"/>
                  <a:pt x="44" y="36"/>
                </a:cubicBezTo>
                <a:lnTo>
                  <a:pt x="44" y="36"/>
                </a:lnTo>
                <a:cubicBezTo>
                  <a:pt x="41" y="48"/>
                  <a:pt x="39" y="66"/>
                  <a:pt x="37" y="91"/>
                </a:cubicBezTo>
                <a:lnTo>
                  <a:pt x="37" y="91"/>
                </a:lnTo>
                <a:lnTo>
                  <a:pt x="37" y="3071"/>
                </a:lnTo>
                <a:lnTo>
                  <a:pt x="37" y="6227"/>
                </a:lnTo>
                <a:cubicBezTo>
                  <a:pt x="36" y="6248"/>
                  <a:pt x="34" y="6267"/>
                  <a:pt x="31" y="6278"/>
                </a:cubicBezTo>
                <a:lnTo>
                  <a:pt x="30" y="6279"/>
                </a:lnTo>
                <a:cubicBezTo>
                  <a:pt x="27" y="6290"/>
                  <a:pt x="20" y="6311"/>
                  <a:pt x="1" y="6310"/>
                </a:cubicBezTo>
                <a:lnTo>
                  <a:pt x="0" y="6310"/>
                </a:lnTo>
                <a:lnTo>
                  <a:pt x="0" y="6318"/>
                </a:lnTo>
                <a:lnTo>
                  <a:pt x="1" y="6318"/>
                </a:lnTo>
                <a:cubicBezTo>
                  <a:pt x="11" y="6319"/>
                  <a:pt x="26" y="6318"/>
                  <a:pt x="35" y="6317"/>
                </a:cubicBezTo>
                <a:cubicBezTo>
                  <a:pt x="54" y="6314"/>
                  <a:pt x="63" y="6305"/>
                  <a:pt x="70" y="6282"/>
                </a:cubicBezTo>
                <a:lnTo>
                  <a:pt x="70" y="6282"/>
                </a:lnTo>
                <a:cubicBezTo>
                  <a:pt x="74" y="6271"/>
                  <a:pt x="76" y="6252"/>
                  <a:pt x="78" y="6227"/>
                </a:cubicBezTo>
                <a:lnTo>
                  <a:pt x="77" y="6227"/>
                </a:lnTo>
                <a:lnTo>
                  <a:pt x="77" y="3138"/>
                </a:lnTo>
                <a:lnTo>
                  <a:pt x="77" y="91"/>
                </a:lnTo>
                <a:cubicBezTo>
                  <a:pt x="79" y="70"/>
                  <a:pt x="81" y="52"/>
                  <a:pt x="84" y="40"/>
                </a:cubicBezTo>
                <a:lnTo>
                  <a:pt x="84" y="39"/>
                </a:lnTo>
                <a:cubicBezTo>
                  <a:pt x="88" y="29"/>
                  <a:pt x="95" y="7"/>
                  <a:pt x="113" y="8"/>
                </a:cubicBezTo>
                <a:lnTo>
                  <a:pt x="115" y="8"/>
                </a:lnTo>
                <a:lnTo>
                  <a:pt x="115" y="1"/>
                </a:lnTo>
                <a:lnTo>
                  <a:pt x="113" y="1"/>
                </a:lnTo>
                <a:cubicBezTo>
                  <a:pt x="103" y="0"/>
                  <a:pt x="88" y="1"/>
                  <a:pt x="80" y="2"/>
                </a:cubicBezTo>
                <a:close/>
              </a:path>
            </a:pathLst>
          </a:custGeom>
          <a:solidFill>
            <a:schemeClr val="accent1"/>
          </a:solidFill>
          <a:ln w="12700">
            <a:solidFill>
              <a:schemeClr val="accent1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13"/>
          </p:nvPr>
        </p:nvSpPr>
        <p:spPr bwMode="gray">
          <a:xfrm>
            <a:off x="4754880" y="4572000"/>
            <a:ext cx="3840480" cy="1508760"/>
          </a:xfrm>
        </p:spPr>
        <p:txBody>
          <a:bodyPr>
            <a:noAutofit/>
          </a:bodyPr>
          <a:lstStyle>
            <a:lvl1pPr>
              <a:defRPr sz="200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 first line bull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236538" indent="-236538">
              <a:buSzPct val="100000"/>
              <a:buFont typeface="Arial" panose="020B0604020202020204" pitchFamily="34" charset="0"/>
              <a:buChar char="•"/>
              <a:defRPr/>
            </a:lvl1pPr>
            <a:lvl2pPr marL="576263" indent="-182563">
              <a:buFont typeface="Calibri" panose="020F0502020204030204" pitchFamily="34" charset="0"/>
              <a:buChar char="̶"/>
              <a:defRPr/>
            </a:lvl2pPr>
            <a:lvl3pPr marL="1025525" indent="-228600">
              <a:buFont typeface="Arial" panose="020B0604020202020204" pitchFamily="34" charset="0"/>
              <a:buChar char="•"/>
              <a:defRPr/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COMPANY CONFIDENTIAL  |  FOR INTERNAL USE ONLY  |  DO NOT COPY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2DCB2D-F3A1-47AC-A248-15826C4C808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1874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63040"/>
            <a:ext cx="3977640" cy="4525963"/>
          </a:xfrm>
        </p:spPr>
        <p:txBody>
          <a:bodyPr>
            <a:noAutofit/>
          </a:bodyPr>
          <a:lstStyle>
            <a:lvl1pPr marL="61913" indent="-61913"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9160" y="1463040"/>
            <a:ext cx="3977640" cy="4525963"/>
          </a:xfrm>
        </p:spPr>
        <p:txBody>
          <a:bodyPr>
            <a:no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COMPANY CONFIDENTIAL  |  FOR INTERNAL USE ONLY  |  DO NOT COPY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2DCB2D-F3A1-47AC-A248-15826C4C808C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xt on Left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63040"/>
            <a:ext cx="3977640" cy="4525963"/>
          </a:xfrm>
        </p:spPr>
        <p:txBody>
          <a:bodyPr>
            <a:noAutofit/>
          </a:bodyPr>
          <a:lstStyle>
            <a:lvl1pPr marL="61913" indent="-61913"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COMPANY CONFIDENTIAL  |  FOR INTERNAL USE ONLY  |  DO NOT COPY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2DCB2D-F3A1-47AC-A248-15826C4C808C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xt on Right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9160" y="1463040"/>
            <a:ext cx="3977640" cy="4525963"/>
          </a:xfrm>
        </p:spPr>
        <p:txBody>
          <a:bodyPr>
            <a:noAutofit/>
          </a:bodyPr>
          <a:lstStyle>
            <a:lvl1pPr marL="112713" indent="-112713"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COMPANY CONFIDENTIAL  |  FOR INTERNAL USE ONLY  |  DO NOT COPY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2DCB2D-F3A1-47AC-A248-15826C4C808C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COMPANY CONFIDENTIAL  |  FOR INTERNAL USE ONLY  |  DO NOT COPY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2DCB2D-F3A1-47AC-A248-15826C4C808C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COMPANY CONFIDENTIAL  |  FOR INTERNAL USE ONLY  |  DO NOT COPY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2DCB2D-F3A1-47AC-A248-15826C4C808C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644" y="6442431"/>
            <a:ext cx="966847" cy="263169"/>
          </a:xfrm>
          <a:prstGeom prst="rect">
            <a:avLst/>
          </a:prstGeom>
        </p:spPr>
      </p:pic>
      <p:sp>
        <p:nvSpPr>
          <p:cNvPr id="8" name="Freeform 5"/>
          <p:cNvSpPr>
            <a:spLocks/>
          </p:cNvSpPr>
          <p:nvPr userDrawn="1"/>
        </p:nvSpPr>
        <p:spPr bwMode="gray">
          <a:xfrm>
            <a:off x="451644" y="6153804"/>
            <a:ext cx="8240713" cy="123825"/>
          </a:xfrm>
          <a:custGeom>
            <a:avLst/>
            <a:gdLst/>
            <a:ahLst/>
            <a:cxnLst>
              <a:cxn ang="0">
                <a:pos x="8638" y="79"/>
              </a:cxn>
              <a:cxn ang="0">
                <a:pos x="8638" y="79"/>
              </a:cxn>
              <a:cxn ang="0">
                <a:pos x="8604" y="44"/>
              </a:cxn>
              <a:cxn ang="0">
                <a:pos x="8604" y="44"/>
              </a:cxn>
              <a:cxn ang="0">
                <a:pos x="8548" y="36"/>
              </a:cxn>
              <a:cxn ang="0">
                <a:pos x="8548" y="37"/>
              </a:cxn>
              <a:cxn ang="0">
                <a:pos x="91" y="37"/>
              </a:cxn>
              <a:cxn ang="0">
                <a:pos x="40" y="30"/>
              </a:cxn>
              <a:cxn ang="0">
                <a:pos x="39" y="30"/>
              </a:cxn>
              <a:cxn ang="0">
                <a:pos x="8" y="1"/>
              </a:cxn>
              <a:cxn ang="0">
                <a:pos x="8" y="0"/>
              </a:cxn>
              <a:cxn ang="0">
                <a:pos x="0" y="0"/>
              </a:cxn>
              <a:cxn ang="0">
                <a:pos x="0" y="1"/>
              </a:cxn>
              <a:cxn ang="0">
                <a:pos x="1" y="34"/>
              </a:cxn>
              <a:cxn ang="0">
                <a:pos x="36" y="70"/>
              </a:cxn>
              <a:cxn ang="0">
                <a:pos x="36" y="70"/>
              </a:cxn>
              <a:cxn ang="0">
                <a:pos x="91" y="77"/>
              </a:cxn>
              <a:cxn ang="0">
                <a:pos x="91" y="77"/>
              </a:cxn>
              <a:cxn ang="0">
                <a:pos x="8548" y="77"/>
              </a:cxn>
              <a:cxn ang="0">
                <a:pos x="8599" y="83"/>
              </a:cxn>
              <a:cxn ang="0">
                <a:pos x="8601" y="84"/>
              </a:cxn>
              <a:cxn ang="0">
                <a:pos x="8632" y="113"/>
              </a:cxn>
              <a:cxn ang="0">
                <a:pos x="8632" y="114"/>
              </a:cxn>
              <a:cxn ang="0">
                <a:pos x="8640" y="114"/>
              </a:cxn>
              <a:cxn ang="0">
                <a:pos x="8640" y="113"/>
              </a:cxn>
              <a:cxn ang="0">
                <a:pos x="8638" y="79"/>
              </a:cxn>
            </a:cxnLst>
            <a:rect l="0" t="0" r="r" b="b"/>
            <a:pathLst>
              <a:path w="8640" h="114">
                <a:moveTo>
                  <a:pt x="8638" y="79"/>
                </a:moveTo>
                <a:lnTo>
                  <a:pt x="8638" y="79"/>
                </a:lnTo>
                <a:cubicBezTo>
                  <a:pt x="8635" y="60"/>
                  <a:pt x="8626" y="51"/>
                  <a:pt x="8604" y="44"/>
                </a:cubicBezTo>
                <a:lnTo>
                  <a:pt x="8604" y="44"/>
                </a:lnTo>
                <a:cubicBezTo>
                  <a:pt x="8592" y="40"/>
                  <a:pt x="8573" y="38"/>
                  <a:pt x="8548" y="36"/>
                </a:cubicBezTo>
                <a:lnTo>
                  <a:pt x="8548" y="37"/>
                </a:lnTo>
                <a:lnTo>
                  <a:pt x="91" y="37"/>
                </a:lnTo>
                <a:cubicBezTo>
                  <a:pt x="70" y="35"/>
                  <a:pt x="51" y="33"/>
                  <a:pt x="40" y="30"/>
                </a:cubicBezTo>
                <a:lnTo>
                  <a:pt x="39" y="30"/>
                </a:lnTo>
                <a:cubicBezTo>
                  <a:pt x="28" y="26"/>
                  <a:pt x="7" y="19"/>
                  <a:pt x="8" y="1"/>
                </a:cubicBezTo>
                <a:lnTo>
                  <a:pt x="8" y="0"/>
                </a:lnTo>
                <a:lnTo>
                  <a:pt x="0" y="0"/>
                </a:lnTo>
                <a:lnTo>
                  <a:pt x="0" y="1"/>
                </a:lnTo>
                <a:cubicBezTo>
                  <a:pt x="0" y="11"/>
                  <a:pt x="0" y="26"/>
                  <a:pt x="1" y="34"/>
                </a:cubicBezTo>
                <a:cubicBezTo>
                  <a:pt x="4" y="53"/>
                  <a:pt x="13" y="63"/>
                  <a:pt x="36" y="70"/>
                </a:cubicBezTo>
                <a:lnTo>
                  <a:pt x="36" y="70"/>
                </a:lnTo>
                <a:cubicBezTo>
                  <a:pt x="47" y="73"/>
                  <a:pt x="66" y="75"/>
                  <a:pt x="91" y="77"/>
                </a:cubicBezTo>
                <a:lnTo>
                  <a:pt x="91" y="77"/>
                </a:lnTo>
                <a:lnTo>
                  <a:pt x="8548" y="77"/>
                </a:lnTo>
                <a:cubicBezTo>
                  <a:pt x="8570" y="78"/>
                  <a:pt x="8588" y="80"/>
                  <a:pt x="8599" y="83"/>
                </a:cubicBezTo>
                <a:lnTo>
                  <a:pt x="8601" y="84"/>
                </a:lnTo>
                <a:cubicBezTo>
                  <a:pt x="8611" y="87"/>
                  <a:pt x="8632" y="94"/>
                  <a:pt x="8632" y="113"/>
                </a:cubicBezTo>
                <a:lnTo>
                  <a:pt x="8632" y="114"/>
                </a:lnTo>
                <a:lnTo>
                  <a:pt x="8640" y="114"/>
                </a:lnTo>
                <a:lnTo>
                  <a:pt x="8640" y="113"/>
                </a:lnTo>
                <a:cubicBezTo>
                  <a:pt x="8640" y="103"/>
                  <a:pt x="8639" y="87"/>
                  <a:pt x="8638" y="79"/>
                </a:cubicBezTo>
                <a:close/>
              </a:path>
            </a:pathLst>
          </a:custGeom>
          <a:solidFill>
            <a:schemeClr val="bg1">
              <a:lumMod val="65000"/>
            </a:schemeClr>
          </a:solidFill>
          <a:ln w="1270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image" Target="../media/image1.png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gray"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457200" y="73152"/>
            <a:ext cx="8229600" cy="1005840"/>
          </a:xfrm>
          <a:prstGeom prst="rect">
            <a:avLst/>
          </a:prstGeom>
        </p:spPr>
        <p:txBody>
          <a:bodyPr vert="horz" lIns="137160" tIns="45720" rIns="91440" bIns="45720" rtlCol="0" anchor="b" anchorCtr="0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 bwMode="gray">
          <a:xfrm>
            <a:off x="457200" y="146304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 bwMode="gray">
          <a:xfrm>
            <a:off x="3124200" y="6567101"/>
            <a:ext cx="5105400" cy="138499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r">
              <a:defRPr sz="9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/>
              <a:t>COMPANY CONFIDENTIAL  |  FOR INTERNAL USE ONLY  |  DO NOT COPY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8305800" y="6567101"/>
            <a:ext cx="381000" cy="138499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r">
              <a:defRPr sz="9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1A2DCB2D-F3A1-47AC-A248-15826C4C808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Freeform 5"/>
          <p:cNvSpPr>
            <a:spLocks/>
          </p:cNvSpPr>
          <p:nvPr userDrawn="1"/>
        </p:nvSpPr>
        <p:spPr bwMode="gray">
          <a:xfrm>
            <a:off x="451644" y="1125895"/>
            <a:ext cx="8240713" cy="123825"/>
          </a:xfrm>
          <a:custGeom>
            <a:avLst/>
            <a:gdLst/>
            <a:ahLst/>
            <a:cxnLst>
              <a:cxn ang="0">
                <a:pos x="8638" y="79"/>
              </a:cxn>
              <a:cxn ang="0">
                <a:pos x="8638" y="79"/>
              </a:cxn>
              <a:cxn ang="0">
                <a:pos x="8604" y="44"/>
              </a:cxn>
              <a:cxn ang="0">
                <a:pos x="8604" y="44"/>
              </a:cxn>
              <a:cxn ang="0">
                <a:pos x="8548" y="36"/>
              </a:cxn>
              <a:cxn ang="0">
                <a:pos x="8548" y="37"/>
              </a:cxn>
              <a:cxn ang="0">
                <a:pos x="91" y="37"/>
              </a:cxn>
              <a:cxn ang="0">
                <a:pos x="40" y="30"/>
              </a:cxn>
              <a:cxn ang="0">
                <a:pos x="39" y="30"/>
              </a:cxn>
              <a:cxn ang="0">
                <a:pos x="8" y="1"/>
              </a:cxn>
              <a:cxn ang="0">
                <a:pos x="8" y="0"/>
              </a:cxn>
              <a:cxn ang="0">
                <a:pos x="0" y="0"/>
              </a:cxn>
              <a:cxn ang="0">
                <a:pos x="0" y="1"/>
              </a:cxn>
              <a:cxn ang="0">
                <a:pos x="1" y="34"/>
              </a:cxn>
              <a:cxn ang="0">
                <a:pos x="36" y="70"/>
              </a:cxn>
              <a:cxn ang="0">
                <a:pos x="36" y="70"/>
              </a:cxn>
              <a:cxn ang="0">
                <a:pos x="91" y="77"/>
              </a:cxn>
              <a:cxn ang="0">
                <a:pos x="91" y="77"/>
              </a:cxn>
              <a:cxn ang="0">
                <a:pos x="8548" y="77"/>
              </a:cxn>
              <a:cxn ang="0">
                <a:pos x="8599" y="83"/>
              </a:cxn>
              <a:cxn ang="0">
                <a:pos x="8601" y="84"/>
              </a:cxn>
              <a:cxn ang="0">
                <a:pos x="8632" y="113"/>
              </a:cxn>
              <a:cxn ang="0">
                <a:pos x="8632" y="114"/>
              </a:cxn>
              <a:cxn ang="0">
                <a:pos x="8640" y="114"/>
              </a:cxn>
              <a:cxn ang="0">
                <a:pos x="8640" y="113"/>
              </a:cxn>
              <a:cxn ang="0">
                <a:pos x="8638" y="79"/>
              </a:cxn>
            </a:cxnLst>
            <a:rect l="0" t="0" r="r" b="b"/>
            <a:pathLst>
              <a:path w="8640" h="114">
                <a:moveTo>
                  <a:pt x="8638" y="79"/>
                </a:moveTo>
                <a:lnTo>
                  <a:pt x="8638" y="79"/>
                </a:lnTo>
                <a:cubicBezTo>
                  <a:pt x="8635" y="60"/>
                  <a:pt x="8626" y="51"/>
                  <a:pt x="8604" y="44"/>
                </a:cubicBezTo>
                <a:lnTo>
                  <a:pt x="8604" y="44"/>
                </a:lnTo>
                <a:cubicBezTo>
                  <a:pt x="8592" y="40"/>
                  <a:pt x="8573" y="38"/>
                  <a:pt x="8548" y="36"/>
                </a:cubicBezTo>
                <a:lnTo>
                  <a:pt x="8548" y="37"/>
                </a:lnTo>
                <a:lnTo>
                  <a:pt x="91" y="37"/>
                </a:lnTo>
                <a:cubicBezTo>
                  <a:pt x="70" y="35"/>
                  <a:pt x="51" y="33"/>
                  <a:pt x="40" y="30"/>
                </a:cubicBezTo>
                <a:lnTo>
                  <a:pt x="39" y="30"/>
                </a:lnTo>
                <a:cubicBezTo>
                  <a:pt x="28" y="26"/>
                  <a:pt x="7" y="19"/>
                  <a:pt x="8" y="1"/>
                </a:cubicBezTo>
                <a:lnTo>
                  <a:pt x="8" y="0"/>
                </a:lnTo>
                <a:lnTo>
                  <a:pt x="0" y="0"/>
                </a:lnTo>
                <a:lnTo>
                  <a:pt x="0" y="1"/>
                </a:lnTo>
                <a:cubicBezTo>
                  <a:pt x="0" y="11"/>
                  <a:pt x="0" y="26"/>
                  <a:pt x="1" y="34"/>
                </a:cubicBezTo>
                <a:cubicBezTo>
                  <a:pt x="4" y="53"/>
                  <a:pt x="13" y="63"/>
                  <a:pt x="36" y="70"/>
                </a:cubicBezTo>
                <a:lnTo>
                  <a:pt x="36" y="70"/>
                </a:lnTo>
                <a:cubicBezTo>
                  <a:pt x="47" y="73"/>
                  <a:pt x="66" y="75"/>
                  <a:pt x="91" y="77"/>
                </a:cubicBezTo>
                <a:lnTo>
                  <a:pt x="91" y="77"/>
                </a:lnTo>
                <a:lnTo>
                  <a:pt x="8548" y="77"/>
                </a:lnTo>
                <a:cubicBezTo>
                  <a:pt x="8570" y="78"/>
                  <a:pt x="8588" y="80"/>
                  <a:pt x="8599" y="83"/>
                </a:cubicBezTo>
                <a:lnTo>
                  <a:pt x="8601" y="84"/>
                </a:lnTo>
                <a:cubicBezTo>
                  <a:pt x="8611" y="87"/>
                  <a:pt x="8632" y="94"/>
                  <a:pt x="8632" y="113"/>
                </a:cubicBezTo>
                <a:lnTo>
                  <a:pt x="8632" y="114"/>
                </a:lnTo>
                <a:lnTo>
                  <a:pt x="8640" y="114"/>
                </a:lnTo>
                <a:lnTo>
                  <a:pt x="8640" y="113"/>
                </a:lnTo>
                <a:cubicBezTo>
                  <a:pt x="8640" y="103"/>
                  <a:pt x="8639" y="87"/>
                  <a:pt x="8638" y="79"/>
                </a:cubicBezTo>
                <a:close/>
              </a:path>
            </a:pathLst>
          </a:custGeom>
          <a:solidFill>
            <a:schemeClr val="bg1">
              <a:lumMod val="65000"/>
            </a:schemeClr>
          </a:solidFill>
          <a:ln w="1270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8" name="Freeform 5"/>
          <p:cNvSpPr>
            <a:spLocks/>
          </p:cNvSpPr>
          <p:nvPr userDrawn="1"/>
        </p:nvSpPr>
        <p:spPr bwMode="gray">
          <a:xfrm>
            <a:off x="451644" y="6153804"/>
            <a:ext cx="8240713" cy="123825"/>
          </a:xfrm>
          <a:custGeom>
            <a:avLst/>
            <a:gdLst/>
            <a:ahLst/>
            <a:cxnLst>
              <a:cxn ang="0">
                <a:pos x="8638" y="79"/>
              </a:cxn>
              <a:cxn ang="0">
                <a:pos x="8638" y="79"/>
              </a:cxn>
              <a:cxn ang="0">
                <a:pos x="8604" y="44"/>
              </a:cxn>
              <a:cxn ang="0">
                <a:pos x="8604" y="44"/>
              </a:cxn>
              <a:cxn ang="0">
                <a:pos x="8548" y="36"/>
              </a:cxn>
              <a:cxn ang="0">
                <a:pos x="8548" y="37"/>
              </a:cxn>
              <a:cxn ang="0">
                <a:pos x="91" y="37"/>
              </a:cxn>
              <a:cxn ang="0">
                <a:pos x="40" y="30"/>
              </a:cxn>
              <a:cxn ang="0">
                <a:pos x="39" y="30"/>
              </a:cxn>
              <a:cxn ang="0">
                <a:pos x="8" y="1"/>
              </a:cxn>
              <a:cxn ang="0">
                <a:pos x="8" y="0"/>
              </a:cxn>
              <a:cxn ang="0">
                <a:pos x="0" y="0"/>
              </a:cxn>
              <a:cxn ang="0">
                <a:pos x="0" y="1"/>
              </a:cxn>
              <a:cxn ang="0">
                <a:pos x="1" y="34"/>
              </a:cxn>
              <a:cxn ang="0">
                <a:pos x="36" y="70"/>
              </a:cxn>
              <a:cxn ang="0">
                <a:pos x="36" y="70"/>
              </a:cxn>
              <a:cxn ang="0">
                <a:pos x="91" y="77"/>
              </a:cxn>
              <a:cxn ang="0">
                <a:pos x="91" y="77"/>
              </a:cxn>
              <a:cxn ang="0">
                <a:pos x="8548" y="77"/>
              </a:cxn>
              <a:cxn ang="0">
                <a:pos x="8599" y="83"/>
              </a:cxn>
              <a:cxn ang="0">
                <a:pos x="8601" y="84"/>
              </a:cxn>
              <a:cxn ang="0">
                <a:pos x="8632" y="113"/>
              </a:cxn>
              <a:cxn ang="0">
                <a:pos x="8632" y="114"/>
              </a:cxn>
              <a:cxn ang="0">
                <a:pos x="8640" y="114"/>
              </a:cxn>
              <a:cxn ang="0">
                <a:pos x="8640" y="113"/>
              </a:cxn>
              <a:cxn ang="0">
                <a:pos x="8638" y="79"/>
              </a:cxn>
            </a:cxnLst>
            <a:rect l="0" t="0" r="r" b="b"/>
            <a:pathLst>
              <a:path w="8640" h="114">
                <a:moveTo>
                  <a:pt x="8638" y="79"/>
                </a:moveTo>
                <a:lnTo>
                  <a:pt x="8638" y="79"/>
                </a:lnTo>
                <a:cubicBezTo>
                  <a:pt x="8635" y="60"/>
                  <a:pt x="8626" y="51"/>
                  <a:pt x="8604" y="44"/>
                </a:cubicBezTo>
                <a:lnTo>
                  <a:pt x="8604" y="44"/>
                </a:lnTo>
                <a:cubicBezTo>
                  <a:pt x="8592" y="40"/>
                  <a:pt x="8573" y="38"/>
                  <a:pt x="8548" y="36"/>
                </a:cubicBezTo>
                <a:lnTo>
                  <a:pt x="8548" y="37"/>
                </a:lnTo>
                <a:lnTo>
                  <a:pt x="91" y="37"/>
                </a:lnTo>
                <a:cubicBezTo>
                  <a:pt x="70" y="35"/>
                  <a:pt x="51" y="33"/>
                  <a:pt x="40" y="30"/>
                </a:cubicBezTo>
                <a:lnTo>
                  <a:pt x="39" y="30"/>
                </a:lnTo>
                <a:cubicBezTo>
                  <a:pt x="28" y="26"/>
                  <a:pt x="7" y="19"/>
                  <a:pt x="8" y="1"/>
                </a:cubicBezTo>
                <a:lnTo>
                  <a:pt x="8" y="0"/>
                </a:lnTo>
                <a:lnTo>
                  <a:pt x="0" y="0"/>
                </a:lnTo>
                <a:lnTo>
                  <a:pt x="0" y="1"/>
                </a:lnTo>
                <a:cubicBezTo>
                  <a:pt x="0" y="11"/>
                  <a:pt x="0" y="26"/>
                  <a:pt x="1" y="34"/>
                </a:cubicBezTo>
                <a:cubicBezTo>
                  <a:pt x="4" y="53"/>
                  <a:pt x="13" y="63"/>
                  <a:pt x="36" y="70"/>
                </a:cubicBezTo>
                <a:lnTo>
                  <a:pt x="36" y="70"/>
                </a:lnTo>
                <a:cubicBezTo>
                  <a:pt x="47" y="73"/>
                  <a:pt x="66" y="75"/>
                  <a:pt x="91" y="77"/>
                </a:cubicBezTo>
                <a:lnTo>
                  <a:pt x="91" y="77"/>
                </a:lnTo>
                <a:lnTo>
                  <a:pt x="8548" y="77"/>
                </a:lnTo>
                <a:cubicBezTo>
                  <a:pt x="8570" y="78"/>
                  <a:pt x="8588" y="80"/>
                  <a:pt x="8599" y="83"/>
                </a:cubicBezTo>
                <a:lnTo>
                  <a:pt x="8601" y="84"/>
                </a:lnTo>
                <a:cubicBezTo>
                  <a:pt x="8611" y="87"/>
                  <a:pt x="8632" y="94"/>
                  <a:pt x="8632" y="113"/>
                </a:cubicBezTo>
                <a:lnTo>
                  <a:pt x="8632" y="114"/>
                </a:lnTo>
                <a:lnTo>
                  <a:pt x="8640" y="114"/>
                </a:lnTo>
                <a:lnTo>
                  <a:pt x="8640" y="113"/>
                </a:lnTo>
                <a:cubicBezTo>
                  <a:pt x="8640" y="103"/>
                  <a:pt x="8639" y="87"/>
                  <a:pt x="8638" y="79"/>
                </a:cubicBezTo>
                <a:close/>
              </a:path>
            </a:pathLst>
          </a:custGeom>
          <a:solidFill>
            <a:schemeClr val="bg1">
              <a:lumMod val="65000"/>
            </a:schemeClr>
          </a:solidFill>
          <a:ln w="1270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3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644" y="6442431"/>
            <a:ext cx="966847" cy="263169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699" r:id="rId2"/>
    <p:sldLayoutId id="2147483700" r:id="rId3"/>
    <p:sldLayoutId id="2147483733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35" r:id="rId11"/>
    <p:sldLayoutId id="2147483707" r:id="rId12"/>
    <p:sldLayoutId id="2147483708" r:id="rId13"/>
    <p:sldLayoutId id="2147483709" r:id="rId14"/>
    <p:sldLayoutId id="2147483710" r:id="rId15"/>
    <p:sldLayoutId id="2147483711" r:id="rId16"/>
    <p:sldLayoutId id="2147483712" r:id="rId17"/>
    <p:sldLayoutId id="2147483713" r:id="rId18"/>
    <p:sldLayoutId id="2147483714" r:id="rId19"/>
    <p:sldLayoutId id="2147483715" r:id="rId20"/>
    <p:sldLayoutId id="2147483716" r:id="rId21"/>
    <p:sldLayoutId id="2147483717" r:id="rId22"/>
    <p:sldLayoutId id="2147483718" r:id="rId23"/>
    <p:sldLayoutId id="2147483719" r:id="rId24"/>
    <p:sldLayoutId id="2147483720" r:id="rId25"/>
    <p:sldLayoutId id="2147483721" r:id="rId26"/>
    <p:sldLayoutId id="2147483722" r:id="rId27"/>
    <p:sldLayoutId id="2147483723" r:id="rId28"/>
    <p:sldLayoutId id="2147483724" r:id="rId29"/>
    <p:sldLayoutId id="2147483725" r:id="rId30"/>
    <p:sldLayoutId id="2147483726" r:id="rId31"/>
    <p:sldLayoutId id="2147483727" r:id="rId32"/>
    <p:sldLayoutId id="2147483728" r:id="rId33"/>
    <p:sldLayoutId id="2147483729" r:id="rId34"/>
    <p:sldLayoutId id="2147483730" r:id="rId35"/>
    <p:sldLayoutId id="2147483731" r:id="rId36"/>
    <p:sldLayoutId id="2147483732" r:id="rId37"/>
  </p:sldLayoutIdLst>
  <p:hf hdr="0" dt="0"/>
  <p:txStyles>
    <p:titleStyle>
      <a:lvl1pPr algn="l" defTabSz="914400" rtl="0" eaLnBrk="1" latinLnBrk="0" hangingPunct="1">
        <a:spcBef>
          <a:spcPct val="0"/>
        </a:spcBef>
        <a:buNone/>
        <a:defRPr sz="2800" kern="1200">
          <a:solidFill>
            <a:schemeClr val="accent1"/>
          </a:solidFill>
          <a:latin typeface="Georgia" pitchFamily="18" charset="0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ts val="1800"/>
        </a:spcBef>
        <a:buSzPct val="25000"/>
        <a:buFont typeface="Georgia" panose="02040502050405020303" pitchFamily="18" charset="0"/>
        <a:buChar char=" "/>
        <a:defRPr sz="2400" kern="1200">
          <a:solidFill>
            <a:schemeClr val="accent2"/>
          </a:solidFill>
          <a:latin typeface="Georgia" pitchFamily="18" charset="0"/>
          <a:ea typeface="+mn-ea"/>
          <a:cs typeface="+mn-cs"/>
        </a:defRPr>
      </a:lvl1pPr>
      <a:lvl2pPr marL="228600" indent="-165100" algn="l" defTabSz="914400" rtl="0" eaLnBrk="1" latinLnBrk="0" hangingPunct="1">
        <a:spcBef>
          <a:spcPts val="1000"/>
        </a:spcBef>
        <a:buClr>
          <a:schemeClr val="tx2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2pPr>
      <a:lvl3pPr marL="687388" indent="-228600" algn="l" defTabSz="914400" rtl="0" eaLnBrk="1" latinLnBrk="0" hangingPunct="1">
        <a:spcBef>
          <a:spcPts val="600"/>
        </a:spcBef>
        <a:buClr>
          <a:schemeClr val="tx2"/>
        </a:buClr>
        <a:buFont typeface="Arial" pitchFamily="34" charset="0"/>
        <a:buChar char="–"/>
        <a:defRPr sz="1800" kern="1200">
          <a:solidFill>
            <a:schemeClr val="tx2"/>
          </a:solidFill>
          <a:latin typeface="+mn-lt"/>
          <a:ea typeface="+mn-ea"/>
          <a:cs typeface="+mn-cs"/>
        </a:defRPr>
      </a:lvl3pPr>
      <a:lvl4pPr marL="911225" indent="-182563" algn="l" defTabSz="914400" rtl="0" eaLnBrk="1" latinLnBrk="0" hangingPunct="1">
        <a:spcBef>
          <a:spcPts val="6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4pPr>
      <a:lvl5pPr marL="1211263" indent="-228600" algn="l" defTabSz="914400" rtl="0" eaLnBrk="1" latinLnBrk="0" hangingPunct="1">
        <a:spcBef>
          <a:spcPts val="300"/>
        </a:spcBef>
        <a:buClr>
          <a:schemeClr val="tx2"/>
        </a:buClr>
        <a:buFont typeface="Arial" pitchFamily="34" charset="0"/>
        <a:buChar char="–"/>
        <a:defRPr sz="14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7.xml"/><Relationship Id="rId3" Type="http://schemas.openxmlformats.org/officeDocument/2006/relationships/image" Target="../media/image9.png"/><Relationship Id="rId7" Type="http://schemas.openxmlformats.org/officeDocument/2006/relationships/diagramQuickStyle" Target="../diagrams/quickStyle7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.xml"/><Relationship Id="rId6" Type="http://schemas.openxmlformats.org/officeDocument/2006/relationships/diagramLayout" Target="../diagrams/layout7.xml"/><Relationship Id="rId5" Type="http://schemas.openxmlformats.org/officeDocument/2006/relationships/diagramData" Target="../diagrams/data7.xml"/><Relationship Id="rId4" Type="http://schemas.openxmlformats.org/officeDocument/2006/relationships/image" Target="../media/image10.svg"/><Relationship Id="rId9" Type="http://schemas.microsoft.com/office/2007/relationships/diagramDrawing" Target="../diagrams/drawing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3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8.xml"/><Relationship Id="rId7" Type="http://schemas.microsoft.com/office/2007/relationships/diagramDrawing" Target="../diagrams/drawing8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8.xml"/><Relationship Id="rId5" Type="http://schemas.openxmlformats.org/officeDocument/2006/relationships/diagramQuickStyle" Target="../diagrams/quickStyle8.xml"/><Relationship Id="rId4" Type="http://schemas.openxmlformats.org/officeDocument/2006/relationships/diagramLayout" Target="../diagrams/layout8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mailto:Julie.Atchley@Anthem.com" TargetMode="Externa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Relationship Id="rId4" Type="http://schemas.openxmlformats.org/officeDocument/2006/relationships/hyperlink" Target="mailto:Kerry.Brown@Anthem.com" TargetMode="Externa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Relationship Id="rId4" Type="http://schemas.openxmlformats.org/officeDocument/2006/relationships/hyperlink" Target="https://pixabay.com/illustrations/cartoon-smiley-questions-puzzle-3082809/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Placeholder 1"/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007" b="20007"/>
          <a:stretch/>
        </p:blipFill>
        <p:spPr/>
      </p:pic>
      <p:sp>
        <p:nvSpPr>
          <p:cNvPr id="6" name="Title 5"/>
          <p:cNvSpPr>
            <a:spLocks noGrp="1"/>
          </p:cNvSpPr>
          <p:nvPr>
            <p:ph type="ctrTitle"/>
          </p:nvPr>
        </p:nvSpPr>
        <p:spPr>
          <a:xfrm>
            <a:off x="457200" y="1095375"/>
            <a:ext cx="6781800" cy="1234440"/>
          </a:xfrm>
        </p:spPr>
        <p:txBody>
          <a:bodyPr/>
          <a:lstStyle/>
          <a:p>
            <a:r>
              <a:rPr lang="en-US" dirty="0"/>
              <a:t>HEDIS CA MCAS Measures MY2022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COMPANY CONFIDENTIAL  |  FOR INTERNAL USE ONLY  |  DO NOT COPY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00E5B3B-C8D7-492F-9439-7F9863F64DC0}"/>
              </a:ext>
            </a:extLst>
          </p:cNvPr>
          <p:cNvSpPr txBox="1"/>
          <p:nvPr/>
        </p:nvSpPr>
        <p:spPr>
          <a:xfrm>
            <a:off x="539931" y="2678668"/>
            <a:ext cx="47548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Kerry Brown, Clinical Quality Program Manager</a:t>
            </a:r>
          </a:p>
        </p:txBody>
      </p:sp>
    </p:spTree>
    <p:extLst>
      <p:ext uri="{BB962C8B-B14F-4D97-AF65-F5344CB8AC3E}">
        <p14:creationId xmlns:p14="http://schemas.microsoft.com/office/powerpoint/2010/main" val="225732212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3152"/>
            <a:ext cx="8229600" cy="1005840"/>
          </a:xfrm>
        </p:spPr>
        <p:txBody>
          <a:bodyPr anchor="b">
            <a:normAutofit/>
          </a:bodyPr>
          <a:lstStyle/>
          <a:p>
            <a:r>
              <a:rPr lang="en-US" dirty="0"/>
              <a:t>Focus Measures: Chronic Conditions</a:t>
            </a:r>
          </a:p>
        </p:txBody>
      </p:sp>
      <p:sp>
        <p:nvSpPr>
          <p:cNvPr id="11" name="Footer Placeholder 3">
            <a:extLst>
              <a:ext uri="{FF2B5EF4-FFF2-40B4-BE49-F238E27FC236}">
                <a16:creationId xmlns:a16="http://schemas.microsoft.com/office/drawing/2014/main" id="{DD42AD72-8FDA-137E-DE41-968731C3AE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6567101"/>
            <a:ext cx="5105400" cy="138499"/>
          </a:xfrm>
        </p:spPr>
        <p:txBody>
          <a:bodyPr wrap="square"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en-US"/>
              <a:t>COMPANY CONFIDENTIAL  |  FOR INTERNAL USE ONLY  |  DO NOT COPY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305800" y="6567101"/>
            <a:ext cx="381000" cy="138499"/>
          </a:xfrm>
        </p:spPr>
        <p:txBody>
          <a:bodyPr wrap="square" anchor="ctr">
            <a:normAutofit/>
          </a:bodyPr>
          <a:lstStyle/>
          <a:p>
            <a:pPr>
              <a:spcAft>
                <a:spcPts val="600"/>
              </a:spcAft>
            </a:pPr>
            <a:fld id="{1A2DCB2D-F3A1-47AC-A248-15826C4C808C}" type="slidenum">
              <a:rPr lang="en-US" smtClean="0"/>
              <a:pPr>
                <a:spcAft>
                  <a:spcPts val="600"/>
                </a:spcAft>
              </a:pPr>
              <a:t>10</a:t>
            </a:fld>
            <a:endParaRPr lang="en-US"/>
          </a:p>
        </p:txBody>
      </p:sp>
      <p:graphicFrame>
        <p:nvGraphicFramePr>
          <p:cNvPr id="7" name="Content Placeholder 2">
            <a:extLst>
              <a:ext uri="{FF2B5EF4-FFF2-40B4-BE49-F238E27FC236}">
                <a16:creationId xmlns:a16="http://schemas.microsoft.com/office/drawing/2014/main" id="{8690ABB7-F30F-FEF6-8DE0-CB19A36B58E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95935292"/>
              </p:ext>
            </p:extLst>
          </p:nvPr>
        </p:nvGraphicFramePr>
        <p:xfrm>
          <a:off x="457200" y="1345473"/>
          <a:ext cx="8229600" cy="483325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7353265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3152"/>
            <a:ext cx="8229600" cy="1005840"/>
          </a:xfrm>
        </p:spPr>
        <p:txBody>
          <a:bodyPr anchor="b">
            <a:normAutofit/>
          </a:bodyPr>
          <a:lstStyle/>
          <a:p>
            <a:r>
              <a:rPr lang="en-US" dirty="0"/>
              <a:t>Focus Measures: Children</a:t>
            </a:r>
          </a:p>
        </p:txBody>
      </p:sp>
      <p:sp>
        <p:nvSpPr>
          <p:cNvPr id="8" name="Footer Placeholder 3">
            <a:extLst>
              <a:ext uri="{FF2B5EF4-FFF2-40B4-BE49-F238E27FC236}">
                <a16:creationId xmlns:a16="http://schemas.microsoft.com/office/drawing/2014/main" id="{AA8B27E6-514B-9779-B215-C637C7DAC6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6567101"/>
            <a:ext cx="5105400" cy="138499"/>
          </a:xfrm>
        </p:spPr>
        <p:txBody>
          <a:bodyPr wrap="square"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en-US"/>
              <a:t>COMPANY CONFIDENTIAL  |  FOR INTERNAL USE ONLY  |  DO NOT COPY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305800" y="6567101"/>
            <a:ext cx="381000" cy="138499"/>
          </a:xfrm>
        </p:spPr>
        <p:txBody>
          <a:bodyPr wrap="square" anchor="ctr">
            <a:normAutofit/>
          </a:bodyPr>
          <a:lstStyle/>
          <a:p>
            <a:pPr>
              <a:spcAft>
                <a:spcPts val="600"/>
              </a:spcAft>
            </a:pPr>
            <a:fld id="{1A2DCB2D-F3A1-47AC-A248-15826C4C808C}" type="slidenum">
              <a:rPr lang="en-US" smtClean="0"/>
              <a:pPr>
                <a:spcAft>
                  <a:spcPts val="600"/>
                </a:spcAft>
              </a:pPr>
              <a:t>11</a:t>
            </a:fld>
            <a:endParaRPr lang="en-US"/>
          </a:p>
        </p:txBody>
      </p:sp>
      <p:graphicFrame>
        <p:nvGraphicFramePr>
          <p:cNvPr id="9" name="Content Placeholder 2">
            <a:extLst>
              <a:ext uri="{FF2B5EF4-FFF2-40B4-BE49-F238E27FC236}">
                <a16:creationId xmlns:a16="http://schemas.microsoft.com/office/drawing/2014/main" id="{48014F35-B012-E814-381B-063C2DCB73D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88375151"/>
              </p:ext>
            </p:extLst>
          </p:nvPr>
        </p:nvGraphicFramePr>
        <p:xfrm>
          <a:off x="457200" y="1306287"/>
          <a:ext cx="8229600" cy="47810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1292154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3152"/>
            <a:ext cx="8229600" cy="1005840"/>
          </a:xfrm>
        </p:spPr>
        <p:txBody>
          <a:bodyPr anchor="b">
            <a:normAutofit/>
          </a:bodyPr>
          <a:lstStyle/>
          <a:p>
            <a:r>
              <a:rPr lang="en-US" dirty="0"/>
              <a:t>Focus Measures: Children</a:t>
            </a:r>
          </a:p>
        </p:txBody>
      </p:sp>
      <p:sp>
        <p:nvSpPr>
          <p:cNvPr id="11" name="Footer Placeholder 3">
            <a:extLst>
              <a:ext uri="{FF2B5EF4-FFF2-40B4-BE49-F238E27FC236}">
                <a16:creationId xmlns:a16="http://schemas.microsoft.com/office/drawing/2014/main" id="{DD42AD72-8FDA-137E-DE41-968731C3AE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6567101"/>
            <a:ext cx="5105400" cy="138499"/>
          </a:xfrm>
        </p:spPr>
        <p:txBody>
          <a:bodyPr wrap="square"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en-US"/>
              <a:t>COMPANY CONFIDENTIAL  |  FOR INTERNAL USE ONLY  |  DO NOT COPY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305800" y="6567101"/>
            <a:ext cx="381000" cy="138499"/>
          </a:xfrm>
        </p:spPr>
        <p:txBody>
          <a:bodyPr wrap="square" anchor="ctr">
            <a:normAutofit/>
          </a:bodyPr>
          <a:lstStyle/>
          <a:p>
            <a:pPr>
              <a:spcAft>
                <a:spcPts val="600"/>
              </a:spcAft>
            </a:pPr>
            <a:fld id="{1A2DCB2D-F3A1-47AC-A248-15826C4C808C}" type="slidenum">
              <a:rPr lang="en-US" smtClean="0"/>
              <a:pPr>
                <a:spcAft>
                  <a:spcPts val="600"/>
                </a:spcAft>
              </a:pPr>
              <a:t>12</a:t>
            </a:fld>
            <a:endParaRPr lang="en-US"/>
          </a:p>
        </p:txBody>
      </p:sp>
      <p:graphicFrame>
        <p:nvGraphicFramePr>
          <p:cNvPr id="7" name="Content Placeholder 2">
            <a:extLst>
              <a:ext uri="{FF2B5EF4-FFF2-40B4-BE49-F238E27FC236}">
                <a16:creationId xmlns:a16="http://schemas.microsoft.com/office/drawing/2014/main" id="{8690ABB7-F30F-FEF6-8DE0-CB19A36B58E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60977601"/>
              </p:ext>
            </p:extLst>
          </p:nvPr>
        </p:nvGraphicFramePr>
        <p:xfrm>
          <a:off x="457200" y="1267097"/>
          <a:ext cx="8229600" cy="517289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19875188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b">
            <a:normAutofit/>
          </a:bodyPr>
          <a:lstStyle/>
          <a:p>
            <a:r>
              <a:rPr lang="en-US" dirty="0"/>
              <a:t>Tools and Resources</a:t>
            </a:r>
            <a:endParaRPr lang="en-US"/>
          </a:p>
        </p:txBody>
      </p:sp>
      <p:pic>
        <p:nvPicPr>
          <p:cNvPr id="6" name="Content Placeholder 5" descr="Bullseye with solid fill">
            <a:extLst>
              <a:ext uri="{FF2B5EF4-FFF2-40B4-BE49-F238E27FC236}">
                <a16:creationId xmlns:a16="http://schemas.microsoft.com/office/drawing/2014/main" id="{8A6B9F74-66C7-49EA-962C-C457A95CC400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51691" y="2225735"/>
            <a:ext cx="3356151" cy="3356151"/>
          </a:xfrm>
        </p:spPr>
      </p:pic>
      <p:graphicFrame>
        <p:nvGraphicFramePr>
          <p:cNvPr id="7" name="Content Placeholder 2">
            <a:extLst>
              <a:ext uri="{FF2B5EF4-FFF2-40B4-BE49-F238E27FC236}">
                <a16:creationId xmlns:a16="http://schemas.microsoft.com/office/drawing/2014/main" id="{6DAC6C8A-8CA4-EF3C-85A3-59936A6E5D6A}"/>
              </a:ext>
            </a:extLst>
          </p:cNvPr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2410691762"/>
              </p:ext>
            </p:extLst>
          </p:nvPr>
        </p:nvGraphicFramePr>
        <p:xfrm>
          <a:off x="3858567" y="1302265"/>
          <a:ext cx="4828233" cy="48463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13" name="Footer Placeholder 4">
            <a:extLst>
              <a:ext uri="{FF2B5EF4-FFF2-40B4-BE49-F238E27FC236}">
                <a16:creationId xmlns:a16="http://schemas.microsoft.com/office/drawing/2014/main" id="{314C113D-F697-6B0B-18D5-528C7B01CD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spcAft>
                <a:spcPts val="600"/>
              </a:spcAft>
            </a:pPr>
            <a:r>
              <a:rPr lang="en-US"/>
              <a:t>COMPANY CONFIDENTIAL  |  FOR INTERNAL USE ONLY  |  DO NOT COPY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 wrap="square" anchor="ctr">
            <a:normAutofit/>
          </a:bodyPr>
          <a:lstStyle/>
          <a:p>
            <a:pPr>
              <a:spcAft>
                <a:spcPts val="600"/>
              </a:spcAft>
            </a:pPr>
            <a:fld id="{1A2DCB2D-F3A1-47AC-A248-15826C4C808C}" type="slidenum">
              <a:rPr lang="en-US" smtClean="0"/>
              <a:pPr>
                <a:spcAft>
                  <a:spcPts val="600"/>
                </a:spcAft>
              </a:pPr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219330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167288-B3FE-4FC0-B1B3-14B0BEADF4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Coding Aides</a:t>
            </a:r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F675AE80-D25F-C33C-F715-D5C5C4453F91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14009" y="1267124"/>
            <a:ext cx="3945166" cy="4687109"/>
          </a:xfrm>
        </p:spPr>
      </p:pic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AE49B50-50D7-432F-B788-D85E9C5187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COMPANY CONFIDENTIAL  |  FOR INTERNAL USE ONLY  |  DO NOT COPY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4E78A3E-DB14-4125-988B-C99913844F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2DCB2D-F3A1-47AC-A248-15826C4C808C}" type="slidenum">
              <a:rPr lang="en-US" smtClean="0"/>
              <a:pPr/>
              <a:t>14</a:t>
            </a:fld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8D847578-07BD-C470-C56C-7B1BD1C7354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86592" y="1683501"/>
            <a:ext cx="3806846" cy="4297717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16CDD2C6-0407-A12F-A605-0C13A2C3007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62039" y="2069811"/>
            <a:ext cx="3509576" cy="38844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384888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EMR Access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33890"/>
            <a:ext cx="8477794" cy="4879528"/>
          </a:xfrm>
        </p:spPr>
        <p:txBody>
          <a:bodyPr/>
          <a:lstStyle/>
          <a:p>
            <a:r>
              <a:rPr lang="en-US" sz="1800" dirty="0">
                <a:solidFill>
                  <a:schemeClr val="accent1"/>
                </a:solidFill>
                <a:latin typeface="+mn-lt"/>
              </a:rPr>
              <a:t>Remote EMR Access to Anthem Blue Cross HEDIS Team</a:t>
            </a:r>
          </a:p>
          <a:p>
            <a:pPr lvl="1"/>
            <a:r>
              <a:rPr lang="en-US" sz="1800" dirty="0">
                <a:solidFill>
                  <a:schemeClr val="accent1"/>
                </a:solidFill>
              </a:rPr>
              <a:t>Benefits include:</a:t>
            </a:r>
          </a:p>
          <a:p>
            <a:pPr lvl="2"/>
            <a:r>
              <a:rPr lang="en-US" dirty="0">
                <a:solidFill>
                  <a:schemeClr val="accent1"/>
                </a:solidFill>
              </a:rPr>
              <a:t>Assist clinic sites on closing gaps year round</a:t>
            </a:r>
          </a:p>
          <a:p>
            <a:pPr lvl="2"/>
            <a:r>
              <a:rPr lang="en-US" dirty="0">
                <a:solidFill>
                  <a:schemeClr val="accent1"/>
                </a:solidFill>
              </a:rPr>
              <a:t>For HEDIS and other audits, Anthem does not have to occupy your office space when onsite appointments are set up</a:t>
            </a:r>
          </a:p>
          <a:p>
            <a:pPr lvl="2"/>
            <a:r>
              <a:rPr lang="en-US" dirty="0">
                <a:solidFill>
                  <a:schemeClr val="accent1"/>
                </a:solidFill>
              </a:rPr>
              <a:t>Anthem will not have to call and request records from your office when additional information is required  </a:t>
            </a:r>
          </a:p>
          <a:p>
            <a:pPr lvl="2"/>
            <a:r>
              <a:rPr lang="en-US" dirty="0">
                <a:solidFill>
                  <a:schemeClr val="accent1"/>
                </a:solidFill>
              </a:rPr>
              <a:t>Your office will not be affected and can carry on with your daily duties in providing excellent care – our staff can do all the necessary research from an Anthem office</a:t>
            </a:r>
          </a:p>
          <a:p>
            <a:pPr lvl="2"/>
            <a:r>
              <a:rPr lang="en-US" dirty="0">
                <a:solidFill>
                  <a:schemeClr val="accent1"/>
                </a:solidFill>
              </a:rPr>
              <a:t>Anthem staff are trained in HEDIS and know what is required in the record</a:t>
            </a:r>
          </a:p>
          <a:p>
            <a:pPr lvl="2"/>
            <a:r>
              <a:rPr lang="en-US" dirty="0">
                <a:solidFill>
                  <a:schemeClr val="accent1"/>
                </a:solidFill>
              </a:rPr>
              <a:t>Potential gaps in the exchange of data between your office and Anthem can be discovered and managed</a:t>
            </a:r>
          </a:p>
          <a:p>
            <a:pPr lvl="2"/>
            <a:r>
              <a:rPr lang="en-US" dirty="0">
                <a:solidFill>
                  <a:schemeClr val="accent1"/>
                </a:solidFill>
              </a:rPr>
              <a:t>Potential omissions in our office reports can be discovered and managed</a:t>
            </a:r>
          </a:p>
          <a:p>
            <a:pPr lvl="2"/>
            <a:endParaRPr lang="en-US" sz="900" dirty="0">
              <a:solidFill>
                <a:schemeClr val="accent1"/>
              </a:solidFill>
            </a:endParaRPr>
          </a:p>
          <a:p>
            <a:pPr lvl="1"/>
            <a:endParaRPr lang="en-US" sz="1100" dirty="0">
              <a:solidFill>
                <a:schemeClr val="accent1"/>
              </a:solidFill>
            </a:endParaRPr>
          </a:p>
          <a:p>
            <a:pPr lvl="1"/>
            <a:endParaRPr lang="en-US" sz="1100" dirty="0">
              <a:solidFill>
                <a:schemeClr val="accent1"/>
              </a:solidFill>
            </a:endParaRPr>
          </a:p>
          <a:p>
            <a:pPr lvl="1"/>
            <a:endParaRPr lang="en-US" sz="1100" dirty="0">
              <a:solidFill>
                <a:schemeClr val="accent1"/>
              </a:solidFill>
            </a:endParaRPr>
          </a:p>
          <a:p>
            <a:pPr marL="393700" lvl="1" indent="0">
              <a:buNone/>
            </a:pPr>
            <a:endParaRPr lang="en-US" sz="900" dirty="0">
              <a:solidFill>
                <a:schemeClr val="accent1"/>
              </a:solidFill>
            </a:endParaRPr>
          </a:p>
          <a:p>
            <a:pPr lvl="2"/>
            <a:endParaRPr lang="en-US" sz="900" dirty="0">
              <a:solidFill>
                <a:schemeClr val="accent1"/>
              </a:solidFill>
            </a:endParaRPr>
          </a:p>
          <a:p>
            <a:pPr lvl="2"/>
            <a:endParaRPr lang="en-US" sz="900" dirty="0">
              <a:solidFill>
                <a:schemeClr val="accent1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2DCB2D-F3A1-47AC-A248-15826C4C808C}" type="slidenum">
              <a:rPr lang="en-US" smtClean="0"/>
              <a:pPr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770932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3152"/>
            <a:ext cx="8229600" cy="1005840"/>
          </a:xfrm>
        </p:spPr>
        <p:txBody>
          <a:bodyPr anchor="b">
            <a:normAutofit/>
          </a:bodyPr>
          <a:lstStyle/>
          <a:p>
            <a:r>
              <a:rPr lang="en-US" dirty="0"/>
              <a:t>MRDB Submissions</a:t>
            </a:r>
          </a:p>
        </p:txBody>
      </p:sp>
      <p:sp>
        <p:nvSpPr>
          <p:cNvPr id="11" name="Footer Placeholder 3">
            <a:extLst>
              <a:ext uri="{FF2B5EF4-FFF2-40B4-BE49-F238E27FC236}">
                <a16:creationId xmlns:a16="http://schemas.microsoft.com/office/drawing/2014/main" id="{83061D64-989D-9C7D-6638-6A200ED67B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6567101"/>
            <a:ext cx="5105400" cy="138499"/>
          </a:xfrm>
        </p:spPr>
        <p:txBody>
          <a:bodyPr wrap="square"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en-US"/>
              <a:t>COMPANY CONFIDENTIAL  |  FOR INTERNAL USE ONLY  |  DO NOT COPY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305800" y="6567101"/>
            <a:ext cx="381000" cy="138499"/>
          </a:xfrm>
        </p:spPr>
        <p:txBody>
          <a:bodyPr wrap="square" anchor="ctr">
            <a:normAutofit/>
          </a:bodyPr>
          <a:lstStyle/>
          <a:p>
            <a:pPr>
              <a:spcAft>
                <a:spcPts val="600"/>
              </a:spcAft>
            </a:pPr>
            <a:fld id="{1A2DCB2D-F3A1-47AC-A248-15826C4C808C}" type="slidenum">
              <a:rPr lang="en-US" smtClean="0"/>
              <a:pPr>
                <a:spcAft>
                  <a:spcPts val="600"/>
                </a:spcAft>
              </a:pPr>
              <a:t>16</a:t>
            </a:fld>
            <a:endParaRPr lang="en-US"/>
          </a:p>
        </p:txBody>
      </p:sp>
      <p:graphicFrame>
        <p:nvGraphicFramePr>
          <p:cNvPr id="7" name="Content Placeholder 2">
            <a:extLst>
              <a:ext uri="{FF2B5EF4-FFF2-40B4-BE49-F238E27FC236}">
                <a16:creationId xmlns:a16="http://schemas.microsoft.com/office/drawing/2014/main" id="{D6A1BA7D-57A6-3245-D269-CCC1DA9DD96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51209087"/>
              </p:ext>
            </p:extLst>
          </p:nvPr>
        </p:nvGraphicFramePr>
        <p:xfrm>
          <a:off x="457200" y="1463675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02220308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Tx/>
              <a:buSzPct val="100000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Georgia" pitchFamily="18" charset="0"/>
                <a:ea typeface="+mn-ea"/>
                <a:cs typeface="+mn-cs"/>
              </a:rPr>
              <a:t>What can be submitted to Anthem for potential MRDB submission?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477794" cy="5257800"/>
          </a:xfrm>
        </p:spPr>
        <p:txBody>
          <a:bodyPr/>
          <a:lstStyle/>
          <a:p>
            <a:pPr marL="111125">
              <a:spcBef>
                <a:spcPts val="1000"/>
              </a:spcBef>
              <a:buClr>
                <a:srgbClr val="5E5E5E"/>
              </a:buClr>
              <a:buSzTx/>
              <a:buNone/>
              <a:defRPr/>
            </a:pPr>
            <a:r>
              <a:rPr kumimoji="0" lang="en-US" sz="1800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ea typeface="+mn-ea"/>
                <a:cs typeface="+mn-cs"/>
              </a:rPr>
              <a:t>CCS:  Cervical Cancer Screenings</a:t>
            </a:r>
          </a:p>
          <a:p>
            <a:pPr marL="620712" lvl="1" indent="-228600">
              <a:spcBef>
                <a:spcPts val="600"/>
              </a:spcBef>
              <a:buClr>
                <a:srgbClr val="5E5E5E"/>
              </a:buClr>
              <a:defRPr/>
            </a:pPr>
            <a:r>
              <a:rPr kumimoji="0" lang="en-US" sz="1800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ea typeface="+mn-ea"/>
                <a:cs typeface="+mn-cs"/>
              </a:rPr>
              <a:t>PAP test (1/2020 through 12/2022)</a:t>
            </a:r>
          </a:p>
          <a:p>
            <a:pPr marL="620712" lvl="1" indent="-228600">
              <a:spcBef>
                <a:spcPts val="600"/>
              </a:spcBef>
              <a:buClr>
                <a:srgbClr val="5E5E5E"/>
              </a:buClr>
              <a:defRPr/>
            </a:pPr>
            <a:r>
              <a:rPr kumimoji="0" lang="en-US" sz="1800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ea typeface="+mn-ea"/>
                <a:cs typeface="+mn-cs"/>
              </a:rPr>
              <a:t>PAP +/or HPV test (1/2018 through 12/2022)	</a:t>
            </a:r>
          </a:p>
          <a:p>
            <a:pPr marL="620712" lvl="1" indent="-228600">
              <a:spcBef>
                <a:spcPts val="600"/>
              </a:spcBef>
              <a:buClr>
                <a:srgbClr val="5E5E5E"/>
              </a:buClr>
              <a:defRPr/>
            </a:pPr>
            <a:r>
              <a:rPr kumimoji="0" lang="en-US" sz="1800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ea typeface="+mn-ea"/>
                <a:cs typeface="+mn-cs"/>
              </a:rPr>
              <a:t>Total Hysterectomy or other absence of cervix procedures for exclusion</a:t>
            </a:r>
          </a:p>
          <a:p>
            <a:pPr marL="111125">
              <a:spcBef>
                <a:spcPts val="1000"/>
              </a:spcBef>
              <a:buClr>
                <a:srgbClr val="5E5E5E"/>
              </a:buClr>
              <a:buSzTx/>
              <a:buNone/>
              <a:defRPr/>
            </a:pPr>
            <a:r>
              <a:rPr kumimoji="0" lang="en-US" sz="1800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ea typeface="+mn-ea"/>
                <a:cs typeface="+mn-cs"/>
              </a:rPr>
              <a:t>BCS:  Breast Cancer Screening</a:t>
            </a:r>
          </a:p>
          <a:p>
            <a:pPr marL="620712" lvl="1" indent="-228600">
              <a:spcBef>
                <a:spcPts val="600"/>
              </a:spcBef>
              <a:buClr>
                <a:srgbClr val="5E5E5E"/>
              </a:buClr>
              <a:defRPr/>
            </a:pPr>
            <a:r>
              <a:rPr kumimoji="0" lang="en-US" sz="1800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ea typeface="+mn-ea"/>
                <a:cs typeface="+mn-cs"/>
              </a:rPr>
              <a:t>Bilateral mammogram (10/2020 through 12/2022)</a:t>
            </a:r>
          </a:p>
          <a:p>
            <a:pPr marL="620712" lvl="1" indent="-228600">
              <a:spcBef>
                <a:spcPts val="600"/>
              </a:spcBef>
              <a:buClr>
                <a:srgbClr val="5E5E5E"/>
              </a:buClr>
              <a:defRPr/>
            </a:pPr>
            <a:r>
              <a:rPr kumimoji="0" lang="en-US" sz="1800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ea typeface="+mn-ea"/>
                <a:cs typeface="+mn-cs"/>
              </a:rPr>
              <a:t>History of Double Mastectomy for exclusion</a:t>
            </a:r>
          </a:p>
          <a:p>
            <a:pPr marL="111125">
              <a:spcBef>
                <a:spcPts val="1000"/>
              </a:spcBef>
              <a:buClr>
                <a:srgbClr val="5E5E5E"/>
              </a:buClr>
              <a:buSzTx/>
              <a:buNone/>
              <a:defRPr/>
            </a:pPr>
            <a:r>
              <a:rPr kumimoji="0" lang="en-US" sz="1800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ea typeface="+mn-ea"/>
                <a:cs typeface="+mn-cs"/>
              </a:rPr>
              <a:t>HBD A1c:  Hemoglobin A1c Control for Patients with Diabetes – HbA1c Poor Control (&gt;9%)  </a:t>
            </a:r>
          </a:p>
          <a:p>
            <a:pPr marL="620712" lvl="1" indent="-228600">
              <a:spcBef>
                <a:spcPts val="600"/>
              </a:spcBef>
              <a:buClr>
                <a:srgbClr val="5E5E5E"/>
              </a:buClr>
              <a:defRPr/>
            </a:pPr>
            <a:r>
              <a:rPr kumimoji="0" lang="en-US" sz="1800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ea typeface="+mn-ea"/>
                <a:cs typeface="+mn-cs"/>
              </a:rPr>
              <a:t>A1c Results (01/2022 through 12/2022)</a:t>
            </a:r>
          </a:p>
          <a:p>
            <a:pPr marL="111125">
              <a:spcBef>
                <a:spcPts val="1000"/>
              </a:spcBef>
              <a:buClr>
                <a:srgbClr val="5E5E5E"/>
              </a:buClr>
              <a:buSzTx/>
              <a:buNone/>
              <a:defRPr/>
            </a:pPr>
            <a:r>
              <a:rPr kumimoji="0" lang="en-US" sz="1800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ea typeface="+mn-ea"/>
                <a:cs typeface="+mn-cs"/>
              </a:rPr>
              <a:t>W30*:  Well-Child Visits in the First 30 Months of Life </a:t>
            </a:r>
          </a:p>
          <a:p>
            <a:pPr marL="1025525" marR="0" lvl="2" indent="-22860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5E5E5E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ea typeface="+mn-ea"/>
                <a:cs typeface="+mn-cs"/>
              </a:rPr>
              <a:t>Well Visit (1/2022 through 12/2022)</a:t>
            </a:r>
          </a:p>
          <a:p>
            <a:pPr marL="982663" marR="0" lvl="4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5E5E5E"/>
              </a:buClr>
              <a:buSzTx/>
              <a:buFont typeface="Arial" pitchFamily="34" charset="0"/>
              <a:buNone/>
              <a:tabLst/>
              <a:defRPr/>
            </a:pPr>
            <a:r>
              <a:rPr kumimoji="0" lang="en-US" sz="1600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ea typeface="+mn-ea"/>
                <a:cs typeface="+mn-cs"/>
              </a:rPr>
              <a:t>*Please work with Julie Atchley and Kerry Brown directly on this measure</a:t>
            </a:r>
          </a:p>
          <a:p>
            <a:endParaRPr lang="en-US" sz="1800" dirty="0">
              <a:solidFill>
                <a:schemeClr val="accent1"/>
              </a:solidFill>
              <a:latin typeface="Georgia" panose="02040502050405020303" pitchFamily="18" charset="0"/>
            </a:endParaRPr>
          </a:p>
          <a:p>
            <a:pPr lvl="2"/>
            <a:endParaRPr lang="en-US" sz="900" dirty="0">
              <a:solidFill>
                <a:schemeClr val="accent1"/>
              </a:solidFill>
            </a:endParaRPr>
          </a:p>
          <a:p>
            <a:pPr lvl="1"/>
            <a:endParaRPr lang="en-US" sz="1100" dirty="0">
              <a:solidFill>
                <a:schemeClr val="accent1"/>
              </a:solidFill>
            </a:endParaRPr>
          </a:p>
          <a:p>
            <a:pPr lvl="1"/>
            <a:endParaRPr lang="en-US" sz="1100" dirty="0">
              <a:solidFill>
                <a:schemeClr val="accent1"/>
              </a:solidFill>
            </a:endParaRPr>
          </a:p>
          <a:p>
            <a:pPr lvl="1"/>
            <a:endParaRPr lang="en-US" sz="1100" dirty="0">
              <a:solidFill>
                <a:schemeClr val="accent1"/>
              </a:solidFill>
            </a:endParaRPr>
          </a:p>
          <a:p>
            <a:pPr marL="393700" lvl="1" indent="0">
              <a:buNone/>
            </a:pPr>
            <a:endParaRPr lang="en-US" sz="900" dirty="0">
              <a:solidFill>
                <a:schemeClr val="accent1"/>
              </a:solidFill>
            </a:endParaRPr>
          </a:p>
          <a:p>
            <a:pPr lvl="2"/>
            <a:endParaRPr lang="en-US" sz="900" dirty="0">
              <a:solidFill>
                <a:schemeClr val="accent1"/>
              </a:solidFill>
            </a:endParaRPr>
          </a:p>
          <a:p>
            <a:pPr lvl="2"/>
            <a:endParaRPr lang="en-US" sz="900" dirty="0">
              <a:solidFill>
                <a:schemeClr val="accent1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2DCB2D-F3A1-47AC-A248-15826C4C808C}" type="slidenum">
              <a:rPr lang="en-US" smtClean="0"/>
              <a:pPr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98502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Tx/>
              <a:buSzPct val="100000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Georgia"/>
                <a:ea typeface="+mn-ea"/>
                <a:cs typeface="+mn-cs"/>
              </a:rPr>
              <a:t>How to submit records for MRDB submission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477794" cy="4665617"/>
          </a:xfrm>
        </p:spPr>
        <p:txBody>
          <a:bodyPr/>
          <a:lstStyle/>
          <a:p>
            <a:pPr marL="111125">
              <a:spcBef>
                <a:spcPts val="1000"/>
              </a:spcBef>
              <a:buClr>
                <a:srgbClr val="5E5E5E"/>
              </a:buClr>
              <a:buSzTx/>
              <a:buNone/>
              <a:defRPr/>
            </a:pPr>
            <a:r>
              <a:rPr kumimoji="0" lang="en-US" sz="1800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Georgia"/>
                <a:ea typeface="+mn-ea"/>
                <a:cs typeface="+mn-cs"/>
              </a:rPr>
              <a:t>Work with your Anthem contact </a:t>
            </a:r>
          </a:p>
          <a:p>
            <a:pPr marL="111125">
              <a:spcBef>
                <a:spcPts val="1000"/>
              </a:spcBef>
              <a:buClr>
                <a:srgbClr val="5E5E5E"/>
              </a:buClr>
              <a:buSzTx/>
              <a:buNone/>
              <a:defRPr/>
            </a:pPr>
            <a:r>
              <a:rPr kumimoji="0" lang="en-US" sz="1800" i="1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Georgia"/>
                <a:ea typeface="+mn-ea"/>
                <a:cs typeface="+mn-cs"/>
              </a:rPr>
              <a:t>or</a:t>
            </a:r>
            <a:r>
              <a:rPr kumimoji="0" lang="en-US" sz="1800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Georgia"/>
                <a:ea typeface="+mn-ea"/>
                <a:cs typeface="+mn-cs"/>
              </a:rPr>
              <a:t> </a:t>
            </a:r>
          </a:p>
          <a:p>
            <a:pPr marL="111125">
              <a:spcBef>
                <a:spcPts val="1000"/>
              </a:spcBef>
              <a:buClr>
                <a:srgbClr val="5E5E5E"/>
              </a:buClr>
              <a:buSzTx/>
              <a:buNone/>
              <a:defRPr/>
            </a:pPr>
            <a:r>
              <a:rPr lang="en-US" sz="1800" dirty="0">
                <a:solidFill>
                  <a:schemeClr val="accent1"/>
                </a:solidFill>
                <a:latin typeface="Georgia"/>
              </a:rPr>
              <a:t>R</a:t>
            </a:r>
            <a:r>
              <a:rPr kumimoji="0" lang="en-US" sz="1800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Georgia"/>
                <a:ea typeface="+mn-ea"/>
                <a:cs typeface="+mn-cs"/>
              </a:rPr>
              <a:t>each out directly to Julie Atchley and Kerry Brown to discuss submissions</a:t>
            </a:r>
          </a:p>
          <a:p>
            <a:pPr marL="1025525" marR="0" lvl="2" indent="-22860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5E5E5E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Georgia"/>
                <a:ea typeface="+mn-ea"/>
                <a:cs typeface="+mn-cs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Julie.Atchley@Anthem.com</a:t>
            </a:r>
            <a:endParaRPr kumimoji="0" lang="en-US" sz="1800" i="0" u="none" strike="noStrike" kern="120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Georgia"/>
              <a:ea typeface="+mn-ea"/>
              <a:cs typeface="+mn-cs"/>
            </a:endParaRPr>
          </a:p>
          <a:p>
            <a:pPr marL="1025525" marR="0" lvl="2" indent="-22860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5E5E5E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Georgia"/>
                <a:ea typeface="+mn-ea"/>
                <a:cs typeface="+mn-cs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Kerry.Brown@Anthem.com</a:t>
            </a:r>
            <a:endParaRPr lang="en-US" dirty="0">
              <a:solidFill>
                <a:schemeClr val="accent1"/>
              </a:solidFill>
              <a:latin typeface="Georgia"/>
            </a:endParaRPr>
          </a:p>
          <a:p>
            <a:pPr marL="1025525" marR="0" lvl="2" indent="-22860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5E5E5E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lang="en-US" dirty="0">
              <a:solidFill>
                <a:schemeClr val="accent1"/>
              </a:solidFill>
              <a:latin typeface="Georgia"/>
            </a:endParaRPr>
          </a:p>
          <a:p>
            <a:pPr marL="338137" indent="-228600">
              <a:spcBef>
                <a:spcPts val="600"/>
              </a:spcBef>
              <a:buClr>
                <a:srgbClr val="5E5E5E"/>
              </a:buClr>
              <a:defRPr/>
            </a:pPr>
            <a:endParaRPr kumimoji="0" lang="en-US" i="0" u="none" strike="noStrike" kern="120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Georgia"/>
              <a:ea typeface="+mn-ea"/>
              <a:cs typeface="+mn-cs"/>
            </a:endParaRPr>
          </a:p>
          <a:p>
            <a:pPr lvl="1"/>
            <a:endParaRPr lang="en-US" sz="1100" dirty="0">
              <a:solidFill>
                <a:schemeClr val="accent1"/>
              </a:solidFill>
            </a:endParaRPr>
          </a:p>
          <a:p>
            <a:pPr marL="393700" lvl="1" indent="0">
              <a:buNone/>
            </a:pPr>
            <a:endParaRPr lang="en-US" sz="900" dirty="0">
              <a:solidFill>
                <a:schemeClr val="accent1"/>
              </a:solidFill>
            </a:endParaRPr>
          </a:p>
          <a:p>
            <a:pPr lvl="2"/>
            <a:endParaRPr lang="en-US" sz="900" dirty="0">
              <a:solidFill>
                <a:schemeClr val="accent1"/>
              </a:solidFill>
            </a:endParaRPr>
          </a:p>
          <a:p>
            <a:pPr lvl="2"/>
            <a:endParaRPr lang="en-US" sz="900" dirty="0">
              <a:solidFill>
                <a:schemeClr val="accent1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2DCB2D-F3A1-47AC-A248-15826C4C808C}" type="slidenum">
              <a:rPr lang="en-US" smtClean="0"/>
              <a:pPr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376923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Questions/Answers</a:t>
            </a:r>
          </a:p>
        </p:txBody>
      </p:sp>
      <p:pic>
        <p:nvPicPr>
          <p:cNvPr id="6" name="Content Placeholder 5" descr="Shape&#10;&#10;Description automatically generated with medium confidence">
            <a:extLst>
              <a:ext uri="{FF2B5EF4-FFF2-40B4-BE49-F238E27FC236}">
                <a16:creationId xmlns:a16="http://schemas.microsoft.com/office/drawing/2014/main" id="{6B9F03D5-B452-9101-D4C3-1B0B00FE511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1525069" y="1573618"/>
            <a:ext cx="5645198" cy="4192736"/>
          </a:xfr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2DCB2D-F3A1-47AC-A248-15826C4C808C}" type="slidenum">
              <a:rPr lang="en-US" smtClean="0"/>
              <a:pPr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9496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Definitions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1552353"/>
            <a:ext cx="8497229" cy="4561064"/>
          </a:xfrm>
        </p:spPr>
        <p:txBody>
          <a:bodyPr/>
          <a:lstStyle/>
          <a:p>
            <a:r>
              <a:rPr lang="en-US" sz="2200" dirty="0">
                <a:solidFill>
                  <a:schemeClr val="accent1"/>
                </a:solidFill>
                <a:latin typeface="+mj-lt"/>
              </a:rPr>
              <a:t>CA DHCS:  California Department of Health Care Services</a:t>
            </a:r>
          </a:p>
          <a:p>
            <a:r>
              <a:rPr lang="en-US" sz="2200" dirty="0">
                <a:solidFill>
                  <a:schemeClr val="accent1"/>
                </a:solidFill>
                <a:latin typeface="+mj-lt"/>
              </a:rPr>
              <a:t>HEDIS:  Healthcare Effectiveness Data and Information Set</a:t>
            </a:r>
          </a:p>
          <a:p>
            <a:pPr marL="100012" lvl="1" indent="0">
              <a:buNone/>
            </a:pPr>
            <a:r>
              <a:rPr lang="en-US" sz="1400" i="1" dirty="0">
                <a:solidFill>
                  <a:schemeClr val="accent1"/>
                </a:solidFill>
                <a:latin typeface="+mj-lt"/>
              </a:rPr>
              <a:t>	A set of healthcare performance measures designed by the NCQA</a:t>
            </a:r>
          </a:p>
          <a:p>
            <a:r>
              <a:rPr lang="en-US" sz="2200" dirty="0">
                <a:solidFill>
                  <a:schemeClr val="accent1"/>
                </a:solidFill>
                <a:latin typeface="+mj-lt"/>
              </a:rPr>
              <a:t>MCAS:  Medi-Cal Managed Care Accountability Set</a:t>
            </a:r>
          </a:p>
          <a:p>
            <a:pPr marL="100012" lvl="1" indent="0">
              <a:buNone/>
            </a:pPr>
            <a:r>
              <a:rPr lang="en-US" sz="1400" i="1" dirty="0">
                <a:solidFill>
                  <a:schemeClr val="accent1"/>
                </a:solidFill>
                <a:latin typeface="+mj-lt"/>
              </a:rPr>
              <a:t>	Measures chosen by DHCS for mandated reporting to DHCS</a:t>
            </a:r>
          </a:p>
          <a:p>
            <a:r>
              <a:rPr lang="en-US" sz="2200" dirty="0">
                <a:solidFill>
                  <a:schemeClr val="accent1"/>
                </a:solidFill>
                <a:latin typeface="+mj-lt"/>
              </a:rPr>
              <a:t>MPL:  Minimum Performance Level</a:t>
            </a:r>
          </a:p>
          <a:p>
            <a:pPr marL="100012" lvl="1" indent="0">
              <a:buNone/>
            </a:pPr>
            <a:r>
              <a:rPr lang="en-US" sz="1400" i="1" dirty="0">
                <a:solidFill>
                  <a:schemeClr val="accent1"/>
                </a:solidFill>
                <a:latin typeface="+mj-lt"/>
              </a:rPr>
              <a:t>	CA State has chosen the 50</a:t>
            </a:r>
            <a:r>
              <a:rPr lang="en-US" sz="1400" i="1" baseline="30000" dirty="0">
                <a:solidFill>
                  <a:schemeClr val="accent1"/>
                </a:solidFill>
                <a:latin typeface="+mj-lt"/>
              </a:rPr>
              <a:t>th</a:t>
            </a:r>
            <a:r>
              <a:rPr lang="en-US" sz="1400" i="1" dirty="0">
                <a:solidFill>
                  <a:schemeClr val="accent1"/>
                </a:solidFill>
                <a:latin typeface="+mj-lt"/>
              </a:rPr>
              <a:t> percentile as the MPL.  Managed Care Health Plans 	are required to meet the MPL or face annual sanctions (fines)</a:t>
            </a:r>
            <a:endParaRPr lang="en-US" sz="1800" i="1" dirty="0">
              <a:solidFill>
                <a:schemeClr val="accent1"/>
              </a:solidFill>
              <a:latin typeface="+mj-lt"/>
            </a:endParaRPr>
          </a:p>
          <a:p>
            <a:endParaRPr lang="en-US" sz="2200" dirty="0">
              <a:solidFill>
                <a:schemeClr val="accent1"/>
              </a:solidFill>
            </a:endParaRPr>
          </a:p>
          <a:p>
            <a:pPr lvl="1"/>
            <a:endParaRPr lang="en-US" sz="1100" dirty="0">
              <a:solidFill>
                <a:schemeClr val="accent1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2DCB2D-F3A1-47AC-A248-15826C4C808C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37093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MCAS Measures</a:t>
            </a:r>
            <a:endParaRPr lang="en-US" sz="2800" dirty="0">
              <a:solidFill>
                <a:schemeClr val="accent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92618"/>
            <a:ext cx="8477794" cy="4963633"/>
          </a:xfrm>
        </p:spPr>
        <p:txBody>
          <a:bodyPr/>
          <a:lstStyle/>
          <a:p>
            <a:r>
              <a:rPr lang="en-US" sz="1500" dirty="0">
                <a:solidFill>
                  <a:schemeClr val="accent1"/>
                </a:solidFill>
              </a:rPr>
              <a:t>● 39 Measures currently on the MCAS list for MY2022  ● 14 Measures are held to the MPL</a:t>
            </a:r>
            <a:endParaRPr lang="en-US" sz="1100" dirty="0">
              <a:solidFill>
                <a:schemeClr val="accent1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2DCB2D-F3A1-47AC-A248-15826C4C808C}" type="slidenum">
              <a:rPr lang="en-US" smtClean="0"/>
              <a:pPr/>
              <a:t>3</a:t>
            </a:fld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84DF24F-0E5F-03A8-CF5F-5DC309EED29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0917" y="1497614"/>
            <a:ext cx="7863416" cy="46586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648485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MCAS Measures</a:t>
            </a:r>
            <a:endParaRPr lang="en-US" sz="2800" dirty="0">
              <a:solidFill>
                <a:schemeClr val="accent1"/>
              </a:solidFill>
            </a:endParaRP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D8D7107D-4EB4-4332-A07D-35F628A0CA2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13982" y="1225263"/>
            <a:ext cx="8577477" cy="4964112"/>
          </a:xfr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2DCB2D-F3A1-47AC-A248-15826C4C808C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824334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MCAS Measures</a:t>
            </a:r>
            <a:endParaRPr lang="en-US" sz="2800" dirty="0">
              <a:solidFill>
                <a:schemeClr val="accent1"/>
              </a:solidFill>
            </a:endParaRPr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68D03D7A-2159-459F-8D56-0DCA9A72587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21186" y="1463675"/>
            <a:ext cx="8879595" cy="4525963"/>
          </a:xfr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2DCB2D-F3A1-47AC-A248-15826C4C808C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486553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MCAS Measures</a:t>
            </a:r>
            <a:endParaRPr lang="en-US" sz="2800" dirty="0">
              <a:solidFill>
                <a:schemeClr val="accent1"/>
              </a:solidFill>
            </a:endParaRP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FA6057D9-F1AF-47E4-8BB0-525832E0357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88135" y="1471000"/>
            <a:ext cx="8967730" cy="3915999"/>
          </a:xfr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2DCB2D-F3A1-47AC-A248-15826C4C808C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997992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3152"/>
            <a:ext cx="8229600" cy="1005840"/>
          </a:xfrm>
        </p:spPr>
        <p:txBody>
          <a:bodyPr anchor="b">
            <a:normAutofit/>
          </a:bodyPr>
          <a:lstStyle/>
          <a:p>
            <a:r>
              <a:rPr lang="en-US" dirty="0"/>
              <a:t>Focus Measures: Women</a:t>
            </a:r>
          </a:p>
        </p:txBody>
      </p:sp>
      <p:sp>
        <p:nvSpPr>
          <p:cNvPr id="11" name="Footer Placeholder 3">
            <a:extLst>
              <a:ext uri="{FF2B5EF4-FFF2-40B4-BE49-F238E27FC236}">
                <a16:creationId xmlns:a16="http://schemas.microsoft.com/office/drawing/2014/main" id="{F22A270F-FFDA-934B-CF85-01CA29FCAB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6567101"/>
            <a:ext cx="5105400" cy="138499"/>
          </a:xfrm>
        </p:spPr>
        <p:txBody>
          <a:bodyPr wrap="square"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en-US"/>
              <a:t>COMPANY CONFIDENTIAL  |  FOR INTERNAL USE ONLY  |  DO NOT COPY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305800" y="6567101"/>
            <a:ext cx="381000" cy="138499"/>
          </a:xfrm>
        </p:spPr>
        <p:txBody>
          <a:bodyPr wrap="square" anchor="ctr">
            <a:normAutofit/>
          </a:bodyPr>
          <a:lstStyle/>
          <a:p>
            <a:pPr>
              <a:spcAft>
                <a:spcPts val="600"/>
              </a:spcAft>
            </a:pPr>
            <a:fld id="{1A2DCB2D-F3A1-47AC-A248-15826C4C808C}" type="slidenum">
              <a:rPr lang="en-US" smtClean="0"/>
              <a:pPr>
                <a:spcAft>
                  <a:spcPts val="600"/>
                </a:spcAft>
              </a:pPr>
              <a:t>7</a:t>
            </a:fld>
            <a:endParaRPr lang="en-US"/>
          </a:p>
        </p:txBody>
      </p:sp>
      <p:graphicFrame>
        <p:nvGraphicFramePr>
          <p:cNvPr id="7" name="Content Placeholder 2">
            <a:extLst>
              <a:ext uri="{FF2B5EF4-FFF2-40B4-BE49-F238E27FC236}">
                <a16:creationId xmlns:a16="http://schemas.microsoft.com/office/drawing/2014/main" id="{0A2EE614-B439-1E90-E782-BC1E8EE650AC}"/>
              </a:ext>
            </a:extLst>
          </p:cNvPr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2208601943"/>
              </p:ext>
            </p:extLst>
          </p:nvPr>
        </p:nvGraphicFramePr>
        <p:xfrm>
          <a:off x="457199" y="953590"/>
          <a:ext cx="8229599" cy="314814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02460531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3152"/>
            <a:ext cx="8229600" cy="1005840"/>
          </a:xfrm>
        </p:spPr>
        <p:txBody>
          <a:bodyPr anchor="b">
            <a:normAutofit/>
          </a:bodyPr>
          <a:lstStyle/>
          <a:p>
            <a:r>
              <a:rPr lang="en-US" dirty="0"/>
              <a:t>Focus Measures: Women</a:t>
            </a:r>
          </a:p>
        </p:txBody>
      </p:sp>
      <p:sp>
        <p:nvSpPr>
          <p:cNvPr id="11" name="Footer Placeholder 3">
            <a:extLst>
              <a:ext uri="{FF2B5EF4-FFF2-40B4-BE49-F238E27FC236}">
                <a16:creationId xmlns:a16="http://schemas.microsoft.com/office/drawing/2014/main" id="{F22A270F-FFDA-934B-CF85-01CA29FCAB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6567101"/>
            <a:ext cx="5105400" cy="138499"/>
          </a:xfrm>
        </p:spPr>
        <p:txBody>
          <a:bodyPr wrap="square"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en-US"/>
              <a:t>COMPANY CONFIDENTIAL  |  FOR INTERNAL USE ONLY  |  DO NOT COPY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305800" y="6567101"/>
            <a:ext cx="381000" cy="138499"/>
          </a:xfrm>
        </p:spPr>
        <p:txBody>
          <a:bodyPr wrap="square" anchor="ctr">
            <a:normAutofit/>
          </a:bodyPr>
          <a:lstStyle/>
          <a:p>
            <a:pPr>
              <a:spcAft>
                <a:spcPts val="600"/>
              </a:spcAft>
            </a:pPr>
            <a:fld id="{1A2DCB2D-F3A1-47AC-A248-15826C4C808C}" type="slidenum">
              <a:rPr lang="en-US" smtClean="0"/>
              <a:pPr>
                <a:spcAft>
                  <a:spcPts val="600"/>
                </a:spcAft>
              </a:pPr>
              <a:t>8</a:t>
            </a:fld>
            <a:endParaRPr lang="en-US"/>
          </a:p>
        </p:txBody>
      </p:sp>
      <p:graphicFrame>
        <p:nvGraphicFramePr>
          <p:cNvPr id="7" name="Content Placeholder 2">
            <a:extLst>
              <a:ext uri="{FF2B5EF4-FFF2-40B4-BE49-F238E27FC236}">
                <a16:creationId xmlns:a16="http://schemas.microsoft.com/office/drawing/2014/main" id="{0A2EE614-B439-1E90-E782-BC1E8EE650AC}"/>
              </a:ext>
            </a:extLst>
          </p:cNvPr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3743227328"/>
              </p:ext>
            </p:extLst>
          </p:nvPr>
        </p:nvGraphicFramePr>
        <p:xfrm>
          <a:off x="457199" y="1240971"/>
          <a:ext cx="8229601" cy="50553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03032253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3152"/>
            <a:ext cx="8229600" cy="1005840"/>
          </a:xfrm>
        </p:spPr>
        <p:txBody>
          <a:bodyPr anchor="b">
            <a:normAutofit/>
          </a:bodyPr>
          <a:lstStyle/>
          <a:p>
            <a:r>
              <a:rPr lang="en-US" dirty="0"/>
              <a:t>Focus Measures: Women</a:t>
            </a:r>
          </a:p>
        </p:txBody>
      </p:sp>
      <p:sp>
        <p:nvSpPr>
          <p:cNvPr id="11" name="Footer Placeholder 3">
            <a:extLst>
              <a:ext uri="{FF2B5EF4-FFF2-40B4-BE49-F238E27FC236}">
                <a16:creationId xmlns:a16="http://schemas.microsoft.com/office/drawing/2014/main" id="{A088CC29-D960-0595-535A-AD0FBB4EB5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6567101"/>
            <a:ext cx="5105400" cy="138499"/>
          </a:xfrm>
        </p:spPr>
        <p:txBody>
          <a:bodyPr wrap="square"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en-US"/>
              <a:t>COMPANY CONFIDENTIAL  |  FOR INTERNAL USE ONLY  |  DO NOT COPY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305800" y="6567101"/>
            <a:ext cx="381000" cy="138499"/>
          </a:xfrm>
        </p:spPr>
        <p:txBody>
          <a:bodyPr wrap="square" anchor="ctr">
            <a:normAutofit/>
          </a:bodyPr>
          <a:lstStyle/>
          <a:p>
            <a:pPr>
              <a:spcAft>
                <a:spcPts val="600"/>
              </a:spcAft>
            </a:pPr>
            <a:fld id="{1A2DCB2D-F3A1-47AC-A248-15826C4C808C}" type="slidenum">
              <a:rPr lang="en-US" smtClean="0"/>
              <a:pPr>
                <a:spcAft>
                  <a:spcPts val="600"/>
                </a:spcAft>
              </a:pPr>
              <a:t>9</a:t>
            </a:fld>
            <a:endParaRPr lang="en-US"/>
          </a:p>
        </p:txBody>
      </p:sp>
      <p:graphicFrame>
        <p:nvGraphicFramePr>
          <p:cNvPr id="7" name="Content Placeholder 2">
            <a:extLst>
              <a:ext uri="{FF2B5EF4-FFF2-40B4-BE49-F238E27FC236}">
                <a16:creationId xmlns:a16="http://schemas.microsoft.com/office/drawing/2014/main" id="{BCEACD98-4DCD-2EAC-7C61-34734CBF434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5477048"/>
              </p:ext>
            </p:extLst>
          </p:nvPr>
        </p:nvGraphicFramePr>
        <p:xfrm>
          <a:off x="457200" y="1078992"/>
          <a:ext cx="8229600" cy="533487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879555628"/>
      </p:ext>
    </p:extLst>
  </p:cSld>
  <p:clrMapOvr>
    <a:masterClrMapping/>
  </p:clrMapOvr>
</p:sld>
</file>

<file path=ppt/theme/theme1.xml><?xml version="1.0" encoding="utf-8"?>
<a:theme xmlns:a="http://schemas.openxmlformats.org/drawingml/2006/main" name="2_ANTHEM_Internal_Design">
  <a:themeElements>
    <a:clrScheme name="Anthem NEW">
      <a:dk1>
        <a:srgbClr val="000000"/>
      </a:dk1>
      <a:lt1>
        <a:sysClr val="window" lastClr="FFFFFF"/>
      </a:lt1>
      <a:dk2>
        <a:srgbClr val="5E5E5E"/>
      </a:dk2>
      <a:lt2>
        <a:srgbClr val="FFFFFF"/>
      </a:lt2>
      <a:accent1>
        <a:srgbClr val="0C2577"/>
      </a:accent1>
      <a:accent2>
        <a:srgbClr val="3D719C"/>
      </a:accent2>
      <a:accent3>
        <a:srgbClr val="FEC246"/>
      </a:accent3>
      <a:accent4>
        <a:srgbClr val="98B460"/>
      </a:accent4>
      <a:accent5>
        <a:srgbClr val="D9D9D9"/>
      </a:accent5>
      <a:accent6>
        <a:srgbClr val="D90026"/>
      </a:accent6>
      <a:hlink>
        <a:srgbClr val="3D719C"/>
      </a:hlink>
      <a:folHlink>
        <a:srgbClr val="FEC246"/>
      </a:folHlink>
    </a:clrScheme>
    <a:fontScheme name="Custom 1">
      <a:majorFont>
        <a:latin typeface="Georgia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5"/>
        </a:solidFill>
        <a:ln>
          <a:noFill/>
        </a:ln>
      </a:spPr>
      <a:bodyPr rtlCol="0" anchor="ctr"/>
      <a:lstStyle>
        <a:defPPr algn="ctr">
          <a:defRPr sz="2000" dirty="0" err="1" smtClean="0">
            <a:solidFill>
              <a:schemeClr val="tx2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custClrLst>
    <a:custClr name="Accent 1">
      <a:srgbClr val="BA9D80"/>
    </a:custClr>
    <a:custClr name="Accent 2">
      <a:srgbClr val="5D9674"/>
    </a:custClr>
    <a:custClr name="Accent 3">
      <a:srgbClr val="F3833D"/>
    </a:custClr>
    <a:custClr name="Accent 4">
      <a:srgbClr val="815E90"/>
    </a:custClr>
    <a:custClr name="Accent 5">
      <a:srgbClr val="766B2B"/>
    </a:custClr>
    <a:custClr name="Accent 6">
      <a:srgbClr val="D3D0A1"/>
    </a:custClr>
    <a:custClr name="Accent 7">
      <a:srgbClr val="3C3C3C"/>
    </a:custClr>
    <a:custClr name="Anthem Blue">
      <a:srgbClr val="0063A8"/>
    </a:custClr>
  </a:custClrLst>
</a:theme>
</file>

<file path=ppt/theme/theme2.xml><?xml version="1.0" encoding="utf-8"?>
<a:theme xmlns:a="http://schemas.openxmlformats.org/drawingml/2006/main" name="Office Theme">
  <a:themeElements>
    <a:clrScheme name="WellPoint Palette">
      <a:dk1>
        <a:srgbClr val="000000"/>
      </a:dk1>
      <a:lt1>
        <a:sysClr val="window" lastClr="FFFFFF"/>
      </a:lt1>
      <a:dk2>
        <a:srgbClr val="5E5E5E"/>
      </a:dk2>
      <a:lt2>
        <a:srgbClr val="FFFFFF"/>
      </a:lt2>
      <a:accent1>
        <a:srgbClr val="0C2577"/>
      </a:accent1>
      <a:accent2>
        <a:srgbClr val="3D719C"/>
      </a:accent2>
      <a:accent3>
        <a:srgbClr val="FEC246"/>
      </a:accent3>
      <a:accent4>
        <a:srgbClr val="98B460"/>
      </a:accent4>
      <a:accent5>
        <a:srgbClr val="D9D9D9"/>
      </a:accent5>
      <a:accent6>
        <a:srgbClr val="D90026"/>
      </a:accent6>
      <a:hlink>
        <a:srgbClr val="3D719C"/>
      </a:hlink>
      <a:folHlink>
        <a:srgbClr val="FEC246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WellPoint Palette">
      <a:dk1>
        <a:srgbClr val="000000"/>
      </a:dk1>
      <a:lt1>
        <a:sysClr val="window" lastClr="FFFFFF"/>
      </a:lt1>
      <a:dk2>
        <a:srgbClr val="5E5E5E"/>
      </a:dk2>
      <a:lt2>
        <a:srgbClr val="FFFFFF"/>
      </a:lt2>
      <a:accent1>
        <a:srgbClr val="0C2577"/>
      </a:accent1>
      <a:accent2>
        <a:srgbClr val="3D719C"/>
      </a:accent2>
      <a:accent3>
        <a:srgbClr val="FEC246"/>
      </a:accent3>
      <a:accent4>
        <a:srgbClr val="98B460"/>
      </a:accent4>
      <a:accent5>
        <a:srgbClr val="D9D9D9"/>
      </a:accent5>
      <a:accent6>
        <a:srgbClr val="D90026"/>
      </a:accent6>
      <a:hlink>
        <a:srgbClr val="3D719C"/>
      </a:hlink>
      <a:folHlink>
        <a:srgbClr val="FEC246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30F618B6EC0064998ADD9654B6BD085" ma:contentTypeVersion="9" ma:contentTypeDescription="Create a new document." ma:contentTypeScope="" ma:versionID="75247f13947e6dba812334f98473d5f9">
  <xsd:schema xmlns:xsd="http://www.w3.org/2001/XMLSchema" xmlns:xs="http://www.w3.org/2001/XMLSchema" xmlns:p="http://schemas.microsoft.com/office/2006/metadata/properties" xmlns:ns3="dccefe53-cff5-441f-9994-93f27e137bbb" targetNamespace="http://schemas.microsoft.com/office/2006/metadata/properties" ma:root="true" ma:fieldsID="4adec7f28afa00c9ce031007b2faeebc" ns3:_="">
    <xsd:import namespace="dccefe53-cff5-441f-9994-93f27e137bbb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AutoKeyPoints" minOccurs="0"/>
                <xsd:element ref="ns3:MediaServiceKeyPoints" minOccurs="0"/>
                <xsd:element ref="ns3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ccefe53-cff5-441f-9994-93f27e137bb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4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5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7A2FB186-736D-4434-ABFD-63FA843249CD}">
  <ds:schemaRefs>
    <ds:schemaRef ds:uri="http://schemas.microsoft.com/office/2006/metadata/properties"/>
    <ds:schemaRef ds:uri="http://schemas.microsoft.com/office/2006/documentManagement/types"/>
    <ds:schemaRef ds:uri="http://purl.org/dc/terms/"/>
    <ds:schemaRef ds:uri="http://schemas.openxmlformats.org/package/2006/metadata/core-properties"/>
    <ds:schemaRef ds:uri="http://purl.org/dc/dcmitype/"/>
    <ds:schemaRef ds:uri="http://schemas.microsoft.com/office/infopath/2007/PartnerControls"/>
    <ds:schemaRef ds:uri="http://purl.org/dc/elements/1.1/"/>
    <ds:schemaRef ds:uri="dccefe53-cff5-441f-9994-93f27e137bbb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A20EF424-80BC-4376-9893-DC15FE79B46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dccefe53-cff5-441f-9994-93f27e137bbb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C8FF11E0-81E5-431B-91C6-246445BDDA21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7076</TotalTime>
  <Words>1414</Words>
  <Application>Microsoft Office PowerPoint</Application>
  <PresentationFormat>On-screen Show (4:3)</PresentationFormat>
  <Paragraphs>212</Paragraphs>
  <Slides>19</Slides>
  <Notes>17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2_ANTHEM_Internal_Design</vt:lpstr>
      <vt:lpstr>HEDIS CA MCAS Measures MY2022</vt:lpstr>
      <vt:lpstr>Definitions</vt:lpstr>
      <vt:lpstr>MCAS Measures</vt:lpstr>
      <vt:lpstr>MCAS Measures</vt:lpstr>
      <vt:lpstr>MCAS Measures</vt:lpstr>
      <vt:lpstr>MCAS Measures</vt:lpstr>
      <vt:lpstr>Focus Measures: Women</vt:lpstr>
      <vt:lpstr>Focus Measures: Women</vt:lpstr>
      <vt:lpstr>Focus Measures: Women</vt:lpstr>
      <vt:lpstr>Focus Measures: Chronic Conditions</vt:lpstr>
      <vt:lpstr>Focus Measures: Children</vt:lpstr>
      <vt:lpstr>Focus Measures: Children</vt:lpstr>
      <vt:lpstr>Tools and Resources</vt:lpstr>
      <vt:lpstr>Coding Aides</vt:lpstr>
      <vt:lpstr>EMR Access</vt:lpstr>
      <vt:lpstr>MRDB Submissions</vt:lpstr>
      <vt:lpstr>What can be submitted to Anthem for potential MRDB submission?</vt:lpstr>
      <vt:lpstr>How to submit records for MRDB submission</vt:lpstr>
      <vt:lpstr>Questions/Answers</vt:lpstr>
    </vt:vector>
  </TitlesOfParts>
  <Company>WellPoint INC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Fran Kandrac</dc:creator>
  <cp:lastModifiedBy>Gonzales, Crystal</cp:lastModifiedBy>
  <cp:revision>162</cp:revision>
  <dcterms:created xsi:type="dcterms:W3CDTF">2013-04-16T15:43:32Z</dcterms:created>
  <dcterms:modified xsi:type="dcterms:W3CDTF">2022-07-28T22:08:44Z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0x010100930F618B6EC0064998ADD9654B6BD085</vt:lpwstr>
  </property>
</Properties>
</file>