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257" r:id="rId6"/>
    <p:sldId id="673" r:id="rId7"/>
    <p:sldId id="672" r:id="rId8"/>
    <p:sldId id="269" r:id="rId9"/>
    <p:sldId id="258" r:id="rId10"/>
    <p:sldId id="894" r:id="rId11"/>
    <p:sldId id="441" r:id="rId12"/>
    <p:sldId id="443" r:id="rId13"/>
    <p:sldId id="266" r:id="rId14"/>
    <p:sldId id="730" r:id="rId15"/>
    <p:sldId id="874" r:id="rId16"/>
    <p:sldId id="893" r:id="rId17"/>
    <p:sldId id="895" r:id="rId18"/>
    <p:sldId id="867" r:id="rId19"/>
    <p:sldId id="268" r:id="rId20"/>
    <p:sldId id="329" r:id="rId21"/>
    <p:sldId id="598" r:id="rId22"/>
    <p:sldId id="590" r:id="rId23"/>
    <p:sldId id="908" r:id="rId24"/>
    <p:sldId id="889" r:id="rId25"/>
    <p:sldId id="868" r:id="rId26"/>
    <p:sldId id="869" r:id="rId27"/>
    <p:sldId id="870" r:id="rId28"/>
    <p:sldId id="873" r:id="rId29"/>
    <p:sldId id="856" r:id="rId30"/>
    <p:sldId id="897" r:id="rId31"/>
    <p:sldId id="898" r:id="rId32"/>
    <p:sldId id="899" r:id="rId33"/>
    <p:sldId id="900" r:id="rId34"/>
    <p:sldId id="901" r:id="rId35"/>
    <p:sldId id="909" r:id="rId36"/>
    <p:sldId id="884" r:id="rId37"/>
    <p:sldId id="264" r:id="rId38"/>
    <p:sldId id="8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721"/>
  </p:normalViewPr>
  <p:slideViewPr>
    <p:cSldViewPr snapToGrid="0" snapToObjects="1">
      <p:cViewPr varScale="1">
        <p:scale>
          <a:sx n="58" d="100"/>
          <a:sy n="58" d="100"/>
        </p:scale>
        <p:origin x="11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ith.Jones\Dropbox\HTS3%20and%20BCG\CrossTX%20patient%20stats\Cobre%20Valley%20Regional%20Medical%20Cen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5 years of Revenue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projections!$E$1</c:f>
              <c:strCache>
                <c:ptCount val="1"/>
                <c:pt idx="0">
                  <c:v>Revenue to date</c:v>
                </c:pt>
              </c:strCache>
            </c:strRef>
          </c:tx>
          <c:spPr>
            <a:solidFill>
              <a:schemeClr val="accent6"/>
            </a:solidFill>
            <a:ln>
              <a:noFill/>
            </a:ln>
            <a:effectLst/>
          </c:spPr>
          <c:invertIfNegative val="0"/>
          <c:cat>
            <c:numRef>
              <c:f>projections!$A$2:$A$58</c:f>
              <c:numCache>
                <c:formatCode>m/d/yyyy</c:formatCode>
                <c:ptCount val="57"/>
                <c:pt idx="0">
                  <c:v>43008</c:v>
                </c:pt>
                <c:pt idx="1">
                  <c:v>43038</c:v>
                </c:pt>
                <c:pt idx="2">
                  <c:v>43069</c:v>
                </c:pt>
                <c:pt idx="3">
                  <c:v>43099</c:v>
                </c:pt>
                <c:pt idx="4">
                  <c:v>43130</c:v>
                </c:pt>
                <c:pt idx="5">
                  <c:v>43159</c:v>
                </c:pt>
                <c:pt idx="6">
                  <c:v>43189</c:v>
                </c:pt>
                <c:pt idx="7">
                  <c:v>43220</c:v>
                </c:pt>
                <c:pt idx="8">
                  <c:v>43250</c:v>
                </c:pt>
                <c:pt idx="9">
                  <c:v>43281</c:v>
                </c:pt>
                <c:pt idx="10">
                  <c:v>43311</c:v>
                </c:pt>
                <c:pt idx="11">
                  <c:v>43342</c:v>
                </c:pt>
                <c:pt idx="12">
                  <c:v>43373</c:v>
                </c:pt>
                <c:pt idx="13">
                  <c:v>43403</c:v>
                </c:pt>
                <c:pt idx="14">
                  <c:v>43434</c:v>
                </c:pt>
                <c:pt idx="15">
                  <c:v>43464</c:v>
                </c:pt>
                <c:pt idx="16">
                  <c:v>43495</c:v>
                </c:pt>
                <c:pt idx="17">
                  <c:v>43524</c:v>
                </c:pt>
                <c:pt idx="18">
                  <c:v>43554</c:v>
                </c:pt>
                <c:pt idx="19">
                  <c:v>43585</c:v>
                </c:pt>
                <c:pt idx="20">
                  <c:v>43615</c:v>
                </c:pt>
                <c:pt idx="21">
                  <c:v>43646</c:v>
                </c:pt>
                <c:pt idx="22">
                  <c:v>43676</c:v>
                </c:pt>
                <c:pt idx="23">
                  <c:v>43707</c:v>
                </c:pt>
                <c:pt idx="24">
                  <c:v>43738</c:v>
                </c:pt>
                <c:pt idx="25">
                  <c:v>43769</c:v>
                </c:pt>
                <c:pt idx="26">
                  <c:v>43799</c:v>
                </c:pt>
                <c:pt idx="27">
                  <c:v>43829</c:v>
                </c:pt>
                <c:pt idx="28">
                  <c:v>43860</c:v>
                </c:pt>
                <c:pt idx="29">
                  <c:v>43890</c:v>
                </c:pt>
                <c:pt idx="30">
                  <c:v>43920</c:v>
                </c:pt>
                <c:pt idx="31">
                  <c:v>43951</c:v>
                </c:pt>
                <c:pt idx="32">
                  <c:v>43981</c:v>
                </c:pt>
                <c:pt idx="33">
                  <c:v>44012</c:v>
                </c:pt>
                <c:pt idx="34">
                  <c:v>44042</c:v>
                </c:pt>
                <c:pt idx="35">
                  <c:v>44073</c:v>
                </c:pt>
                <c:pt idx="36">
                  <c:v>44104</c:v>
                </c:pt>
                <c:pt idx="37">
                  <c:v>44134</c:v>
                </c:pt>
                <c:pt idx="38">
                  <c:v>44165</c:v>
                </c:pt>
                <c:pt idx="39">
                  <c:v>44195</c:v>
                </c:pt>
                <c:pt idx="40">
                  <c:v>44226</c:v>
                </c:pt>
                <c:pt idx="41">
                  <c:v>44255</c:v>
                </c:pt>
                <c:pt idx="42">
                  <c:v>44285</c:v>
                </c:pt>
                <c:pt idx="43">
                  <c:v>44316</c:v>
                </c:pt>
                <c:pt idx="44">
                  <c:v>44346</c:v>
                </c:pt>
                <c:pt idx="45">
                  <c:v>44377</c:v>
                </c:pt>
                <c:pt idx="46">
                  <c:v>44407</c:v>
                </c:pt>
                <c:pt idx="47">
                  <c:v>44438</c:v>
                </c:pt>
                <c:pt idx="48">
                  <c:v>44469</c:v>
                </c:pt>
                <c:pt idx="49">
                  <c:v>44499</c:v>
                </c:pt>
                <c:pt idx="50">
                  <c:v>44530</c:v>
                </c:pt>
                <c:pt idx="51">
                  <c:v>44560</c:v>
                </c:pt>
                <c:pt idx="52">
                  <c:v>44591</c:v>
                </c:pt>
                <c:pt idx="53">
                  <c:v>44620</c:v>
                </c:pt>
                <c:pt idx="54">
                  <c:v>44650</c:v>
                </c:pt>
                <c:pt idx="55">
                  <c:v>44681</c:v>
                </c:pt>
                <c:pt idx="56">
                  <c:v>44711</c:v>
                </c:pt>
              </c:numCache>
            </c:numRef>
          </c:cat>
          <c:val>
            <c:numRef>
              <c:f>projections!$E$2:$E$58</c:f>
              <c:numCache>
                <c:formatCode>_("$"* #,##0.00_);_("$"* \(#,##0.00\);_("$"* "-"??_);_(@_)</c:formatCode>
                <c:ptCount val="57"/>
                <c:pt idx="0">
                  <c:v>2775.5</c:v>
                </c:pt>
                <c:pt idx="1">
                  <c:v>7771.4000000000005</c:v>
                </c:pt>
                <c:pt idx="2">
                  <c:v>13792.100000000002</c:v>
                </c:pt>
                <c:pt idx="3">
                  <c:v>21435.4</c:v>
                </c:pt>
                <c:pt idx="4">
                  <c:v>34327.360000000001</c:v>
                </c:pt>
                <c:pt idx="5">
                  <c:v>47468.44</c:v>
                </c:pt>
                <c:pt idx="6">
                  <c:v>60734.080000000002</c:v>
                </c:pt>
                <c:pt idx="7">
                  <c:v>73626.040000000008</c:v>
                </c:pt>
                <c:pt idx="8">
                  <c:v>83590.840000000011</c:v>
                </c:pt>
                <c:pt idx="9">
                  <c:v>94053.88</c:v>
                </c:pt>
                <c:pt idx="10">
                  <c:v>105264.28</c:v>
                </c:pt>
                <c:pt idx="11">
                  <c:v>116848.36</c:v>
                </c:pt>
                <c:pt idx="12">
                  <c:v>128557</c:v>
                </c:pt>
                <c:pt idx="13">
                  <c:v>140141.07999999999</c:v>
                </c:pt>
                <c:pt idx="14">
                  <c:v>151538.31999999998</c:v>
                </c:pt>
                <c:pt idx="15">
                  <c:v>162810.99999999997</c:v>
                </c:pt>
                <c:pt idx="16">
                  <c:v>174876.39999999997</c:v>
                </c:pt>
                <c:pt idx="17">
                  <c:v>187612.09999999998</c:v>
                </c:pt>
                <c:pt idx="18">
                  <c:v>201420.27999999997</c:v>
                </c:pt>
                <c:pt idx="19">
                  <c:v>217641.53999999998</c:v>
                </c:pt>
                <c:pt idx="20">
                  <c:v>234130.91999999998</c:v>
                </c:pt>
                <c:pt idx="21">
                  <c:v>250687.33</c:v>
                </c:pt>
                <c:pt idx="22">
                  <c:v>267377.8</c:v>
                </c:pt>
                <c:pt idx="23">
                  <c:v>285274.81</c:v>
                </c:pt>
                <c:pt idx="24">
                  <c:v>302769.64</c:v>
                </c:pt>
                <c:pt idx="25">
                  <c:v>319594.17000000004</c:v>
                </c:pt>
                <c:pt idx="26">
                  <c:v>335882.46</c:v>
                </c:pt>
                <c:pt idx="27">
                  <c:v>352639.96</c:v>
                </c:pt>
                <c:pt idx="28">
                  <c:v>369265.69</c:v>
                </c:pt>
                <c:pt idx="29">
                  <c:v>385624.34</c:v>
                </c:pt>
                <c:pt idx="30">
                  <c:v>401782.68000000005</c:v>
                </c:pt>
                <c:pt idx="31">
                  <c:v>418007.79000000004</c:v>
                </c:pt>
                <c:pt idx="32">
                  <c:v>433832.28</c:v>
                </c:pt>
                <c:pt idx="33">
                  <c:v>449189.38</c:v>
                </c:pt>
                <c:pt idx="34">
                  <c:v>464546.48</c:v>
                </c:pt>
                <c:pt idx="35">
                  <c:v>480103.88999999996</c:v>
                </c:pt>
                <c:pt idx="36">
                  <c:v>495728.06999999995</c:v>
                </c:pt>
                <c:pt idx="37">
                  <c:v>511218.70999999996</c:v>
                </c:pt>
                <c:pt idx="38">
                  <c:v>526575.80999999994</c:v>
                </c:pt>
                <c:pt idx="39">
                  <c:v>541331.98</c:v>
                </c:pt>
                <c:pt idx="40">
                  <c:v>555073.78</c:v>
                </c:pt>
                <c:pt idx="41">
                  <c:v>568877.48</c:v>
                </c:pt>
                <c:pt idx="42">
                  <c:v>582557.38</c:v>
                </c:pt>
                <c:pt idx="43">
                  <c:v>595803.98</c:v>
                </c:pt>
                <c:pt idx="44">
                  <c:v>609050.57999999996</c:v>
                </c:pt>
                <c:pt idx="45">
                  <c:v>622420.98</c:v>
                </c:pt>
                <c:pt idx="46">
                  <c:v>635977.07999999996</c:v>
                </c:pt>
                <c:pt idx="47">
                  <c:v>649223.67999999993</c:v>
                </c:pt>
                <c:pt idx="48">
                  <c:v>662408.37999999989</c:v>
                </c:pt>
                <c:pt idx="49">
                  <c:v>675407.37999999989</c:v>
                </c:pt>
                <c:pt idx="50">
                  <c:v>688530.17999999993</c:v>
                </c:pt>
                <c:pt idx="51">
                  <c:v>701467.27999999991</c:v>
                </c:pt>
                <c:pt idx="52">
                  <c:v>717872.02999999991</c:v>
                </c:pt>
                <c:pt idx="53">
                  <c:v>734276.77999999991</c:v>
                </c:pt>
                <c:pt idx="54">
                  <c:v>749096.52999999991</c:v>
                </c:pt>
                <c:pt idx="55">
                  <c:v>762648.27999999991</c:v>
                </c:pt>
                <c:pt idx="56">
                  <c:v>775962.27999999991</c:v>
                </c:pt>
              </c:numCache>
            </c:numRef>
          </c:val>
          <c:extLst>
            <c:ext xmlns:c16="http://schemas.microsoft.com/office/drawing/2014/chart" uri="{C3380CC4-5D6E-409C-BE32-E72D297353CC}">
              <c16:uniqueId val="{00000000-B0EE-4128-882D-86FC857B3242}"/>
            </c:ext>
          </c:extLst>
        </c:ser>
        <c:dLbls>
          <c:showLegendKey val="0"/>
          <c:showVal val="0"/>
          <c:showCatName val="0"/>
          <c:showSerName val="0"/>
          <c:showPercent val="0"/>
          <c:showBubbleSize val="0"/>
        </c:dLbls>
        <c:gapWidth val="219"/>
        <c:overlap val="-27"/>
        <c:axId val="631428536"/>
        <c:axId val="631429520"/>
      </c:barChart>
      <c:dateAx>
        <c:axId val="63142853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1429520"/>
        <c:crosses val="autoZero"/>
        <c:auto val="1"/>
        <c:lblOffset val="100"/>
        <c:baseTimeUnit val="months"/>
      </c:dateAx>
      <c:valAx>
        <c:axId val="6314295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142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375FF-681F-4ACF-AB20-B087FF9E213F}" type="doc">
      <dgm:prSet loTypeId="urn:microsoft.com/office/officeart/2005/8/layout/arrow2" loCatId="process" qsTypeId="urn:microsoft.com/office/officeart/2005/8/quickstyle/simple1" qsCatId="simple" csTypeId="urn:microsoft.com/office/officeart/2005/8/colors/accent1_2" csCatId="accent1" phldr="1"/>
      <dgm:spPr/>
    </dgm:pt>
    <dgm:pt modelId="{EA74A296-87A5-4EC5-8EB3-419AD9692A8E}">
      <dgm:prSet phldrT="[Text]" custT="1"/>
      <dgm:spPr/>
      <dgm:t>
        <a:bodyPr/>
        <a:lstStyle/>
        <a:p>
          <a:r>
            <a:rPr lang="en-US" sz="1800" b="1" dirty="0">
              <a:solidFill>
                <a:schemeClr val="tx2">
                  <a:lumMod val="50000"/>
                </a:schemeClr>
              </a:solidFill>
            </a:rPr>
            <a:t>2013/2015: </a:t>
          </a:r>
          <a:r>
            <a:rPr lang="en-US" sz="1800" dirty="0">
              <a:solidFill>
                <a:srgbClr val="F48989"/>
              </a:solidFill>
            </a:rPr>
            <a:t>TCM / CCM Care Management</a:t>
          </a:r>
        </a:p>
      </dgm:t>
    </dgm:pt>
    <dgm:pt modelId="{597B434B-312A-4A16-9E3E-A4B35DF4D8AA}" type="parTrans" cxnId="{D29CB0BB-39A5-486F-B305-312953879B41}">
      <dgm:prSet/>
      <dgm:spPr/>
      <dgm:t>
        <a:bodyPr/>
        <a:lstStyle/>
        <a:p>
          <a:endParaRPr lang="en-US"/>
        </a:p>
      </dgm:t>
    </dgm:pt>
    <dgm:pt modelId="{AFBA3D8A-6714-449D-A2D2-3F4F55CED01A}" type="sibTrans" cxnId="{D29CB0BB-39A5-486F-B305-312953879B41}">
      <dgm:prSet/>
      <dgm:spPr/>
      <dgm:t>
        <a:bodyPr/>
        <a:lstStyle/>
        <a:p>
          <a:endParaRPr lang="en-US"/>
        </a:p>
      </dgm:t>
    </dgm:pt>
    <dgm:pt modelId="{EE77E611-DDCE-41F1-9BAE-890BBB59AB05}">
      <dgm:prSet phldrT="[Text]" custT="1"/>
      <dgm:spPr/>
      <dgm:t>
        <a:bodyPr/>
        <a:lstStyle/>
        <a:p>
          <a:r>
            <a:rPr lang="en-US" sz="1600" b="1" dirty="0">
              <a:solidFill>
                <a:schemeClr val="tx2">
                  <a:lumMod val="50000"/>
                </a:schemeClr>
              </a:solidFill>
            </a:rPr>
            <a:t>2016:</a:t>
          </a:r>
          <a:r>
            <a:rPr lang="en-US" sz="1600" dirty="0"/>
            <a:t> </a:t>
          </a:r>
          <a:r>
            <a:rPr lang="en-US" sz="1600" dirty="0">
              <a:solidFill>
                <a:srgbClr val="F48989"/>
              </a:solidFill>
            </a:rPr>
            <a:t>Chronic Care Management for RHCs and FQHCs and Advance Care Planning</a:t>
          </a:r>
        </a:p>
      </dgm:t>
    </dgm:pt>
    <dgm:pt modelId="{7B0834EB-F9E6-495D-AE30-C39E330B71C7}" type="parTrans" cxnId="{8932CC4B-284B-47C9-B956-A5DF5B17E05D}">
      <dgm:prSet/>
      <dgm:spPr/>
      <dgm:t>
        <a:bodyPr/>
        <a:lstStyle/>
        <a:p>
          <a:endParaRPr lang="en-US"/>
        </a:p>
      </dgm:t>
    </dgm:pt>
    <dgm:pt modelId="{CA00A4C4-17E1-43BC-BD7E-32B237F73649}" type="sibTrans" cxnId="{8932CC4B-284B-47C9-B956-A5DF5B17E05D}">
      <dgm:prSet/>
      <dgm:spPr/>
      <dgm:t>
        <a:bodyPr/>
        <a:lstStyle/>
        <a:p>
          <a:endParaRPr lang="en-US"/>
        </a:p>
      </dgm:t>
    </dgm:pt>
    <dgm:pt modelId="{E74808DF-C132-4CC1-9557-D38653F9FDD9}">
      <dgm:prSet phldrT="[Text]" custT="1"/>
      <dgm:spPr/>
      <dgm:t>
        <a:bodyPr/>
        <a:lstStyle/>
        <a:p>
          <a:r>
            <a:rPr lang="en-US" sz="1600" b="1" dirty="0">
              <a:solidFill>
                <a:schemeClr val="tx2">
                  <a:lumMod val="50000"/>
                </a:schemeClr>
              </a:solidFill>
            </a:rPr>
            <a:t>2017: </a:t>
          </a:r>
          <a:r>
            <a:rPr lang="en-US" sz="1600" b="0" u="none" dirty="0">
              <a:solidFill>
                <a:srgbClr val="F48989"/>
              </a:solidFill>
            </a:rPr>
            <a:t>Complex CCM, </a:t>
          </a:r>
          <a:r>
            <a:rPr lang="en-US" sz="1600" dirty="0">
              <a:solidFill>
                <a:srgbClr val="F48989"/>
              </a:solidFill>
            </a:rPr>
            <a:t>Behavior Health Integration, Collaborative Care Management   </a:t>
          </a:r>
          <a:r>
            <a:rPr lang="en-US" sz="1600" dirty="0">
              <a:solidFill>
                <a:srgbClr val="F06F04"/>
              </a:solidFill>
            </a:rPr>
            <a:t>        </a:t>
          </a:r>
          <a:r>
            <a:rPr lang="en-US" sz="1600" b="1" dirty="0">
              <a:solidFill>
                <a:schemeClr val="tx2">
                  <a:lumMod val="50000"/>
                </a:schemeClr>
              </a:solidFill>
            </a:rPr>
            <a:t>2018</a:t>
          </a:r>
          <a:r>
            <a:rPr lang="en-US" sz="1600" dirty="0">
              <a:solidFill>
                <a:schemeClr val="tx2">
                  <a:lumMod val="50000"/>
                </a:schemeClr>
              </a:solidFill>
            </a:rPr>
            <a:t>: </a:t>
          </a:r>
          <a:r>
            <a:rPr lang="en-US" sz="1600" dirty="0">
              <a:solidFill>
                <a:srgbClr val="F48989"/>
              </a:solidFill>
            </a:rPr>
            <a:t>RHC and FQHC Care Management  and the Diabetes Prevention Program</a:t>
          </a:r>
        </a:p>
      </dgm:t>
    </dgm:pt>
    <dgm:pt modelId="{72CBE2FD-A3B5-4B9F-9900-5F07F9729895}" type="parTrans" cxnId="{4CE688EE-5D1A-4D3A-97A7-4019E289386D}">
      <dgm:prSet/>
      <dgm:spPr/>
      <dgm:t>
        <a:bodyPr/>
        <a:lstStyle/>
        <a:p>
          <a:endParaRPr lang="en-US"/>
        </a:p>
      </dgm:t>
    </dgm:pt>
    <dgm:pt modelId="{2AECDBB6-99C8-4AAF-8F81-3C5291EB2E4B}" type="sibTrans" cxnId="{4CE688EE-5D1A-4D3A-97A7-4019E289386D}">
      <dgm:prSet/>
      <dgm:spPr/>
      <dgm:t>
        <a:bodyPr/>
        <a:lstStyle/>
        <a:p>
          <a:endParaRPr lang="en-US"/>
        </a:p>
      </dgm:t>
    </dgm:pt>
    <dgm:pt modelId="{FF23A297-A66A-479C-A212-462CB6C5E9AB}">
      <dgm:prSet phldrT="[Text]" custT="1"/>
      <dgm:spPr/>
      <dgm:t>
        <a:bodyPr/>
        <a:lstStyle/>
        <a:p>
          <a:r>
            <a:rPr lang="en-US" sz="1600" b="1" dirty="0">
              <a:solidFill>
                <a:schemeClr val="tx2">
                  <a:lumMod val="50000"/>
                </a:schemeClr>
              </a:solidFill>
            </a:rPr>
            <a:t>2019:</a:t>
          </a:r>
          <a:r>
            <a:rPr lang="en-US" sz="1600" dirty="0"/>
            <a:t> </a:t>
          </a:r>
          <a:r>
            <a:rPr lang="en-US" sz="1600" dirty="0">
              <a:solidFill>
                <a:srgbClr val="F48989"/>
              </a:solidFill>
            </a:rPr>
            <a:t>Team based Documentation, Chronic Care Remote Physiological Monitoring (CCRPM)</a:t>
          </a:r>
        </a:p>
        <a:p>
          <a:r>
            <a:rPr lang="en-US" sz="1600" b="1" dirty="0">
              <a:solidFill>
                <a:schemeClr val="tx1"/>
              </a:solidFill>
            </a:rPr>
            <a:t>2020:</a:t>
          </a:r>
          <a:r>
            <a:rPr lang="en-US" sz="1600" dirty="0">
              <a:solidFill>
                <a:schemeClr val="accent6">
                  <a:lumMod val="75000"/>
                </a:schemeClr>
              </a:solidFill>
            </a:rPr>
            <a:t> </a:t>
          </a:r>
          <a:r>
            <a:rPr lang="en-US" sz="1600" dirty="0">
              <a:solidFill>
                <a:srgbClr val="F48989"/>
              </a:solidFill>
            </a:rPr>
            <a:t>Additional Time allowed for CCM, Expand to allow for billing of concurrent services, </a:t>
          </a:r>
          <a:r>
            <a:rPr lang="en-US" sz="1600" b="0" u="none" dirty="0">
              <a:solidFill>
                <a:srgbClr val="F48989"/>
              </a:solidFill>
            </a:rPr>
            <a:t>Principal Care Management (PCM)</a:t>
          </a:r>
        </a:p>
        <a:p>
          <a:r>
            <a:rPr lang="en-US" sz="1600" b="0" u="none" dirty="0">
              <a:solidFill>
                <a:srgbClr val="F48989"/>
              </a:solidFill>
            </a:rPr>
            <a:t>Added additional units for CCRPM</a:t>
          </a:r>
          <a:endParaRPr lang="en-US" sz="1600" dirty="0">
            <a:solidFill>
              <a:srgbClr val="F48989"/>
            </a:solidFill>
          </a:endParaRPr>
        </a:p>
      </dgm:t>
    </dgm:pt>
    <dgm:pt modelId="{245E1EDC-91A4-4779-8DEC-C44FFE896E12}" type="parTrans" cxnId="{B115046D-944E-4FD1-A6C6-5D91373ACD07}">
      <dgm:prSet/>
      <dgm:spPr/>
      <dgm:t>
        <a:bodyPr/>
        <a:lstStyle/>
        <a:p>
          <a:endParaRPr lang="en-US"/>
        </a:p>
      </dgm:t>
    </dgm:pt>
    <dgm:pt modelId="{D02C24BE-ED0E-42B4-9EDA-067FDE4AAC8A}" type="sibTrans" cxnId="{B115046D-944E-4FD1-A6C6-5D91373ACD07}">
      <dgm:prSet/>
      <dgm:spPr/>
      <dgm:t>
        <a:bodyPr/>
        <a:lstStyle/>
        <a:p>
          <a:endParaRPr lang="en-US"/>
        </a:p>
      </dgm:t>
    </dgm:pt>
    <dgm:pt modelId="{CF97CAA8-13B8-41A0-8776-A7BB564F4AC1}">
      <dgm:prSet phldrT="[Text]" custT="1"/>
      <dgm:spPr/>
      <dgm:t>
        <a:bodyPr/>
        <a:lstStyle/>
        <a:p>
          <a:endParaRPr lang="en-US" dirty="0"/>
        </a:p>
      </dgm:t>
    </dgm:pt>
    <dgm:pt modelId="{BDDF8D69-88BA-4351-93BD-D4CAD2CD7152}" type="parTrans" cxnId="{805E078D-7ECC-4563-84CA-5F9EC5E2B01F}">
      <dgm:prSet/>
      <dgm:spPr/>
      <dgm:t>
        <a:bodyPr/>
        <a:lstStyle/>
        <a:p>
          <a:endParaRPr lang="en-US"/>
        </a:p>
      </dgm:t>
    </dgm:pt>
    <dgm:pt modelId="{F993CCDB-ED80-4A16-B947-9F1F24472195}" type="sibTrans" cxnId="{805E078D-7ECC-4563-84CA-5F9EC5E2B01F}">
      <dgm:prSet/>
      <dgm:spPr/>
      <dgm:t>
        <a:bodyPr/>
        <a:lstStyle/>
        <a:p>
          <a:endParaRPr lang="en-US"/>
        </a:p>
      </dgm:t>
    </dgm:pt>
    <dgm:pt modelId="{A8CFAC00-E77B-44E4-99E1-027811E8B69B}">
      <dgm:prSet phldrT="[Text]" custT="1"/>
      <dgm:spPr/>
      <dgm:t>
        <a:bodyPr/>
        <a:lstStyle/>
        <a:p>
          <a:endParaRPr lang="en-US" sz="2400" dirty="0">
            <a:solidFill>
              <a:schemeClr val="accent6">
                <a:lumMod val="75000"/>
              </a:schemeClr>
            </a:solidFill>
          </a:endParaRPr>
        </a:p>
      </dgm:t>
    </dgm:pt>
    <dgm:pt modelId="{FE044621-7A0D-4EDA-BC1B-D14694ABBC36}" type="parTrans" cxnId="{079B9664-DF2D-42E6-AE78-1FEB55F1EDA7}">
      <dgm:prSet/>
      <dgm:spPr/>
      <dgm:t>
        <a:bodyPr/>
        <a:lstStyle/>
        <a:p>
          <a:endParaRPr lang="en-US"/>
        </a:p>
      </dgm:t>
    </dgm:pt>
    <dgm:pt modelId="{D7521AF1-D5AB-4CF0-B19B-6AA70F9A070F}" type="sibTrans" cxnId="{079B9664-DF2D-42E6-AE78-1FEB55F1EDA7}">
      <dgm:prSet/>
      <dgm:spPr/>
      <dgm:t>
        <a:bodyPr/>
        <a:lstStyle/>
        <a:p>
          <a:endParaRPr lang="en-US"/>
        </a:p>
      </dgm:t>
    </dgm:pt>
    <dgm:pt modelId="{22F86549-34BF-4D28-B143-4389DD599299}">
      <dgm:prSet phldrT="[Text]" custT="1"/>
      <dgm:spPr/>
      <dgm:t>
        <a:bodyPr/>
        <a:lstStyle/>
        <a:p>
          <a:r>
            <a:rPr lang="en-US" sz="1600" b="1" dirty="0">
              <a:solidFill>
                <a:schemeClr val="tx1"/>
              </a:solidFill>
            </a:rPr>
            <a:t>2021: </a:t>
          </a:r>
          <a:r>
            <a:rPr lang="en-US" sz="1600" dirty="0">
              <a:solidFill>
                <a:srgbClr val="F48989"/>
              </a:solidFill>
            </a:rPr>
            <a:t>Change the G-Code to CPT for additional time for CCM</a:t>
          </a:r>
        </a:p>
        <a:p>
          <a:r>
            <a:rPr lang="en-US" sz="1600" dirty="0">
              <a:solidFill>
                <a:srgbClr val="F48989"/>
              </a:solidFill>
            </a:rPr>
            <a:t>Added a G code for 30 min of CoCM</a:t>
          </a:r>
        </a:p>
        <a:p>
          <a:r>
            <a:rPr lang="en-US" sz="1600" dirty="0">
              <a:solidFill>
                <a:srgbClr val="F48989"/>
              </a:solidFill>
            </a:rPr>
            <a:t>Changed CCRPM to RPM</a:t>
          </a:r>
        </a:p>
        <a:p>
          <a:r>
            <a:rPr lang="en-US" sz="1600" b="1" dirty="0">
              <a:solidFill>
                <a:schemeClr val="tx1"/>
              </a:solidFill>
            </a:rPr>
            <a:t>2022: </a:t>
          </a:r>
          <a:r>
            <a:rPr lang="en-US" sz="1600" dirty="0">
              <a:solidFill>
                <a:srgbClr val="F48989"/>
              </a:solidFill>
            </a:rPr>
            <a:t>Change the G-Code to CPT for PCM and added additional units for PCM</a:t>
          </a:r>
        </a:p>
      </dgm:t>
    </dgm:pt>
    <dgm:pt modelId="{C1A904FE-6443-4357-B161-9E05EC6856C0}" type="parTrans" cxnId="{CFBA5BCD-80DB-4C3B-A00D-E7EDB3E53BD9}">
      <dgm:prSet/>
      <dgm:spPr/>
      <dgm:t>
        <a:bodyPr/>
        <a:lstStyle/>
        <a:p>
          <a:endParaRPr lang="en-US"/>
        </a:p>
      </dgm:t>
    </dgm:pt>
    <dgm:pt modelId="{D057EB9F-38FD-45EA-9D95-E0F88343A5E5}" type="sibTrans" cxnId="{CFBA5BCD-80DB-4C3B-A00D-E7EDB3E53BD9}">
      <dgm:prSet/>
      <dgm:spPr/>
      <dgm:t>
        <a:bodyPr/>
        <a:lstStyle/>
        <a:p>
          <a:endParaRPr lang="en-US"/>
        </a:p>
      </dgm:t>
    </dgm:pt>
    <dgm:pt modelId="{B02E0595-27C5-4722-92C1-203C00CB2367}" type="pres">
      <dgm:prSet presAssocID="{A7F375FF-681F-4ACF-AB20-B087FF9E213F}" presName="arrowDiagram" presStyleCnt="0">
        <dgm:presLayoutVars>
          <dgm:chMax val="5"/>
          <dgm:dir/>
          <dgm:resizeHandles val="exact"/>
        </dgm:presLayoutVars>
      </dgm:prSet>
      <dgm:spPr/>
    </dgm:pt>
    <dgm:pt modelId="{8F2563E2-C9C5-4E5C-B67E-EAB51FCF4E2C}" type="pres">
      <dgm:prSet presAssocID="{A7F375FF-681F-4ACF-AB20-B087FF9E213F}" presName="arrow" presStyleLbl="bgShp" presStyleIdx="0" presStyleCnt="1" custScaleX="103869" custLinFactNeighborX="-994" custLinFactNeighborY="-879"/>
      <dgm:spPr/>
    </dgm:pt>
    <dgm:pt modelId="{D4A47247-C3DE-430C-949B-4CD9AA1C66C4}" type="pres">
      <dgm:prSet presAssocID="{A7F375FF-681F-4ACF-AB20-B087FF9E213F}" presName="arrowDiagram5" presStyleCnt="0"/>
      <dgm:spPr/>
    </dgm:pt>
    <dgm:pt modelId="{BBD94B99-B02D-4A29-9B9D-DDB537A849B0}" type="pres">
      <dgm:prSet presAssocID="{EA74A296-87A5-4EC5-8EB3-419AD9692A8E}" presName="bullet5a" presStyleLbl="node1" presStyleIdx="0" presStyleCnt="5"/>
      <dgm:spPr/>
    </dgm:pt>
    <dgm:pt modelId="{C9273212-A674-4BFE-9E05-31EB3B46591F}" type="pres">
      <dgm:prSet presAssocID="{EA74A296-87A5-4EC5-8EB3-419AD9692A8E}" presName="textBox5a" presStyleLbl="revTx" presStyleIdx="0" presStyleCnt="5" custScaleX="133030" custLinFactNeighborX="3016" custLinFactNeighborY="1596">
        <dgm:presLayoutVars>
          <dgm:bulletEnabled val="1"/>
        </dgm:presLayoutVars>
      </dgm:prSet>
      <dgm:spPr/>
    </dgm:pt>
    <dgm:pt modelId="{71ABEC39-1D0F-494F-A81F-0C3A4BD1D64D}" type="pres">
      <dgm:prSet presAssocID="{EE77E611-DDCE-41F1-9BAE-890BBB59AB05}" presName="bullet5b" presStyleLbl="node1" presStyleIdx="1" presStyleCnt="5"/>
      <dgm:spPr/>
    </dgm:pt>
    <dgm:pt modelId="{17E04DB9-A81F-420D-B5BC-A51E38215983}" type="pres">
      <dgm:prSet presAssocID="{EE77E611-DDCE-41F1-9BAE-890BBB59AB05}" presName="textBox5b" presStyleLbl="revTx" presStyleIdx="1" presStyleCnt="5" custLinFactNeighborX="-9090" custLinFactNeighborY="907">
        <dgm:presLayoutVars>
          <dgm:bulletEnabled val="1"/>
        </dgm:presLayoutVars>
      </dgm:prSet>
      <dgm:spPr/>
    </dgm:pt>
    <dgm:pt modelId="{22F55579-5691-4C77-9B04-BFE5737B77C5}" type="pres">
      <dgm:prSet presAssocID="{E74808DF-C132-4CC1-9557-D38653F9FDD9}" presName="bullet5c" presStyleLbl="node1" presStyleIdx="2" presStyleCnt="5"/>
      <dgm:spPr/>
    </dgm:pt>
    <dgm:pt modelId="{B94AF388-40B3-45E1-ACC1-C291C9814E8F}" type="pres">
      <dgm:prSet presAssocID="{E74808DF-C132-4CC1-9557-D38653F9FDD9}" presName="textBox5c" presStyleLbl="revTx" presStyleIdx="2" presStyleCnt="5" custLinFactNeighborX="-7818" custLinFactNeighborY="676">
        <dgm:presLayoutVars>
          <dgm:bulletEnabled val="1"/>
        </dgm:presLayoutVars>
      </dgm:prSet>
      <dgm:spPr/>
    </dgm:pt>
    <dgm:pt modelId="{BF92040F-2605-47F8-A1F3-8DA3FB1E482A}" type="pres">
      <dgm:prSet presAssocID="{FF23A297-A66A-479C-A212-462CB6C5E9AB}" presName="bullet5d" presStyleLbl="node1" presStyleIdx="3" presStyleCnt="5"/>
      <dgm:spPr/>
    </dgm:pt>
    <dgm:pt modelId="{C8078728-C867-44C5-B515-77CA242AE8B5}" type="pres">
      <dgm:prSet presAssocID="{FF23A297-A66A-479C-A212-462CB6C5E9AB}" presName="textBox5d" presStyleLbl="revTx" presStyleIdx="3" presStyleCnt="5" custScaleX="114334" custScaleY="106263" custLinFactNeighborX="-9400" custLinFactNeighborY="1317">
        <dgm:presLayoutVars>
          <dgm:bulletEnabled val="1"/>
        </dgm:presLayoutVars>
      </dgm:prSet>
      <dgm:spPr/>
    </dgm:pt>
    <dgm:pt modelId="{9F921868-E5A2-4C18-8A81-B8F35980F3BF}" type="pres">
      <dgm:prSet presAssocID="{22F86549-34BF-4D28-B143-4389DD599299}" presName="bullet5e" presStyleLbl="node1" presStyleIdx="4" presStyleCnt="5"/>
      <dgm:spPr/>
    </dgm:pt>
    <dgm:pt modelId="{7F1D06DB-0F60-4CA3-B00E-1C61A4409FE4}" type="pres">
      <dgm:prSet presAssocID="{22F86549-34BF-4D28-B143-4389DD599299}" presName="textBox5e" presStyleLbl="revTx" presStyleIdx="4" presStyleCnt="5" custLinFactNeighborX="-7545" custLinFactNeighborY="516">
        <dgm:presLayoutVars>
          <dgm:bulletEnabled val="1"/>
        </dgm:presLayoutVars>
      </dgm:prSet>
      <dgm:spPr/>
    </dgm:pt>
  </dgm:ptLst>
  <dgm:cxnLst>
    <dgm:cxn modelId="{079B9664-DF2D-42E6-AE78-1FEB55F1EDA7}" srcId="{A7F375FF-681F-4ACF-AB20-B087FF9E213F}" destId="{A8CFAC00-E77B-44E4-99E1-027811E8B69B}" srcOrd="5" destOrd="0" parTransId="{FE044621-7A0D-4EDA-BC1B-D14694ABBC36}" sibTransId="{D7521AF1-D5AB-4CF0-B19B-6AA70F9A070F}"/>
    <dgm:cxn modelId="{D1E3514B-EEE9-4A2F-909D-ADCD59FE43C3}" type="presOf" srcId="{A7F375FF-681F-4ACF-AB20-B087FF9E213F}" destId="{B02E0595-27C5-4722-92C1-203C00CB2367}" srcOrd="0" destOrd="0" presId="urn:microsoft.com/office/officeart/2005/8/layout/arrow2"/>
    <dgm:cxn modelId="{8932CC4B-284B-47C9-B956-A5DF5B17E05D}" srcId="{A7F375FF-681F-4ACF-AB20-B087FF9E213F}" destId="{EE77E611-DDCE-41F1-9BAE-890BBB59AB05}" srcOrd="1" destOrd="0" parTransId="{7B0834EB-F9E6-495D-AE30-C39E330B71C7}" sibTransId="{CA00A4C4-17E1-43BC-BD7E-32B237F73649}"/>
    <dgm:cxn modelId="{B115046D-944E-4FD1-A6C6-5D91373ACD07}" srcId="{A7F375FF-681F-4ACF-AB20-B087FF9E213F}" destId="{FF23A297-A66A-479C-A212-462CB6C5E9AB}" srcOrd="3" destOrd="0" parTransId="{245E1EDC-91A4-4779-8DEC-C44FFE896E12}" sibTransId="{D02C24BE-ED0E-42B4-9EDA-067FDE4AAC8A}"/>
    <dgm:cxn modelId="{3F48CB85-173D-4BF0-A47A-9402E0956832}" type="presOf" srcId="{EE77E611-DDCE-41F1-9BAE-890BBB59AB05}" destId="{17E04DB9-A81F-420D-B5BC-A51E38215983}" srcOrd="0" destOrd="0" presId="urn:microsoft.com/office/officeart/2005/8/layout/arrow2"/>
    <dgm:cxn modelId="{805E078D-7ECC-4563-84CA-5F9EC5E2B01F}" srcId="{A7F375FF-681F-4ACF-AB20-B087FF9E213F}" destId="{CF97CAA8-13B8-41A0-8776-A7BB564F4AC1}" srcOrd="6" destOrd="0" parTransId="{BDDF8D69-88BA-4351-93BD-D4CAD2CD7152}" sibTransId="{F993CCDB-ED80-4A16-B947-9F1F24472195}"/>
    <dgm:cxn modelId="{3E2AD391-7F9C-4DB0-B295-DEF68C85BF9D}" type="presOf" srcId="{EA74A296-87A5-4EC5-8EB3-419AD9692A8E}" destId="{C9273212-A674-4BFE-9E05-31EB3B46591F}" srcOrd="0" destOrd="0" presId="urn:microsoft.com/office/officeart/2005/8/layout/arrow2"/>
    <dgm:cxn modelId="{A6B7D99E-FC7D-4B3B-B01D-E705FB74335B}" type="presOf" srcId="{22F86549-34BF-4D28-B143-4389DD599299}" destId="{7F1D06DB-0F60-4CA3-B00E-1C61A4409FE4}" srcOrd="0" destOrd="0" presId="urn:microsoft.com/office/officeart/2005/8/layout/arrow2"/>
    <dgm:cxn modelId="{2FB6E1AC-4F65-41B9-8066-9166AA5F8978}" type="presOf" srcId="{FF23A297-A66A-479C-A212-462CB6C5E9AB}" destId="{C8078728-C867-44C5-B515-77CA242AE8B5}" srcOrd="0" destOrd="0" presId="urn:microsoft.com/office/officeart/2005/8/layout/arrow2"/>
    <dgm:cxn modelId="{D29CB0BB-39A5-486F-B305-312953879B41}" srcId="{A7F375FF-681F-4ACF-AB20-B087FF9E213F}" destId="{EA74A296-87A5-4EC5-8EB3-419AD9692A8E}" srcOrd="0" destOrd="0" parTransId="{597B434B-312A-4A16-9E3E-A4B35DF4D8AA}" sibTransId="{AFBA3D8A-6714-449D-A2D2-3F4F55CED01A}"/>
    <dgm:cxn modelId="{CFBA5BCD-80DB-4C3B-A00D-E7EDB3E53BD9}" srcId="{A7F375FF-681F-4ACF-AB20-B087FF9E213F}" destId="{22F86549-34BF-4D28-B143-4389DD599299}" srcOrd="4" destOrd="0" parTransId="{C1A904FE-6443-4357-B161-9E05EC6856C0}" sibTransId="{D057EB9F-38FD-45EA-9D95-E0F88343A5E5}"/>
    <dgm:cxn modelId="{5F8ACECD-B4FF-4E43-95B2-2606F40873F8}" type="presOf" srcId="{E74808DF-C132-4CC1-9557-D38653F9FDD9}" destId="{B94AF388-40B3-45E1-ACC1-C291C9814E8F}" srcOrd="0" destOrd="0" presId="urn:microsoft.com/office/officeart/2005/8/layout/arrow2"/>
    <dgm:cxn modelId="{4CE688EE-5D1A-4D3A-97A7-4019E289386D}" srcId="{A7F375FF-681F-4ACF-AB20-B087FF9E213F}" destId="{E74808DF-C132-4CC1-9557-D38653F9FDD9}" srcOrd="2" destOrd="0" parTransId="{72CBE2FD-A3B5-4B9F-9900-5F07F9729895}" sibTransId="{2AECDBB6-99C8-4AAF-8F81-3C5291EB2E4B}"/>
    <dgm:cxn modelId="{ACBC4D0D-6342-43B8-A3C2-422325EB8812}" type="presParOf" srcId="{B02E0595-27C5-4722-92C1-203C00CB2367}" destId="{8F2563E2-C9C5-4E5C-B67E-EAB51FCF4E2C}" srcOrd="0" destOrd="0" presId="urn:microsoft.com/office/officeart/2005/8/layout/arrow2"/>
    <dgm:cxn modelId="{45CE29EE-3965-4482-868B-21480FC05BB7}" type="presParOf" srcId="{B02E0595-27C5-4722-92C1-203C00CB2367}" destId="{D4A47247-C3DE-430C-949B-4CD9AA1C66C4}" srcOrd="1" destOrd="0" presId="urn:microsoft.com/office/officeart/2005/8/layout/arrow2"/>
    <dgm:cxn modelId="{D38DF143-A1B4-4699-AF4C-1CF567BA3CE8}" type="presParOf" srcId="{D4A47247-C3DE-430C-949B-4CD9AA1C66C4}" destId="{BBD94B99-B02D-4A29-9B9D-DDB537A849B0}" srcOrd="0" destOrd="0" presId="urn:microsoft.com/office/officeart/2005/8/layout/arrow2"/>
    <dgm:cxn modelId="{B4A64EE3-89C2-4C6F-A063-FFC22DAC4F9F}" type="presParOf" srcId="{D4A47247-C3DE-430C-949B-4CD9AA1C66C4}" destId="{C9273212-A674-4BFE-9E05-31EB3B46591F}" srcOrd="1" destOrd="0" presId="urn:microsoft.com/office/officeart/2005/8/layout/arrow2"/>
    <dgm:cxn modelId="{1FE71741-B621-420C-9310-07E20981EF40}" type="presParOf" srcId="{D4A47247-C3DE-430C-949B-4CD9AA1C66C4}" destId="{71ABEC39-1D0F-494F-A81F-0C3A4BD1D64D}" srcOrd="2" destOrd="0" presId="urn:microsoft.com/office/officeart/2005/8/layout/arrow2"/>
    <dgm:cxn modelId="{3B3B9FA4-EF62-4ABA-B619-DCFA40BEB6AC}" type="presParOf" srcId="{D4A47247-C3DE-430C-949B-4CD9AA1C66C4}" destId="{17E04DB9-A81F-420D-B5BC-A51E38215983}" srcOrd="3" destOrd="0" presId="urn:microsoft.com/office/officeart/2005/8/layout/arrow2"/>
    <dgm:cxn modelId="{5E07F200-B8C2-41E1-8E1F-D28D8EC67C9F}" type="presParOf" srcId="{D4A47247-C3DE-430C-949B-4CD9AA1C66C4}" destId="{22F55579-5691-4C77-9B04-BFE5737B77C5}" srcOrd="4" destOrd="0" presId="urn:microsoft.com/office/officeart/2005/8/layout/arrow2"/>
    <dgm:cxn modelId="{910BF604-E7D8-4E77-9599-ED9DAE9D0688}" type="presParOf" srcId="{D4A47247-C3DE-430C-949B-4CD9AA1C66C4}" destId="{B94AF388-40B3-45E1-ACC1-C291C9814E8F}" srcOrd="5" destOrd="0" presId="urn:microsoft.com/office/officeart/2005/8/layout/arrow2"/>
    <dgm:cxn modelId="{D914D857-5D7D-4926-9004-9234FF2C328B}" type="presParOf" srcId="{D4A47247-C3DE-430C-949B-4CD9AA1C66C4}" destId="{BF92040F-2605-47F8-A1F3-8DA3FB1E482A}" srcOrd="6" destOrd="0" presId="urn:microsoft.com/office/officeart/2005/8/layout/arrow2"/>
    <dgm:cxn modelId="{071FB85F-5FEC-4A8E-B7E3-B8211740B20C}" type="presParOf" srcId="{D4A47247-C3DE-430C-949B-4CD9AA1C66C4}" destId="{C8078728-C867-44C5-B515-77CA242AE8B5}" srcOrd="7" destOrd="0" presId="urn:microsoft.com/office/officeart/2005/8/layout/arrow2"/>
    <dgm:cxn modelId="{FD994A22-C0A2-46FF-8988-6CA3B442C40D}" type="presParOf" srcId="{D4A47247-C3DE-430C-949B-4CD9AA1C66C4}" destId="{9F921868-E5A2-4C18-8A81-B8F35980F3BF}" srcOrd="8" destOrd="0" presId="urn:microsoft.com/office/officeart/2005/8/layout/arrow2"/>
    <dgm:cxn modelId="{A4E6E433-B836-40BC-AB1D-5ABD4884269A}" type="presParOf" srcId="{D4A47247-C3DE-430C-949B-4CD9AA1C66C4}" destId="{7F1D06DB-0F60-4CA3-B00E-1C61A4409FE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753AC-F54F-4586-83EB-A5BF31FA1F7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B2FEC55E-D457-4971-93CF-466273BE3007}">
      <dgm:prSet phldrT="[Text]"/>
      <dgm:spPr/>
      <dgm:t>
        <a:bodyPr/>
        <a:lstStyle/>
        <a:p>
          <a:r>
            <a:rPr lang="en-US" dirty="0"/>
            <a:t>BHI</a:t>
          </a:r>
        </a:p>
      </dgm:t>
    </dgm:pt>
    <dgm:pt modelId="{5C23F13F-F6C1-4A6A-8D6F-B10F53438476}" type="parTrans" cxnId="{20A1C4CD-DD6D-4B58-B5F5-5F5B4D3993B6}">
      <dgm:prSet/>
      <dgm:spPr/>
      <dgm:t>
        <a:bodyPr/>
        <a:lstStyle/>
        <a:p>
          <a:endParaRPr lang="en-US"/>
        </a:p>
      </dgm:t>
    </dgm:pt>
    <dgm:pt modelId="{61FB53CB-0D1B-4A4F-9C39-2824AEAD88F0}" type="sibTrans" cxnId="{20A1C4CD-DD6D-4B58-B5F5-5F5B4D3993B6}">
      <dgm:prSet/>
      <dgm:spPr/>
      <dgm:t>
        <a:bodyPr/>
        <a:lstStyle/>
        <a:p>
          <a:endParaRPr lang="en-US"/>
        </a:p>
      </dgm:t>
    </dgm:pt>
    <dgm:pt modelId="{97DAA9F7-42C6-4490-A6CF-3970D1BE3BE1}">
      <dgm:prSet phldrT="[Text]"/>
      <dgm:spPr/>
      <dgm:t>
        <a:bodyPr/>
        <a:lstStyle/>
        <a:p>
          <a:r>
            <a:rPr lang="en-US" dirty="0"/>
            <a:t>CCM</a:t>
          </a:r>
        </a:p>
      </dgm:t>
    </dgm:pt>
    <dgm:pt modelId="{EDDE88DD-1AA0-4FA4-A518-6ED55B89A00C}" type="parTrans" cxnId="{442C2852-548D-42C2-818F-61558713CB64}">
      <dgm:prSet/>
      <dgm:spPr/>
      <dgm:t>
        <a:bodyPr/>
        <a:lstStyle/>
        <a:p>
          <a:endParaRPr lang="en-US"/>
        </a:p>
      </dgm:t>
    </dgm:pt>
    <dgm:pt modelId="{EF98F80D-76F2-49C8-B1D3-02F27EBEA00A}" type="sibTrans" cxnId="{442C2852-548D-42C2-818F-61558713CB64}">
      <dgm:prSet/>
      <dgm:spPr/>
      <dgm:t>
        <a:bodyPr/>
        <a:lstStyle/>
        <a:p>
          <a:endParaRPr lang="en-US"/>
        </a:p>
      </dgm:t>
    </dgm:pt>
    <dgm:pt modelId="{AD5F5977-BD51-4A3D-90F2-2B2715F0AE6B}">
      <dgm:prSet phldrT="[Text]"/>
      <dgm:spPr/>
      <dgm:t>
        <a:bodyPr/>
        <a:lstStyle/>
        <a:p>
          <a:r>
            <a:rPr lang="en-US" dirty="0"/>
            <a:t>PCM</a:t>
          </a:r>
        </a:p>
      </dgm:t>
    </dgm:pt>
    <dgm:pt modelId="{146E1F1D-BB8C-4910-AE67-1E8A640A58AF}" type="parTrans" cxnId="{86B518E6-4D4E-41FD-8A4D-481E3AD05A99}">
      <dgm:prSet/>
      <dgm:spPr/>
      <dgm:t>
        <a:bodyPr/>
        <a:lstStyle/>
        <a:p>
          <a:endParaRPr lang="en-US"/>
        </a:p>
      </dgm:t>
    </dgm:pt>
    <dgm:pt modelId="{CCD7C666-C7FE-4D27-82B8-F6A9E4AE58A8}" type="sibTrans" cxnId="{86B518E6-4D4E-41FD-8A4D-481E3AD05A99}">
      <dgm:prSet/>
      <dgm:spPr/>
      <dgm:t>
        <a:bodyPr/>
        <a:lstStyle/>
        <a:p>
          <a:endParaRPr lang="en-US"/>
        </a:p>
      </dgm:t>
    </dgm:pt>
    <dgm:pt modelId="{9B078227-C24F-4FBD-A42F-1EC285497366}">
      <dgm:prSet phldrT="[Text]" custT="1"/>
      <dgm:spPr/>
      <dgm:t>
        <a:bodyPr/>
        <a:lstStyle/>
        <a:p>
          <a:r>
            <a:rPr lang="en-US" sz="3200" dirty="0"/>
            <a:t>Care Management </a:t>
          </a:r>
        </a:p>
        <a:p>
          <a:r>
            <a:rPr lang="en-US" sz="3200" dirty="0"/>
            <a:t>Billing code </a:t>
          </a:r>
          <a:r>
            <a:rPr lang="en-US" sz="3200" dirty="0" err="1"/>
            <a:t>G0511</a:t>
          </a:r>
          <a:endParaRPr lang="en-US" sz="2300" dirty="0"/>
        </a:p>
      </dgm:t>
    </dgm:pt>
    <dgm:pt modelId="{7C40C344-017B-4FC0-84BC-CA5A76045B10}" type="parTrans" cxnId="{E93DEFE0-CB74-4939-A9C8-B75D41A7A26E}">
      <dgm:prSet/>
      <dgm:spPr/>
      <dgm:t>
        <a:bodyPr/>
        <a:lstStyle/>
        <a:p>
          <a:endParaRPr lang="en-US"/>
        </a:p>
      </dgm:t>
    </dgm:pt>
    <dgm:pt modelId="{6CE79DEB-F560-4D1B-A55F-70774283E951}" type="sibTrans" cxnId="{E93DEFE0-CB74-4939-A9C8-B75D41A7A26E}">
      <dgm:prSet/>
      <dgm:spPr/>
      <dgm:t>
        <a:bodyPr/>
        <a:lstStyle/>
        <a:p>
          <a:endParaRPr lang="en-US"/>
        </a:p>
      </dgm:t>
    </dgm:pt>
    <dgm:pt modelId="{C39CFF11-9B15-4F34-BAED-796D9FC61F58}" type="pres">
      <dgm:prSet presAssocID="{4CD753AC-F54F-4586-83EB-A5BF31FA1F7E}" presName="Name0" presStyleCnt="0">
        <dgm:presLayoutVars>
          <dgm:chMax val="4"/>
          <dgm:resizeHandles val="exact"/>
        </dgm:presLayoutVars>
      </dgm:prSet>
      <dgm:spPr/>
    </dgm:pt>
    <dgm:pt modelId="{D670F4FA-0E41-461B-8502-2C442EAB78C0}" type="pres">
      <dgm:prSet presAssocID="{4CD753AC-F54F-4586-83EB-A5BF31FA1F7E}" presName="ellipse" presStyleLbl="trBgShp" presStyleIdx="0" presStyleCnt="1"/>
      <dgm:spPr/>
    </dgm:pt>
    <dgm:pt modelId="{4E982DA7-1C51-4FD9-90FD-A5DCF1DA70F7}" type="pres">
      <dgm:prSet presAssocID="{4CD753AC-F54F-4586-83EB-A5BF31FA1F7E}" presName="arrow1" presStyleLbl="fgShp" presStyleIdx="0" presStyleCnt="1"/>
      <dgm:spPr/>
    </dgm:pt>
    <dgm:pt modelId="{0D28506D-A82D-4F82-B522-8E7DF5B6F8DC}" type="pres">
      <dgm:prSet presAssocID="{4CD753AC-F54F-4586-83EB-A5BF31FA1F7E}" presName="rectangle" presStyleLbl="revTx" presStyleIdx="0" presStyleCnt="1">
        <dgm:presLayoutVars>
          <dgm:bulletEnabled val="1"/>
        </dgm:presLayoutVars>
      </dgm:prSet>
      <dgm:spPr/>
    </dgm:pt>
    <dgm:pt modelId="{E0A1828D-3B5C-4890-A465-912A0B419EAA}" type="pres">
      <dgm:prSet presAssocID="{97DAA9F7-42C6-4490-A6CF-3970D1BE3BE1}" presName="item1" presStyleLbl="node1" presStyleIdx="0" presStyleCnt="3">
        <dgm:presLayoutVars>
          <dgm:bulletEnabled val="1"/>
        </dgm:presLayoutVars>
      </dgm:prSet>
      <dgm:spPr/>
    </dgm:pt>
    <dgm:pt modelId="{25B97291-B153-4538-91E6-9F56E7D40DF3}" type="pres">
      <dgm:prSet presAssocID="{AD5F5977-BD51-4A3D-90F2-2B2715F0AE6B}" presName="item2" presStyleLbl="node1" presStyleIdx="1" presStyleCnt="3">
        <dgm:presLayoutVars>
          <dgm:bulletEnabled val="1"/>
        </dgm:presLayoutVars>
      </dgm:prSet>
      <dgm:spPr/>
    </dgm:pt>
    <dgm:pt modelId="{22D2D4F2-E660-499D-AFAB-F7FEAEFAB061}" type="pres">
      <dgm:prSet presAssocID="{9B078227-C24F-4FBD-A42F-1EC285497366}" presName="item3" presStyleLbl="node1" presStyleIdx="2" presStyleCnt="3">
        <dgm:presLayoutVars>
          <dgm:bulletEnabled val="1"/>
        </dgm:presLayoutVars>
      </dgm:prSet>
      <dgm:spPr/>
    </dgm:pt>
    <dgm:pt modelId="{A1865734-EB51-49F8-8011-8877ACBB45F8}" type="pres">
      <dgm:prSet presAssocID="{4CD753AC-F54F-4586-83EB-A5BF31FA1F7E}" presName="funnel" presStyleLbl="trAlignAcc1" presStyleIdx="0" presStyleCnt="1"/>
      <dgm:spPr/>
    </dgm:pt>
  </dgm:ptLst>
  <dgm:cxnLst>
    <dgm:cxn modelId="{184DA660-BA2F-41F0-9013-6051B8BE24DD}" type="presOf" srcId="{4CD753AC-F54F-4586-83EB-A5BF31FA1F7E}" destId="{C39CFF11-9B15-4F34-BAED-796D9FC61F58}" srcOrd="0" destOrd="0" presId="urn:microsoft.com/office/officeart/2005/8/layout/funnel1"/>
    <dgm:cxn modelId="{442C2852-548D-42C2-818F-61558713CB64}" srcId="{4CD753AC-F54F-4586-83EB-A5BF31FA1F7E}" destId="{97DAA9F7-42C6-4490-A6CF-3970D1BE3BE1}" srcOrd="1" destOrd="0" parTransId="{EDDE88DD-1AA0-4FA4-A518-6ED55B89A00C}" sibTransId="{EF98F80D-76F2-49C8-B1D3-02F27EBEA00A}"/>
    <dgm:cxn modelId="{61589DAD-95E9-4976-B92F-BA0D4BBED73E}" type="presOf" srcId="{97DAA9F7-42C6-4490-A6CF-3970D1BE3BE1}" destId="{25B97291-B153-4538-91E6-9F56E7D40DF3}" srcOrd="0" destOrd="0" presId="urn:microsoft.com/office/officeart/2005/8/layout/funnel1"/>
    <dgm:cxn modelId="{3BA9FEB3-7B9F-4F00-A09C-9B098FEF3AE1}" type="presOf" srcId="{B2FEC55E-D457-4971-93CF-466273BE3007}" destId="{22D2D4F2-E660-499D-AFAB-F7FEAEFAB061}" srcOrd="0" destOrd="0" presId="urn:microsoft.com/office/officeart/2005/8/layout/funnel1"/>
    <dgm:cxn modelId="{DA65CDC2-8EB3-41D9-8F8B-85CC4BCE9F3C}" type="presOf" srcId="{AD5F5977-BD51-4A3D-90F2-2B2715F0AE6B}" destId="{E0A1828D-3B5C-4890-A465-912A0B419EAA}" srcOrd="0" destOrd="0" presId="urn:microsoft.com/office/officeart/2005/8/layout/funnel1"/>
    <dgm:cxn modelId="{20A1C4CD-DD6D-4B58-B5F5-5F5B4D3993B6}" srcId="{4CD753AC-F54F-4586-83EB-A5BF31FA1F7E}" destId="{B2FEC55E-D457-4971-93CF-466273BE3007}" srcOrd="0" destOrd="0" parTransId="{5C23F13F-F6C1-4A6A-8D6F-B10F53438476}" sibTransId="{61FB53CB-0D1B-4A4F-9C39-2824AEAD88F0}"/>
    <dgm:cxn modelId="{E93DEFE0-CB74-4939-A9C8-B75D41A7A26E}" srcId="{4CD753AC-F54F-4586-83EB-A5BF31FA1F7E}" destId="{9B078227-C24F-4FBD-A42F-1EC285497366}" srcOrd="3" destOrd="0" parTransId="{7C40C344-017B-4FC0-84BC-CA5A76045B10}" sibTransId="{6CE79DEB-F560-4D1B-A55F-70774283E951}"/>
    <dgm:cxn modelId="{86B518E6-4D4E-41FD-8A4D-481E3AD05A99}" srcId="{4CD753AC-F54F-4586-83EB-A5BF31FA1F7E}" destId="{AD5F5977-BD51-4A3D-90F2-2B2715F0AE6B}" srcOrd="2" destOrd="0" parTransId="{146E1F1D-BB8C-4910-AE67-1E8A640A58AF}" sibTransId="{CCD7C666-C7FE-4D27-82B8-F6A9E4AE58A8}"/>
    <dgm:cxn modelId="{211CE8EF-E589-4C1A-A6CC-27D34ED324F2}" type="presOf" srcId="{9B078227-C24F-4FBD-A42F-1EC285497366}" destId="{0D28506D-A82D-4F82-B522-8E7DF5B6F8DC}" srcOrd="0" destOrd="0" presId="urn:microsoft.com/office/officeart/2005/8/layout/funnel1"/>
    <dgm:cxn modelId="{BE90FDD7-A674-42B1-9BB9-5EA084D7CDC6}" type="presParOf" srcId="{C39CFF11-9B15-4F34-BAED-796D9FC61F58}" destId="{D670F4FA-0E41-461B-8502-2C442EAB78C0}" srcOrd="0" destOrd="0" presId="urn:microsoft.com/office/officeart/2005/8/layout/funnel1"/>
    <dgm:cxn modelId="{2B1BDB57-8AAA-4FC2-B589-F0A1A4E601F1}" type="presParOf" srcId="{C39CFF11-9B15-4F34-BAED-796D9FC61F58}" destId="{4E982DA7-1C51-4FD9-90FD-A5DCF1DA70F7}" srcOrd="1" destOrd="0" presId="urn:microsoft.com/office/officeart/2005/8/layout/funnel1"/>
    <dgm:cxn modelId="{20D03171-1C40-4ADF-B680-435DCB930AE0}" type="presParOf" srcId="{C39CFF11-9B15-4F34-BAED-796D9FC61F58}" destId="{0D28506D-A82D-4F82-B522-8E7DF5B6F8DC}" srcOrd="2" destOrd="0" presId="urn:microsoft.com/office/officeart/2005/8/layout/funnel1"/>
    <dgm:cxn modelId="{B7433D72-8F68-4E6E-A30E-8479273EEBA3}" type="presParOf" srcId="{C39CFF11-9B15-4F34-BAED-796D9FC61F58}" destId="{E0A1828D-3B5C-4890-A465-912A0B419EAA}" srcOrd="3" destOrd="0" presId="urn:microsoft.com/office/officeart/2005/8/layout/funnel1"/>
    <dgm:cxn modelId="{35398538-67C6-4320-8D6D-F88D2FD02AD3}" type="presParOf" srcId="{C39CFF11-9B15-4F34-BAED-796D9FC61F58}" destId="{25B97291-B153-4538-91E6-9F56E7D40DF3}" srcOrd="4" destOrd="0" presId="urn:microsoft.com/office/officeart/2005/8/layout/funnel1"/>
    <dgm:cxn modelId="{DCF480DB-05DC-4FE3-BD8C-33D6A92509A9}" type="presParOf" srcId="{C39CFF11-9B15-4F34-BAED-796D9FC61F58}" destId="{22D2D4F2-E660-499D-AFAB-F7FEAEFAB061}" srcOrd="5" destOrd="0" presId="urn:microsoft.com/office/officeart/2005/8/layout/funnel1"/>
    <dgm:cxn modelId="{7A886B03-CC75-4E64-9372-EF8CCB41E740}" type="presParOf" srcId="{C39CFF11-9B15-4F34-BAED-796D9FC61F58}" destId="{A1865734-EB51-49F8-8011-8877ACBB45F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63E2-C9C5-4E5C-B67E-EAB51FCF4E2C}">
      <dsp:nvSpPr>
        <dsp:cNvPr id="0" name=""/>
        <dsp:cNvSpPr/>
      </dsp:nvSpPr>
      <dsp:spPr>
        <a:xfrm>
          <a:off x="1243048" y="-59008"/>
          <a:ext cx="9348022" cy="562488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94B99-B02D-4A29-9B9D-DDB537A849B0}">
      <dsp:nvSpPr>
        <dsp:cNvPr id="0" name=""/>
        <dsp:cNvSpPr/>
      </dsp:nvSpPr>
      <dsp:spPr>
        <a:xfrm>
          <a:off x="2393090" y="4123657"/>
          <a:ext cx="206995" cy="206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73212-A674-4BFE-9E05-31EB3B46591F}">
      <dsp:nvSpPr>
        <dsp:cNvPr id="0" name=""/>
        <dsp:cNvSpPr/>
      </dsp:nvSpPr>
      <dsp:spPr>
        <a:xfrm>
          <a:off x="2337437" y="4248521"/>
          <a:ext cx="1568392" cy="133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83"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2">
                  <a:lumMod val="50000"/>
                </a:schemeClr>
              </a:solidFill>
            </a:rPr>
            <a:t>2013/2015: </a:t>
          </a:r>
          <a:r>
            <a:rPr lang="en-US" sz="1800" kern="1200" dirty="0">
              <a:solidFill>
                <a:srgbClr val="F48989"/>
              </a:solidFill>
            </a:rPr>
            <a:t>TCM / CCM Care Management</a:t>
          </a:r>
        </a:p>
      </dsp:txBody>
      <dsp:txXfrm>
        <a:off x="2337437" y="4248521"/>
        <a:ext cx="1568392" cy="1338723"/>
      </dsp:txXfrm>
    </dsp:sp>
    <dsp:sp modelId="{71ABEC39-1D0F-494F-A81F-0C3A4BD1D64D}">
      <dsp:nvSpPr>
        <dsp:cNvPr id="0" name=""/>
        <dsp:cNvSpPr/>
      </dsp:nvSpPr>
      <dsp:spPr>
        <a:xfrm>
          <a:off x="3513567" y="3047054"/>
          <a:ext cx="323993" cy="323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04DB9-A81F-420D-B5BC-A51E38215983}">
      <dsp:nvSpPr>
        <dsp:cNvPr id="0" name=""/>
        <dsp:cNvSpPr/>
      </dsp:nvSpPr>
      <dsp:spPr>
        <a:xfrm>
          <a:off x="3539762" y="3230427"/>
          <a:ext cx="1493969" cy="2356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7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lumMod val="50000"/>
                </a:schemeClr>
              </a:solidFill>
            </a:rPr>
            <a:t>2016:</a:t>
          </a:r>
          <a:r>
            <a:rPr lang="en-US" sz="1600" kern="1200" dirty="0"/>
            <a:t> </a:t>
          </a:r>
          <a:r>
            <a:rPr lang="en-US" sz="1600" kern="1200" dirty="0">
              <a:solidFill>
                <a:srgbClr val="F48989"/>
              </a:solidFill>
            </a:rPr>
            <a:t>Chronic Care Management for RHCs and FQHCs and Advance Care Planning</a:t>
          </a:r>
        </a:p>
      </dsp:txBody>
      <dsp:txXfrm>
        <a:off x="3539762" y="3230427"/>
        <a:ext cx="1493969" cy="2356827"/>
      </dsp:txXfrm>
    </dsp:sp>
    <dsp:sp modelId="{22F55579-5691-4C77-9B04-BFE5737B77C5}">
      <dsp:nvSpPr>
        <dsp:cNvPr id="0" name=""/>
        <dsp:cNvSpPr/>
      </dsp:nvSpPr>
      <dsp:spPr>
        <a:xfrm>
          <a:off x="4953538" y="2188696"/>
          <a:ext cx="431991" cy="431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AF388-40B3-45E1-ACC1-C291C9814E8F}">
      <dsp:nvSpPr>
        <dsp:cNvPr id="0" name=""/>
        <dsp:cNvSpPr/>
      </dsp:nvSpPr>
      <dsp:spPr>
        <a:xfrm>
          <a:off x="5033738" y="2426062"/>
          <a:ext cx="1736965" cy="31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903"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lumMod val="50000"/>
                </a:schemeClr>
              </a:solidFill>
            </a:rPr>
            <a:t>2017: </a:t>
          </a:r>
          <a:r>
            <a:rPr lang="en-US" sz="1600" b="0" u="none" kern="1200" dirty="0">
              <a:solidFill>
                <a:srgbClr val="F48989"/>
              </a:solidFill>
            </a:rPr>
            <a:t>Complex CCM, </a:t>
          </a:r>
          <a:r>
            <a:rPr lang="en-US" sz="1600" kern="1200" dirty="0">
              <a:solidFill>
                <a:srgbClr val="F48989"/>
              </a:solidFill>
            </a:rPr>
            <a:t>Behavior Health Integration, Collaborative Care Management   </a:t>
          </a:r>
          <a:r>
            <a:rPr lang="en-US" sz="1600" kern="1200" dirty="0">
              <a:solidFill>
                <a:srgbClr val="F06F04"/>
              </a:solidFill>
            </a:rPr>
            <a:t>        </a:t>
          </a:r>
          <a:r>
            <a:rPr lang="en-US" sz="1600" b="1" kern="1200" dirty="0">
              <a:solidFill>
                <a:schemeClr val="tx2">
                  <a:lumMod val="50000"/>
                </a:schemeClr>
              </a:solidFill>
            </a:rPr>
            <a:t>2018</a:t>
          </a:r>
          <a:r>
            <a:rPr lang="en-US" sz="1600" kern="1200" dirty="0">
              <a:solidFill>
                <a:schemeClr val="tx2">
                  <a:lumMod val="50000"/>
                </a:schemeClr>
              </a:solidFill>
            </a:rPr>
            <a:t>: </a:t>
          </a:r>
          <a:r>
            <a:rPr lang="en-US" sz="1600" kern="1200" dirty="0">
              <a:solidFill>
                <a:srgbClr val="F48989"/>
              </a:solidFill>
            </a:rPr>
            <a:t>RHC and FQHC Care Management  and the Diabetes Prevention Program</a:t>
          </a:r>
        </a:p>
      </dsp:txBody>
      <dsp:txXfrm>
        <a:off x="5033738" y="2426062"/>
        <a:ext cx="1736965" cy="3161186"/>
      </dsp:txXfrm>
    </dsp:sp>
    <dsp:sp modelId="{BF92040F-2605-47F8-A1F3-8DA3FB1E482A}">
      <dsp:nvSpPr>
        <dsp:cNvPr id="0" name=""/>
        <dsp:cNvSpPr/>
      </dsp:nvSpPr>
      <dsp:spPr>
        <a:xfrm>
          <a:off x="6627505" y="1518210"/>
          <a:ext cx="557988" cy="5579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78728-C867-44C5-B515-77CA242AE8B5}">
      <dsp:nvSpPr>
        <dsp:cNvPr id="0" name=""/>
        <dsp:cNvSpPr/>
      </dsp:nvSpPr>
      <dsp:spPr>
        <a:xfrm>
          <a:off x="6608299" y="1679188"/>
          <a:ext cx="2057970" cy="400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66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lumMod val="50000"/>
                </a:schemeClr>
              </a:solidFill>
            </a:rPr>
            <a:t>2019:</a:t>
          </a:r>
          <a:r>
            <a:rPr lang="en-US" sz="1600" kern="1200" dirty="0"/>
            <a:t> </a:t>
          </a:r>
          <a:r>
            <a:rPr lang="en-US" sz="1600" kern="1200" dirty="0">
              <a:solidFill>
                <a:srgbClr val="F48989"/>
              </a:solidFill>
            </a:rPr>
            <a:t>Team based Documentation, Chronic Care Remote Physiological Monitoring (CCRPM)</a:t>
          </a:r>
        </a:p>
        <a:p>
          <a:pPr marL="0" lvl="0" indent="0" algn="l" defTabSz="711200">
            <a:lnSpc>
              <a:spcPct val="90000"/>
            </a:lnSpc>
            <a:spcBef>
              <a:spcPct val="0"/>
            </a:spcBef>
            <a:spcAft>
              <a:spcPct val="35000"/>
            </a:spcAft>
            <a:buNone/>
          </a:pPr>
          <a:r>
            <a:rPr lang="en-US" sz="1600" b="1" kern="1200" dirty="0">
              <a:solidFill>
                <a:schemeClr val="tx1"/>
              </a:solidFill>
            </a:rPr>
            <a:t>2020:</a:t>
          </a:r>
          <a:r>
            <a:rPr lang="en-US" sz="1600" kern="1200" dirty="0">
              <a:solidFill>
                <a:schemeClr val="accent6">
                  <a:lumMod val="75000"/>
                </a:schemeClr>
              </a:solidFill>
            </a:rPr>
            <a:t> </a:t>
          </a:r>
          <a:r>
            <a:rPr lang="en-US" sz="1600" kern="1200" dirty="0">
              <a:solidFill>
                <a:srgbClr val="F48989"/>
              </a:solidFill>
            </a:rPr>
            <a:t>Additional Time allowed for CCM, Expand to allow for billing of concurrent services, </a:t>
          </a:r>
          <a:r>
            <a:rPr lang="en-US" sz="1600" b="0" u="none" kern="1200" dirty="0">
              <a:solidFill>
                <a:srgbClr val="F48989"/>
              </a:solidFill>
            </a:rPr>
            <a:t>Principal Care Management (PCM)</a:t>
          </a:r>
        </a:p>
        <a:p>
          <a:pPr marL="0" lvl="0" indent="0" algn="l" defTabSz="711200">
            <a:lnSpc>
              <a:spcPct val="90000"/>
            </a:lnSpc>
            <a:spcBef>
              <a:spcPct val="0"/>
            </a:spcBef>
            <a:spcAft>
              <a:spcPct val="35000"/>
            </a:spcAft>
            <a:buNone/>
          </a:pPr>
          <a:r>
            <a:rPr lang="en-US" sz="1600" b="0" u="none" kern="1200" dirty="0">
              <a:solidFill>
                <a:srgbClr val="F48989"/>
              </a:solidFill>
            </a:rPr>
            <a:t>Added additional units for CCRPM</a:t>
          </a:r>
          <a:endParaRPr lang="en-US" sz="1600" kern="1200" dirty="0">
            <a:solidFill>
              <a:srgbClr val="F48989"/>
            </a:solidFill>
          </a:endParaRPr>
        </a:p>
      </dsp:txBody>
      <dsp:txXfrm>
        <a:off x="6608299" y="1679188"/>
        <a:ext cx="2057970" cy="4004706"/>
      </dsp:txXfrm>
    </dsp:sp>
    <dsp:sp modelId="{9F921868-E5A2-4C18-8A81-B8F35980F3BF}">
      <dsp:nvSpPr>
        <dsp:cNvPr id="0" name=""/>
        <dsp:cNvSpPr/>
      </dsp:nvSpPr>
      <dsp:spPr>
        <a:xfrm>
          <a:off x="8350970" y="1070469"/>
          <a:ext cx="710985" cy="710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D06DB-0F60-4CA3-B00E-1C61A4409FE4}">
      <dsp:nvSpPr>
        <dsp:cNvPr id="0" name=""/>
        <dsp:cNvSpPr/>
      </dsp:nvSpPr>
      <dsp:spPr>
        <a:xfrm>
          <a:off x="8570655" y="1447324"/>
          <a:ext cx="1799963" cy="41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73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2021: </a:t>
          </a:r>
          <a:r>
            <a:rPr lang="en-US" sz="1600" kern="1200" dirty="0">
              <a:solidFill>
                <a:srgbClr val="F48989"/>
              </a:solidFill>
            </a:rPr>
            <a:t>Change the G-Code to CPT for additional time for CCM</a:t>
          </a:r>
        </a:p>
        <a:p>
          <a:pPr marL="0" lvl="0" indent="0" algn="l" defTabSz="711200">
            <a:lnSpc>
              <a:spcPct val="90000"/>
            </a:lnSpc>
            <a:spcBef>
              <a:spcPct val="0"/>
            </a:spcBef>
            <a:spcAft>
              <a:spcPct val="35000"/>
            </a:spcAft>
            <a:buNone/>
          </a:pPr>
          <a:r>
            <a:rPr lang="en-US" sz="1600" kern="1200" dirty="0">
              <a:solidFill>
                <a:srgbClr val="F48989"/>
              </a:solidFill>
            </a:rPr>
            <a:t>Added a G code for 30 min of CoCM</a:t>
          </a:r>
        </a:p>
        <a:p>
          <a:pPr marL="0" lvl="0" indent="0" algn="l" defTabSz="711200">
            <a:lnSpc>
              <a:spcPct val="90000"/>
            </a:lnSpc>
            <a:spcBef>
              <a:spcPct val="0"/>
            </a:spcBef>
            <a:spcAft>
              <a:spcPct val="35000"/>
            </a:spcAft>
            <a:buNone/>
          </a:pPr>
          <a:r>
            <a:rPr lang="en-US" sz="1600" kern="1200" dirty="0">
              <a:solidFill>
                <a:srgbClr val="F48989"/>
              </a:solidFill>
            </a:rPr>
            <a:t>Changed CCRPM to RPM</a:t>
          </a:r>
        </a:p>
        <a:p>
          <a:pPr marL="0" lvl="0" indent="0" algn="l" defTabSz="711200">
            <a:lnSpc>
              <a:spcPct val="90000"/>
            </a:lnSpc>
            <a:spcBef>
              <a:spcPct val="0"/>
            </a:spcBef>
            <a:spcAft>
              <a:spcPct val="35000"/>
            </a:spcAft>
            <a:buNone/>
          </a:pPr>
          <a:r>
            <a:rPr lang="en-US" sz="1600" b="1" kern="1200" dirty="0">
              <a:solidFill>
                <a:schemeClr val="tx1"/>
              </a:solidFill>
            </a:rPr>
            <a:t>2022: </a:t>
          </a:r>
          <a:r>
            <a:rPr lang="en-US" sz="1600" kern="1200" dirty="0">
              <a:solidFill>
                <a:srgbClr val="F48989"/>
              </a:solidFill>
            </a:rPr>
            <a:t>Change the G-Code to CPT for PCM and added additional units for PCM</a:t>
          </a:r>
        </a:p>
      </dsp:txBody>
      <dsp:txXfrm>
        <a:off x="8570655" y="1447324"/>
        <a:ext cx="1799963" cy="4139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0F4FA-0E41-461B-8502-2C442EAB78C0}">
      <dsp:nvSpPr>
        <dsp:cNvPr id="0" name=""/>
        <dsp:cNvSpPr/>
      </dsp:nvSpPr>
      <dsp:spPr>
        <a:xfrm>
          <a:off x="1615916" y="245914"/>
          <a:ext cx="4880462" cy="1694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82DA7-1C51-4FD9-90FD-A5DCF1DA70F7}">
      <dsp:nvSpPr>
        <dsp:cNvPr id="0" name=""/>
        <dsp:cNvSpPr/>
      </dsp:nvSpPr>
      <dsp:spPr>
        <a:xfrm>
          <a:off x="3590801" y="4396199"/>
          <a:ext cx="945826" cy="60532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8506D-A82D-4F82-B522-8E7DF5B6F8DC}">
      <dsp:nvSpPr>
        <dsp:cNvPr id="0" name=""/>
        <dsp:cNvSpPr/>
      </dsp:nvSpPr>
      <dsp:spPr>
        <a:xfrm>
          <a:off x="1793731" y="4880462"/>
          <a:ext cx="4539965" cy="1134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Care Management </a:t>
          </a:r>
        </a:p>
        <a:p>
          <a:pPr marL="0" lvl="0" indent="0" algn="ctr" defTabSz="1422400">
            <a:lnSpc>
              <a:spcPct val="90000"/>
            </a:lnSpc>
            <a:spcBef>
              <a:spcPct val="0"/>
            </a:spcBef>
            <a:spcAft>
              <a:spcPct val="35000"/>
            </a:spcAft>
            <a:buNone/>
          </a:pPr>
          <a:r>
            <a:rPr lang="en-US" sz="3200" kern="1200" dirty="0"/>
            <a:t>Billing code </a:t>
          </a:r>
          <a:r>
            <a:rPr lang="en-US" sz="3200" kern="1200" dirty="0" err="1"/>
            <a:t>G0511</a:t>
          </a:r>
          <a:endParaRPr lang="en-US" sz="2300" kern="1200" dirty="0"/>
        </a:p>
      </dsp:txBody>
      <dsp:txXfrm>
        <a:off x="1793731" y="4880462"/>
        <a:ext cx="4539965" cy="1134991"/>
      </dsp:txXfrm>
    </dsp:sp>
    <dsp:sp modelId="{E0A1828D-3B5C-4890-A465-912A0B419EAA}">
      <dsp:nvSpPr>
        <dsp:cNvPr id="0" name=""/>
        <dsp:cNvSpPr/>
      </dsp:nvSpPr>
      <dsp:spPr>
        <a:xfrm>
          <a:off x="3390286" y="2071737"/>
          <a:ext cx="1702486" cy="17024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PCM</a:t>
          </a:r>
        </a:p>
      </dsp:txBody>
      <dsp:txXfrm>
        <a:off x="3639609" y="2321060"/>
        <a:ext cx="1203840" cy="1203840"/>
      </dsp:txXfrm>
    </dsp:sp>
    <dsp:sp modelId="{25B97291-B153-4538-91E6-9F56E7D40DF3}">
      <dsp:nvSpPr>
        <dsp:cNvPr id="0" name=""/>
        <dsp:cNvSpPr/>
      </dsp:nvSpPr>
      <dsp:spPr>
        <a:xfrm>
          <a:off x="2172062" y="794493"/>
          <a:ext cx="1702486" cy="17024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CCM</a:t>
          </a:r>
        </a:p>
      </dsp:txBody>
      <dsp:txXfrm>
        <a:off x="2421385" y="1043816"/>
        <a:ext cx="1203840" cy="1203840"/>
      </dsp:txXfrm>
    </dsp:sp>
    <dsp:sp modelId="{22D2D4F2-E660-499D-AFAB-F7FEAEFAB061}">
      <dsp:nvSpPr>
        <dsp:cNvPr id="0" name=""/>
        <dsp:cNvSpPr/>
      </dsp:nvSpPr>
      <dsp:spPr>
        <a:xfrm>
          <a:off x="3912382" y="382870"/>
          <a:ext cx="1702486" cy="17024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BHI</a:t>
          </a:r>
        </a:p>
      </dsp:txBody>
      <dsp:txXfrm>
        <a:off x="4161705" y="632193"/>
        <a:ext cx="1203840" cy="1203840"/>
      </dsp:txXfrm>
    </dsp:sp>
    <dsp:sp modelId="{A1865734-EB51-49F8-8011-8877ACBB45F8}">
      <dsp:nvSpPr>
        <dsp:cNvPr id="0" name=""/>
        <dsp:cNvSpPr/>
      </dsp:nvSpPr>
      <dsp:spPr>
        <a:xfrm>
          <a:off x="1415401" y="37833"/>
          <a:ext cx="5296626" cy="42373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30DF8-D193-A641-9D83-0076A5E71B35}"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3EFC7-A9AE-6740-AF6E-221E124EA282}" type="slidenum">
              <a:rPr lang="en-US" smtClean="0"/>
              <a:t>‹#›</a:t>
            </a:fld>
            <a:endParaRPr lang="en-US"/>
          </a:p>
        </p:txBody>
      </p:sp>
    </p:spTree>
    <p:extLst>
      <p:ext uri="{BB962C8B-B14F-4D97-AF65-F5344CB8AC3E}">
        <p14:creationId xmlns:p14="http://schemas.microsoft.com/office/powerpoint/2010/main" val="30172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653EFC7-A9AE-6740-AF6E-221E124EA282}" type="slidenum">
              <a:rPr lang="en-US" smtClean="0"/>
              <a:t>1</a:t>
            </a:fld>
            <a:endParaRPr lang="en-US"/>
          </a:p>
        </p:txBody>
      </p:sp>
    </p:spTree>
    <p:extLst>
      <p:ext uri="{BB962C8B-B14F-4D97-AF65-F5344CB8AC3E}">
        <p14:creationId xmlns:p14="http://schemas.microsoft.com/office/powerpoint/2010/main" val="134505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76893">
              <a:defRPr/>
            </a:pPr>
            <a:fld id="{EDC805A9-F618-A64C-A71F-F614A05E57E5}" type="slidenum">
              <a:rPr lang="en-US">
                <a:solidFill>
                  <a:prstClr val="black"/>
                </a:solidFill>
                <a:latin typeface="Calibri"/>
              </a:rPr>
              <a:pPr defTabSz="1176893">
                <a:defRPr/>
              </a:pPr>
              <a:t>11</a:t>
            </a:fld>
            <a:endParaRPr lang="en-US">
              <a:solidFill>
                <a:prstClr val="black"/>
              </a:solidFill>
              <a:latin typeface="Calibri"/>
            </a:endParaRPr>
          </a:p>
        </p:txBody>
      </p:sp>
    </p:spTree>
    <p:extLst>
      <p:ext uri="{BB962C8B-B14F-4D97-AF65-F5344CB8AC3E}">
        <p14:creationId xmlns:p14="http://schemas.microsoft.com/office/powerpoint/2010/main" val="48239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05A9-F618-A64C-A71F-F614A05E57E5}" type="slidenum">
              <a:rPr lang="en-US" smtClean="0"/>
              <a:t>12</a:t>
            </a:fld>
            <a:endParaRPr lang="en-US"/>
          </a:p>
        </p:txBody>
      </p:sp>
    </p:spTree>
    <p:extLst>
      <p:ext uri="{BB962C8B-B14F-4D97-AF65-F5344CB8AC3E}">
        <p14:creationId xmlns:p14="http://schemas.microsoft.com/office/powerpoint/2010/main" val="31075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05A9-F618-A64C-A71F-F614A05E57E5}" type="slidenum">
              <a:rPr lang="en-US" smtClean="0"/>
              <a:t>14</a:t>
            </a:fld>
            <a:endParaRPr lang="en-US"/>
          </a:p>
        </p:txBody>
      </p:sp>
    </p:spTree>
    <p:extLst>
      <p:ext uri="{BB962C8B-B14F-4D97-AF65-F5344CB8AC3E}">
        <p14:creationId xmlns:p14="http://schemas.microsoft.com/office/powerpoint/2010/main" val="270977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9FF58-3A43-4DA5-AB6F-C5313A120673}"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27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16</a:t>
            </a:fld>
            <a:endParaRPr lang="en-US"/>
          </a:p>
        </p:txBody>
      </p:sp>
    </p:spTree>
    <p:extLst>
      <p:ext uri="{BB962C8B-B14F-4D97-AF65-F5344CB8AC3E}">
        <p14:creationId xmlns:p14="http://schemas.microsoft.com/office/powerpoint/2010/main" val="157634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E0EDCCF9-D7EE-4F1B-9F84-E5EAE6C6C043}" type="slidenum">
              <a:rPr lang="en-US" smtClean="0"/>
              <a:t>17</a:t>
            </a:fld>
            <a:endParaRPr lang="en-US" dirty="0"/>
          </a:p>
        </p:txBody>
      </p:sp>
    </p:spTree>
    <p:extLst>
      <p:ext uri="{BB962C8B-B14F-4D97-AF65-F5344CB8AC3E}">
        <p14:creationId xmlns:p14="http://schemas.microsoft.com/office/powerpoint/2010/main" val="1112410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7613" y="542925"/>
            <a:ext cx="4821237" cy="2711450"/>
          </a:xfrm>
        </p:spPr>
      </p:sp>
      <p:sp>
        <p:nvSpPr>
          <p:cNvPr id="3" name="Notes Placeholder 2"/>
          <p:cNvSpPr>
            <a:spLocks noGrp="1"/>
          </p:cNvSpPr>
          <p:nvPr>
            <p:ph type="body" idx="1"/>
          </p:nvPr>
        </p:nvSpPr>
        <p:spPr/>
        <p:txBody>
          <a:bodyPr>
            <a:normAutofit/>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defTabSz="1093864">
              <a:defRPr/>
            </a:pPr>
            <a:fld id="{47A3F24A-E785-40C0-B19C-AFF42F4117B7}" type="slidenum">
              <a:rPr lang="en-US">
                <a:solidFill>
                  <a:prstClr val="black"/>
                </a:solidFill>
                <a:latin typeface="Calibri"/>
              </a:rPr>
              <a:pPr defTabSz="1093864">
                <a:defRPr/>
              </a:pPr>
              <a:t>18</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7613" y="542925"/>
            <a:ext cx="4821237" cy="2711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93864">
              <a:defRPr/>
            </a:pPr>
            <a:fld id="{47A3F24A-E785-40C0-B19C-AFF42F4117B7}" type="slidenum">
              <a:rPr lang="en-US">
                <a:solidFill>
                  <a:prstClr val="black"/>
                </a:solidFill>
                <a:latin typeface="Calibri"/>
              </a:rPr>
              <a:pPr defTabSz="1093864">
                <a:defRPr/>
              </a:pPr>
              <a:t>19</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21</a:t>
            </a:fld>
            <a:endParaRPr lang="en-US"/>
          </a:p>
        </p:txBody>
      </p:sp>
    </p:spTree>
    <p:extLst>
      <p:ext uri="{BB962C8B-B14F-4D97-AF65-F5344CB8AC3E}">
        <p14:creationId xmlns:p14="http://schemas.microsoft.com/office/powerpoint/2010/main" val="189331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22</a:t>
            </a:fld>
            <a:endParaRPr lang="en-US" dirty="0"/>
          </a:p>
        </p:txBody>
      </p:sp>
    </p:spTree>
    <p:extLst>
      <p:ext uri="{BB962C8B-B14F-4D97-AF65-F5344CB8AC3E}">
        <p14:creationId xmlns:p14="http://schemas.microsoft.com/office/powerpoint/2010/main" val="346182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3EFC7-A9AE-6740-AF6E-221E124EA282}" type="slidenum">
              <a:rPr lang="en-US" smtClean="0"/>
              <a:t>2</a:t>
            </a:fld>
            <a:endParaRPr lang="en-US"/>
          </a:p>
        </p:txBody>
      </p:sp>
    </p:spTree>
    <p:extLst>
      <p:ext uri="{BB962C8B-B14F-4D97-AF65-F5344CB8AC3E}">
        <p14:creationId xmlns:p14="http://schemas.microsoft.com/office/powerpoint/2010/main" val="362972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23</a:t>
            </a:fld>
            <a:endParaRPr lang="en-US" dirty="0"/>
          </a:p>
        </p:txBody>
      </p:sp>
    </p:spTree>
    <p:extLst>
      <p:ext uri="{BB962C8B-B14F-4D97-AF65-F5344CB8AC3E}">
        <p14:creationId xmlns:p14="http://schemas.microsoft.com/office/powerpoint/2010/main" val="416541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24</a:t>
            </a:fld>
            <a:endParaRPr lang="en-US" dirty="0"/>
          </a:p>
        </p:txBody>
      </p:sp>
    </p:spTree>
    <p:extLst>
      <p:ext uri="{BB962C8B-B14F-4D97-AF65-F5344CB8AC3E}">
        <p14:creationId xmlns:p14="http://schemas.microsoft.com/office/powerpoint/2010/main" val="151693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25</a:t>
            </a:fld>
            <a:endParaRPr lang="en-US" dirty="0"/>
          </a:p>
        </p:txBody>
      </p:sp>
    </p:spTree>
    <p:extLst>
      <p:ext uri="{BB962C8B-B14F-4D97-AF65-F5344CB8AC3E}">
        <p14:creationId xmlns:p14="http://schemas.microsoft.com/office/powerpoint/2010/main" val="1123234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26</a:t>
            </a:fld>
            <a:endParaRPr lang="en-US" dirty="0"/>
          </a:p>
        </p:txBody>
      </p:sp>
    </p:spTree>
    <p:extLst>
      <p:ext uri="{BB962C8B-B14F-4D97-AF65-F5344CB8AC3E}">
        <p14:creationId xmlns:p14="http://schemas.microsoft.com/office/powerpoint/2010/main" val="2041286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27</a:t>
            </a:fld>
            <a:endParaRPr lang="en-US" dirty="0"/>
          </a:p>
        </p:txBody>
      </p:sp>
    </p:spTree>
    <p:extLst>
      <p:ext uri="{BB962C8B-B14F-4D97-AF65-F5344CB8AC3E}">
        <p14:creationId xmlns:p14="http://schemas.microsoft.com/office/powerpoint/2010/main" val="2475535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28</a:t>
            </a:fld>
            <a:endParaRPr lang="en-US" dirty="0"/>
          </a:p>
        </p:txBody>
      </p:sp>
    </p:spTree>
    <p:extLst>
      <p:ext uri="{BB962C8B-B14F-4D97-AF65-F5344CB8AC3E}">
        <p14:creationId xmlns:p14="http://schemas.microsoft.com/office/powerpoint/2010/main" val="3851096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29</a:t>
            </a:fld>
            <a:endParaRPr lang="en-US" dirty="0"/>
          </a:p>
        </p:txBody>
      </p:sp>
    </p:spTree>
    <p:extLst>
      <p:ext uri="{BB962C8B-B14F-4D97-AF65-F5344CB8AC3E}">
        <p14:creationId xmlns:p14="http://schemas.microsoft.com/office/powerpoint/2010/main" val="11484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30</a:t>
            </a:fld>
            <a:endParaRPr lang="en-US" dirty="0"/>
          </a:p>
        </p:txBody>
      </p:sp>
    </p:spTree>
    <p:extLst>
      <p:ext uri="{BB962C8B-B14F-4D97-AF65-F5344CB8AC3E}">
        <p14:creationId xmlns:p14="http://schemas.microsoft.com/office/powerpoint/2010/main" val="418733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74650" y="698500"/>
            <a:ext cx="6205538" cy="3490913"/>
          </a:xfrm>
          <a:ln/>
        </p:spPr>
      </p:sp>
      <p:sp>
        <p:nvSpPr>
          <p:cNvPr id="22531"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40DC6DA3-1A61-C740-9BD0-D5AD1AF5690D}" type="slidenum">
              <a:rPr lang="en-US"/>
              <a:pPr/>
              <a:t>31</a:t>
            </a:fld>
            <a:endParaRPr lang="en-US" dirty="0"/>
          </a:p>
        </p:txBody>
      </p:sp>
    </p:spTree>
    <p:extLst>
      <p:ext uri="{BB962C8B-B14F-4D97-AF65-F5344CB8AC3E}">
        <p14:creationId xmlns:p14="http://schemas.microsoft.com/office/powerpoint/2010/main" val="181059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33</a:t>
            </a:fld>
            <a:endParaRPr lang="en-US"/>
          </a:p>
        </p:txBody>
      </p:sp>
    </p:spTree>
    <p:extLst>
      <p:ext uri="{BB962C8B-B14F-4D97-AF65-F5344CB8AC3E}">
        <p14:creationId xmlns:p14="http://schemas.microsoft.com/office/powerpoint/2010/main" val="232989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9FF58-3A43-4DA5-AB6F-C5313A120673}" type="slidenum">
              <a:rPr lang="en-US" smtClean="0"/>
              <a:t>3</a:t>
            </a:fld>
            <a:endParaRPr lang="en-US" dirty="0"/>
          </a:p>
        </p:txBody>
      </p:sp>
    </p:spTree>
    <p:extLst>
      <p:ext uri="{BB962C8B-B14F-4D97-AF65-F5344CB8AC3E}">
        <p14:creationId xmlns:p14="http://schemas.microsoft.com/office/powerpoint/2010/main" val="2699132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34</a:t>
            </a:fld>
            <a:endParaRPr lang="en-US"/>
          </a:p>
        </p:txBody>
      </p:sp>
    </p:spTree>
    <p:extLst>
      <p:ext uri="{BB962C8B-B14F-4D97-AF65-F5344CB8AC3E}">
        <p14:creationId xmlns:p14="http://schemas.microsoft.com/office/powerpoint/2010/main" val="3089876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3EFC7-A9AE-6740-AF6E-221E124EA282}" type="slidenum">
              <a:rPr lang="en-US" smtClean="0"/>
              <a:t>35</a:t>
            </a:fld>
            <a:endParaRPr lang="en-US"/>
          </a:p>
        </p:txBody>
      </p:sp>
    </p:spTree>
    <p:extLst>
      <p:ext uri="{BB962C8B-B14F-4D97-AF65-F5344CB8AC3E}">
        <p14:creationId xmlns:p14="http://schemas.microsoft.com/office/powerpoint/2010/main" val="163117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9FF58-3A43-4DA5-AB6F-C5313A120673}" type="slidenum">
              <a:rPr lang="en-US" smtClean="0"/>
              <a:t>4</a:t>
            </a:fld>
            <a:endParaRPr lang="en-US" dirty="0"/>
          </a:p>
        </p:txBody>
      </p:sp>
    </p:spTree>
    <p:extLst>
      <p:ext uri="{BB962C8B-B14F-4D97-AF65-F5344CB8AC3E}">
        <p14:creationId xmlns:p14="http://schemas.microsoft.com/office/powerpoint/2010/main" val="67208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6</a:t>
            </a:fld>
            <a:endParaRPr lang="en-US"/>
          </a:p>
        </p:txBody>
      </p:sp>
    </p:spTree>
    <p:extLst>
      <p:ext uri="{BB962C8B-B14F-4D97-AF65-F5344CB8AC3E}">
        <p14:creationId xmlns:p14="http://schemas.microsoft.com/office/powerpoint/2010/main" val="85890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7</a:t>
            </a:fld>
            <a:endParaRPr lang="en-US"/>
          </a:p>
        </p:txBody>
      </p:sp>
    </p:spTree>
    <p:extLst>
      <p:ext uri="{BB962C8B-B14F-4D97-AF65-F5344CB8AC3E}">
        <p14:creationId xmlns:p14="http://schemas.microsoft.com/office/powerpoint/2010/main" val="179026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E0EDCCF9-D7EE-4F1B-9F84-E5EAE6C6C043}" type="slidenum">
              <a:rPr lang="en-US" smtClean="0"/>
              <a:t>8</a:t>
            </a:fld>
            <a:endParaRPr lang="en-US" dirty="0"/>
          </a:p>
        </p:txBody>
      </p:sp>
    </p:spTree>
    <p:extLst>
      <p:ext uri="{BB962C8B-B14F-4D97-AF65-F5344CB8AC3E}">
        <p14:creationId xmlns:p14="http://schemas.microsoft.com/office/powerpoint/2010/main" val="294305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5" name="Slide Number Placeholder 4"/>
          <p:cNvSpPr>
            <a:spLocks noGrp="1"/>
          </p:cNvSpPr>
          <p:nvPr>
            <p:ph type="sldNum" sz="quarter" idx="5"/>
          </p:nvPr>
        </p:nvSpPr>
        <p:spPr/>
        <p:txBody>
          <a:bodyPr/>
          <a:lstStyle/>
          <a:p>
            <a:fld id="{E0EDCCF9-D7EE-4F1B-9F84-E5EAE6C6C043}" type="slidenum">
              <a:rPr lang="en-US" smtClean="0"/>
              <a:t>9</a:t>
            </a:fld>
            <a:endParaRPr lang="en-US" dirty="0"/>
          </a:p>
        </p:txBody>
      </p:sp>
    </p:spTree>
    <p:extLst>
      <p:ext uri="{BB962C8B-B14F-4D97-AF65-F5344CB8AC3E}">
        <p14:creationId xmlns:p14="http://schemas.microsoft.com/office/powerpoint/2010/main" val="414002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917ED-7AE5-4624-984D-3FE57455365C}" type="slidenum">
              <a:rPr lang="en-US" smtClean="0"/>
              <a:t>10</a:t>
            </a:fld>
            <a:endParaRPr lang="en-US"/>
          </a:p>
        </p:txBody>
      </p:sp>
    </p:spTree>
    <p:extLst>
      <p:ext uri="{BB962C8B-B14F-4D97-AF65-F5344CB8AC3E}">
        <p14:creationId xmlns:p14="http://schemas.microsoft.com/office/powerpoint/2010/main" val="165120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A316-3897-C342-B5AF-83183945DA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E65A88-3045-C642-956B-4A92F8683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38F07-673D-C741-98EA-ED574765FE15}"/>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5" name="Footer Placeholder 4">
            <a:extLst>
              <a:ext uri="{FF2B5EF4-FFF2-40B4-BE49-F238E27FC236}">
                <a16:creationId xmlns:a16="http://schemas.microsoft.com/office/drawing/2014/main" id="{F065A24A-AD93-C34A-9FBE-FF432F171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8646-3617-A54C-BBB0-45DB5BF00460}"/>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177569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D3FC-757E-A244-AD81-A9648E1BC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0395D-0A26-214B-8108-5D7DFF625E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A94B5-49A8-C749-9F76-CC71C9C82A83}"/>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5" name="Footer Placeholder 4">
            <a:extLst>
              <a:ext uri="{FF2B5EF4-FFF2-40B4-BE49-F238E27FC236}">
                <a16:creationId xmlns:a16="http://schemas.microsoft.com/office/drawing/2014/main" id="{7C0BDB60-7E36-7B45-B77C-60FDCA031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A0BC6-ED1F-D84E-BC4C-1303E8853208}"/>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348552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90E86-B9DB-EF4A-A3C5-DB5F276D4E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06CA3C-8EC0-2F4F-9FF8-FD1B7098F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17742-5D11-0344-9E36-54CEE87770BE}"/>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5" name="Footer Placeholder 4">
            <a:extLst>
              <a:ext uri="{FF2B5EF4-FFF2-40B4-BE49-F238E27FC236}">
                <a16:creationId xmlns:a16="http://schemas.microsoft.com/office/drawing/2014/main" id="{DEC414AF-AA33-A54E-831B-ECD6211B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BD113-1A2A-5E4F-8C6B-47A2106FDCF4}"/>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410331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0254990" y="286874"/>
            <a:ext cx="817087" cy="167972"/>
          </a:xfrm>
          <a:prstGeom prst="rect">
            <a:avLst/>
          </a:prstGeom>
        </p:spPr>
        <p:txBody>
          <a:bodyPr lIns="0" tIns="0" rIns="0" bIns="0"/>
          <a:lstStyle>
            <a:lvl1pPr algn="r">
              <a:defRPr b="1">
                <a:solidFill>
                  <a:schemeClr val="tx1">
                    <a:tint val="75000"/>
                  </a:schemeClr>
                </a:solidFill>
              </a:defRPr>
            </a:lvl1pPr>
          </a:lstStyle>
          <a:p>
            <a:fld id="{B6F15528-21DE-4FAA-801E-634DDDAF4B2B}" type="slidenum">
              <a:rPr lang="en-US" smtClean="0"/>
              <a:pPr/>
              <a:t>‹#›</a:t>
            </a:fld>
            <a:endParaRPr lang="en-US" dirty="0"/>
          </a:p>
        </p:txBody>
      </p:sp>
      <p:sp>
        <p:nvSpPr>
          <p:cNvPr id="10" name="object 2">
            <a:extLst>
              <a:ext uri="{FF2B5EF4-FFF2-40B4-BE49-F238E27FC236}">
                <a16:creationId xmlns:a16="http://schemas.microsoft.com/office/drawing/2014/main" id="{0B05979B-C9A7-4A68-B50B-15776331CB10}"/>
              </a:ext>
            </a:extLst>
          </p:cNvPr>
          <p:cNvSpPr/>
          <p:nvPr userDrawn="1"/>
        </p:nvSpPr>
        <p:spPr>
          <a:xfrm>
            <a:off x="737142" y="656535"/>
            <a:ext cx="10845720" cy="167972"/>
          </a:xfrm>
          <a:custGeom>
            <a:avLst/>
            <a:gdLst/>
            <a:ahLst/>
            <a:cxnLst/>
            <a:rect l="l" t="t" r="r" b="b"/>
            <a:pathLst>
              <a:path w="17884140">
                <a:moveTo>
                  <a:pt x="0" y="0"/>
                </a:moveTo>
                <a:lnTo>
                  <a:pt x="17884130" y="0"/>
                </a:lnTo>
              </a:path>
            </a:pathLst>
          </a:custGeom>
          <a:ln w="38100">
            <a:solidFill>
              <a:srgbClr val="6A9BCB"/>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22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_2">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1333" y="76185"/>
            <a:ext cx="2575054" cy="714293"/>
          </a:xfrm>
          <a:prstGeom prst="rect">
            <a:avLst/>
          </a:prstGeom>
          <a:blipFill>
            <a:blip r:embed="rId2" cstate="print"/>
            <a:stretch>
              <a:fillRect/>
            </a:stretch>
          </a:blipFill>
        </p:spPr>
        <p:txBody>
          <a:bodyPr wrap="square" lIns="0" tIns="0" rIns="0" bIns="0" rtlCol="0"/>
          <a:lstStyle/>
          <a:p>
            <a:endParaRPr sz="1092"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9" name="object 15">
            <a:extLst>
              <a:ext uri="{FF2B5EF4-FFF2-40B4-BE49-F238E27FC236}">
                <a16:creationId xmlns:a16="http://schemas.microsoft.com/office/drawing/2014/main" id="{AB092BD5-86BC-45E5-A367-2C3D8322B8EF}"/>
              </a:ext>
            </a:extLst>
          </p:cNvPr>
          <p:cNvSpPr/>
          <p:nvPr userDrawn="1"/>
        </p:nvSpPr>
        <p:spPr>
          <a:xfrm>
            <a:off x="0" y="6097996"/>
            <a:ext cx="12192000" cy="98402"/>
          </a:xfrm>
          <a:custGeom>
            <a:avLst/>
            <a:gdLst/>
            <a:ahLst/>
            <a:cxnLst/>
            <a:rect l="l" t="t" r="r" b="b"/>
            <a:pathLst>
              <a:path w="20102195" h="100965">
                <a:moveTo>
                  <a:pt x="0" y="100507"/>
                </a:moveTo>
                <a:lnTo>
                  <a:pt x="20101587" y="100507"/>
                </a:lnTo>
                <a:lnTo>
                  <a:pt x="20101587" y="0"/>
                </a:lnTo>
                <a:lnTo>
                  <a:pt x="0" y="0"/>
                </a:lnTo>
                <a:lnTo>
                  <a:pt x="0" y="100507"/>
                </a:lnTo>
                <a:close/>
              </a:path>
            </a:pathLst>
          </a:custGeom>
          <a:solidFill>
            <a:srgbClr val="FCCE07"/>
          </a:solidFill>
        </p:spPr>
        <p:txBody>
          <a:bodyPr wrap="square" lIns="0" tIns="0" rIns="0" bIns="0" rtlCol="0"/>
          <a:lstStyle/>
          <a:p>
            <a:endParaRPr sz="1092" dirty="0"/>
          </a:p>
        </p:txBody>
      </p:sp>
      <p:pic>
        <p:nvPicPr>
          <p:cNvPr id="3" name="Picture 2">
            <a:extLst>
              <a:ext uri="{FF2B5EF4-FFF2-40B4-BE49-F238E27FC236}">
                <a16:creationId xmlns:a16="http://schemas.microsoft.com/office/drawing/2014/main" id="{D9A0ACAD-44FB-43B8-9248-1FDEA6E4E4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6398"/>
            <a:ext cx="12192000" cy="661602"/>
          </a:xfrm>
          <a:prstGeom prst="rect">
            <a:avLst/>
          </a:prstGeom>
        </p:spPr>
      </p:pic>
      <p:sp>
        <p:nvSpPr>
          <p:cNvPr id="7" name="Date Placeholder 3">
            <a:extLst>
              <a:ext uri="{FF2B5EF4-FFF2-40B4-BE49-F238E27FC236}">
                <a16:creationId xmlns:a16="http://schemas.microsoft.com/office/drawing/2014/main" id="{35CBCB11-E7DA-4F77-99A1-FBB88F894587}"/>
              </a:ext>
            </a:extLst>
          </p:cNvPr>
          <p:cNvSpPr txBox="1">
            <a:spLocks/>
          </p:cNvSpPr>
          <p:nvPr userDrawn="1"/>
        </p:nvSpPr>
        <p:spPr>
          <a:xfrm>
            <a:off x="180993" y="5879161"/>
            <a:ext cx="693165" cy="276097"/>
          </a:xfrm>
          <a:prstGeom prst="rect">
            <a:avLst/>
          </a:prstGeom>
        </p:spPr>
        <p:txBody>
          <a:bodyPr vert="horz" lIns="66007" tIns="33003" rIns="66007" bIns="33003" rtlCol="0" anchor="ctr"/>
          <a:lstStyle>
            <a:defPPr>
              <a:defRPr lang="en-US"/>
            </a:defPPr>
            <a:lvl1pPr marL="0" algn="l" defTabSz="1088639" rtl="0" eaLnBrk="1" latinLnBrk="0" hangingPunct="1">
              <a:defRPr sz="2900" kern="1200">
                <a:solidFill>
                  <a:srgbClr val="131313"/>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r>
              <a:rPr lang="en-US" sz="667" dirty="0">
                <a:solidFill>
                  <a:srgbClr val="1D3261"/>
                </a:solidFill>
                <a:latin typeface="Raleway SemiBold" panose="020B0703030101060003" pitchFamily="34" charset="0"/>
              </a:rPr>
              <a:t>© HTS3 2020</a:t>
            </a:r>
          </a:p>
        </p:txBody>
      </p:sp>
    </p:spTree>
    <p:extLst>
      <p:ext uri="{BB962C8B-B14F-4D97-AF65-F5344CB8AC3E}">
        <p14:creationId xmlns:p14="http://schemas.microsoft.com/office/powerpoint/2010/main" val="166698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440841-9C44-164B-8449-4F715E851C52}"/>
              </a:ext>
            </a:extLst>
          </p:cNvPr>
          <p:cNvPicPr>
            <a:picLocks noChangeAspect="1"/>
          </p:cNvPicPr>
          <p:nvPr userDrawn="1"/>
        </p:nvPicPr>
        <p:blipFill>
          <a:blip r:embed="rId2"/>
          <a:srcRect/>
          <a:stretch/>
        </p:blipFill>
        <p:spPr>
          <a:xfrm>
            <a:off x="0" y="0"/>
            <a:ext cx="12192000" cy="1409700"/>
          </a:xfrm>
          <a:prstGeom prst="rect">
            <a:avLst/>
          </a:prstGeom>
        </p:spPr>
      </p:pic>
      <p:sp>
        <p:nvSpPr>
          <p:cNvPr id="2" name="Title 1">
            <a:extLst>
              <a:ext uri="{FF2B5EF4-FFF2-40B4-BE49-F238E27FC236}">
                <a16:creationId xmlns:a16="http://schemas.microsoft.com/office/drawing/2014/main" id="{A065D074-8D85-C54A-A9E0-39703CB47CCB}"/>
              </a:ext>
            </a:extLst>
          </p:cNvPr>
          <p:cNvSpPr>
            <a:spLocks noGrp="1"/>
          </p:cNvSpPr>
          <p:nvPr>
            <p:ph type="title"/>
          </p:nvPr>
        </p:nvSpPr>
        <p:spPr>
          <a:xfrm>
            <a:off x="838200" y="365125"/>
            <a:ext cx="10515600" cy="503879"/>
          </a:xfrm>
          <a:prstGeom prst="rect">
            <a:avLst/>
          </a:prstGeom>
        </p:spPr>
        <p:txBody>
          <a:bodyPr>
            <a:noAutofit/>
          </a:bodyPr>
          <a:lstStyle>
            <a:lvl1pPr>
              <a:defRPr sz="3600" b="1" i="0">
                <a:solidFill>
                  <a:schemeClr val="bg1"/>
                </a:solidFill>
                <a:latin typeface="Montserrat" pitchFamily="2" charset="77"/>
              </a:defRPr>
            </a:lvl1pPr>
          </a:lstStyle>
          <a:p>
            <a:r>
              <a:rPr lang="en-US" dirty="0"/>
              <a:t>Click to edit Master title style</a:t>
            </a:r>
          </a:p>
        </p:txBody>
      </p:sp>
      <p:sp>
        <p:nvSpPr>
          <p:cNvPr id="11" name="Subtitle 2">
            <a:extLst>
              <a:ext uri="{FF2B5EF4-FFF2-40B4-BE49-F238E27FC236}">
                <a16:creationId xmlns:a16="http://schemas.microsoft.com/office/drawing/2014/main" id="{E5D1B527-1275-9541-BE12-CD21D8DB44F5}"/>
              </a:ext>
            </a:extLst>
          </p:cNvPr>
          <p:cNvSpPr>
            <a:spLocks noGrp="1"/>
          </p:cNvSpPr>
          <p:nvPr>
            <p:ph type="subTitle" idx="13"/>
          </p:nvPr>
        </p:nvSpPr>
        <p:spPr>
          <a:xfrm>
            <a:off x="838200" y="869004"/>
            <a:ext cx="9144000" cy="534021"/>
          </a:xfrm>
          <a:prstGeom prst="rect">
            <a:avLst/>
          </a:prstGeom>
        </p:spPr>
        <p:txBody>
          <a:bodyPr>
            <a:normAutofit/>
          </a:bodyPr>
          <a:lstStyle>
            <a:lvl1pPr marL="0" indent="0" algn="l">
              <a:buNone/>
              <a:defRPr sz="1800" b="1" i="0">
                <a:latin typeface="XXII Geom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66478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Column Copy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440841-9C44-164B-8449-4F715E851C52}"/>
              </a:ext>
            </a:extLst>
          </p:cNvPr>
          <p:cNvPicPr>
            <a:picLocks noChangeAspect="1"/>
          </p:cNvPicPr>
          <p:nvPr userDrawn="1"/>
        </p:nvPicPr>
        <p:blipFill>
          <a:blip r:embed="rId2"/>
          <a:srcRect/>
          <a:stretch/>
        </p:blipFill>
        <p:spPr>
          <a:xfrm>
            <a:off x="0" y="0"/>
            <a:ext cx="12192000" cy="1409700"/>
          </a:xfrm>
          <a:prstGeom prst="rect">
            <a:avLst/>
          </a:prstGeom>
        </p:spPr>
      </p:pic>
      <p:sp>
        <p:nvSpPr>
          <p:cNvPr id="2" name="Title 1">
            <a:extLst>
              <a:ext uri="{FF2B5EF4-FFF2-40B4-BE49-F238E27FC236}">
                <a16:creationId xmlns:a16="http://schemas.microsoft.com/office/drawing/2014/main" id="{A065D074-8D85-C54A-A9E0-39703CB47CCB}"/>
              </a:ext>
            </a:extLst>
          </p:cNvPr>
          <p:cNvSpPr>
            <a:spLocks noGrp="1"/>
          </p:cNvSpPr>
          <p:nvPr>
            <p:ph type="title"/>
          </p:nvPr>
        </p:nvSpPr>
        <p:spPr>
          <a:xfrm>
            <a:off x="838200" y="365125"/>
            <a:ext cx="10515600" cy="503879"/>
          </a:xfrm>
          <a:prstGeom prst="rect">
            <a:avLst/>
          </a:prstGeom>
        </p:spPr>
        <p:txBody>
          <a:bodyPr>
            <a:noAutofit/>
          </a:bodyPr>
          <a:lstStyle>
            <a:lvl1pPr>
              <a:defRPr sz="3600" b="1" i="0">
                <a:solidFill>
                  <a:schemeClr val="bg1"/>
                </a:solidFill>
                <a:latin typeface="Montserrat" pitchFamily="2" charset="77"/>
              </a:defRPr>
            </a:lvl1pPr>
          </a:lstStyle>
          <a:p>
            <a:r>
              <a:rPr lang="en-US" dirty="0"/>
              <a:t>Click to edit Master title style</a:t>
            </a:r>
          </a:p>
        </p:txBody>
      </p:sp>
      <p:sp>
        <p:nvSpPr>
          <p:cNvPr id="11" name="Subtitle 2">
            <a:extLst>
              <a:ext uri="{FF2B5EF4-FFF2-40B4-BE49-F238E27FC236}">
                <a16:creationId xmlns:a16="http://schemas.microsoft.com/office/drawing/2014/main" id="{E5D1B527-1275-9541-BE12-CD21D8DB44F5}"/>
              </a:ext>
            </a:extLst>
          </p:cNvPr>
          <p:cNvSpPr>
            <a:spLocks noGrp="1"/>
          </p:cNvSpPr>
          <p:nvPr>
            <p:ph type="subTitle" idx="13"/>
          </p:nvPr>
        </p:nvSpPr>
        <p:spPr>
          <a:xfrm>
            <a:off x="838200" y="869004"/>
            <a:ext cx="9144000" cy="534021"/>
          </a:xfrm>
          <a:prstGeom prst="rect">
            <a:avLst/>
          </a:prstGeom>
        </p:spPr>
        <p:txBody>
          <a:bodyPr>
            <a:normAutofit/>
          </a:bodyPr>
          <a:lstStyle>
            <a:lvl1pPr marL="0" indent="0" algn="l">
              <a:buNone/>
              <a:defRPr sz="1800" b="1" i="0">
                <a:latin typeface="XXII Geom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ontent Placeholder 2">
            <a:extLst>
              <a:ext uri="{FF2B5EF4-FFF2-40B4-BE49-F238E27FC236}">
                <a16:creationId xmlns:a16="http://schemas.microsoft.com/office/drawing/2014/main" id="{BAB85A5F-D8E4-9349-A8FB-04EBA25BCA66}"/>
              </a:ext>
            </a:extLst>
          </p:cNvPr>
          <p:cNvSpPr>
            <a:spLocks noGrp="1"/>
          </p:cNvSpPr>
          <p:nvPr>
            <p:ph idx="14"/>
          </p:nvPr>
        </p:nvSpPr>
        <p:spPr>
          <a:xfrm>
            <a:off x="1221330" y="1913579"/>
            <a:ext cx="9749339" cy="310637"/>
          </a:xfrm>
          <a:prstGeom prst="rect">
            <a:avLst/>
          </a:prstGeom>
        </p:spPr>
        <p:txBody>
          <a:bodyPr lIns="91440"/>
          <a:lstStyle>
            <a:lvl1pPr marL="0" indent="0">
              <a:spcBef>
                <a:spcPts val="600"/>
              </a:spcBef>
              <a:buClr>
                <a:srgbClr val="F48989"/>
              </a:buClr>
              <a:buNone/>
              <a:defRPr sz="1600" b="1" i="0">
                <a:solidFill>
                  <a:srgbClr val="5580EA"/>
                </a:solidFill>
                <a:latin typeface="XXII Geom Bold" pitchFamily="2" charset="77"/>
              </a:defRPr>
            </a:lvl1pPr>
            <a:lvl2pPr marL="457200" indent="-228600">
              <a:spcBef>
                <a:spcPts val="600"/>
              </a:spcBef>
              <a:buClr>
                <a:srgbClr val="F48989"/>
              </a:buClr>
              <a:tabLst/>
              <a:defRPr sz="1400" b="1" i="0">
                <a:latin typeface="XXII Geom Bold" pitchFamily="2" charset="77"/>
                <a:ea typeface="Open Sans" panose="020B0606030504020204" pitchFamily="34" charset="0"/>
                <a:cs typeface="Open Sans" panose="020B0606030504020204" pitchFamily="34" charset="0"/>
              </a:defRPr>
            </a:lvl2pPr>
            <a:lvl3pPr marL="915988" indent="-228600">
              <a:spcBef>
                <a:spcPts val="600"/>
              </a:spcBef>
              <a:buClr>
                <a:srgbClr val="F48989"/>
              </a:buClr>
              <a:tabLst/>
              <a:defRPr sz="1400" b="1" i="0">
                <a:latin typeface="XXII Geom Bold" pitchFamily="2" charset="77"/>
                <a:ea typeface="Open Sans" panose="020B0606030504020204" pitchFamily="34" charset="0"/>
                <a:cs typeface="Open Sans" panose="020B0606030504020204" pitchFamily="34" charset="0"/>
              </a:defRPr>
            </a:lvl3pPr>
            <a:lvl4pPr marL="1144588" indent="-228600">
              <a:spcBef>
                <a:spcPts val="600"/>
              </a:spcBef>
              <a:buClr>
                <a:srgbClr val="F48989"/>
              </a:buClr>
              <a:tabLst/>
              <a:defRPr sz="1400" b="1" i="0">
                <a:latin typeface="XXII Geom Bold" pitchFamily="2" charset="77"/>
                <a:ea typeface="Open Sans" panose="020B0606030504020204" pitchFamily="34" charset="0"/>
                <a:cs typeface="Open Sans" panose="020B0606030504020204" pitchFamily="34" charset="0"/>
              </a:defRPr>
            </a:lvl4pPr>
            <a:lvl5pPr marL="1603375" indent="-228600">
              <a:spcBef>
                <a:spcPts val="600"/>
              </a:spcBef>
              <a:buClr>
                <a:srgbClr val="F48989"/>
              </a:buClr>
              <a:tabLst/>
              <a:defRPr sz="1400" b="1" i="0">
                <a:latin typeface="XXII Geom Bold" pitchFamily="2" charset="77"/>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81F7CA9-64F9-A645-99B6-687DA2924788}"/>
              </a:ext>
            </a:extLst>
          </p:cNvPr>
          <p:cNvSpPr>
            <a:spLocks noGrp="1"/>
          </p:cNvSpPr>
          <p:nvPr>
            <p:ph type="body" sz="quarter" idx="15"/>
          </p:nvPr>
        </p:nvSpPr>
        <p:spPr>
          <a:xfrm>
            <a:off x="1221330" y="2341562"/>
            <a:ext cx="9749339" cy="2174875"/>
          </a:xfrm>
          <a:prstGeom prst="rect">
            <a:avLst/>
          </a:prstGeom>
        </p:spPr>
        <p:txBody>
          <a:bodyPr>
            <a:normAutofit/>
          </a:bodyPr>
          <a:lstStyle>
            <a:lvl1pPr marL="0" indent="0">
              <a:lnSpc>
                <a:spcPct val="100000"/>
              </a:lnSpc>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nSpc>
                <a:spcPct val="100000"/>
              </a:lnSpc>
              <a:buNone/>
              <a:defRPr sz="14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nSpc>
                <a:spcPct val="100000"/>
              </a:lnSpc>
              <a:buNone/>
              <a:defRPr sz="14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nSpc>
                <a:spcPct val="100000"/>
              </a:lnSpc>
              <a:buNone/>
              <a:defRPr sz="14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nSpc>
                <a:spcPct val="100000"/>
              </a:lnSpc>
              <a:buNone/>
              <a:defRPr sz="14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636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B97E-B727-4943-A1F1-B3AEE8FFB4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CAC3D-A223-734D-8FF5-C4CFC08A2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D1138-69EC-DC44-86C4-FC6EA21CF6E2}"/>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5" name="Footer Placeholder 4">
            <a:extLst>
              <a:ext uri="{FF2B5EF4-FFF2-40B4-BE49-F238E27FC236}">
                <a16:creationId xmlns:a16="http://schemas.microsoft.com/office/drawing/2014/main" id="{4704FD20-4527-4248-A91A-0061C8EA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CEE06-67FE-D448-8072-2E021F9D5E3D}"/>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360977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A580-B096-8D40-B52F-D03B96453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9FF76-27EA-AE41-BA41-78138EFD7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36CAD-B0B1-0F46-9024-00FED58E4339}"/>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5" name="Footer Placeholder 4">
            <a:extLst>
              <a:ext uri="{FF2B5EF4-FFF2-40B4-BE49-F238E27FC236}">
                <a16:creationId xmlns:a16="http://schemas.microsoft.com/office/drawing/2014/main" id="{3DDC3EE4-DEF7-AB47-808C-F41375D77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6C6D0-212B-2441-978D-12B9F2A5C74C}"/>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114036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7357-FE9C-F14B-B052-7A56FCFC9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F378C-099B-3D4B-AFD4-52F6417A7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F46E4F-BC54-1B4A-A8B5-B193BFB0F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45DD6-437A-C84D-9FEA-442914FD2A9E}"/>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6" name="Footer Placeholder 5">
            <a:extLst>
              <a:ext uri="{FF2B5EF4-FFF2-40B4-BE49-F238E27FC236}">
                <a16:creationId xmlns:a16="http://schemas.microsoft.com/office/drawing/2014/main" id="{A8B4B8AD-F0B5-FF49-A207-54E158EA4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ACD78-25EE-034F-80C8-9B48A20D627D}"/>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214433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6B34-FA88-8149-81F2-3F8FD8C306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A7D59A-C240-4045-854A-9C03132AC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A30D2-C4D8-9144-B31C-47EB9B4A7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804C3-ED6B-AD4E-8135-EB025F706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987A7C-BA4F-E64E-A72F-2ADAB6D35E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54A57-ABE9-844B-B44E-78D8756EE314}"/>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8" name="Footer Placeholder 7">
            <a:extLst>
              <a:ext uri="{FF2B5EF4-FFF2-40B4-BE49-F238E27FC236}">
                <a16:creationId xmlns:a16="http://schemas.microsoft.com/office/drawing/2014/main" id="{D2F61D27-113A-3244-9121-48216D5EA2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3F1990-EBA9-9E4B-8DA2-1B82756C8899}"/>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32694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F91B-E2D4-A141-9495-B6C2952D3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95B2C-1F46-3B47-B792-A46984BD2B09}"/>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4" name="Footer Placeholder 3">
            <a:extLst>
              <a:ext uri="{FF2B5EF4-FFF2-40B4-BE49-F238E27FC236}">
                <a16:creationId xmlns:a16="http://schemas.microsoft.com/office/drawing/2014/main" id="{CB32EA0D-3077-3349-A79A-74DE50F27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5A246-CE57-9C40-9EC7-37E64CF29CB6}"/>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314022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3DE17-A13B-B74A-B437-45054A70DC22}"/>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3" name="Footer Placeholder 2">
            <a:extLst>
              <a:ext uri="{FF2B5EF4-FFF2-40B4-BE49-F238E27FC236}">
                <a16:creationId xmlns:a16="http://schemas.microsoft.com/office/drawing/2014/main" id="{96B3855C-80C5-644E-9331-058FC25529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E96DBB-9B18-7B46-9B46-3F15C812BE0C}"/>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19145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F510-C227-864F-84DF-94B54A397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5AB08-C04A-2242-ABB9-92C0BB519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E1C27-B4E5-344B-BEDC-FF9E8D79E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1B387-1E08-8244-8261-7D6DAB5AC42D}"/>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6" name="Footer Placeholder 5">
            <a:extLst>
              <a:ext uri="{FF2B5EF4-FFF2-40B4-BE49-F238E27FC236}">
                <a16:creationId xmlns:a16="http://schemas.microsoft.com/office/drawing/2014/main" id="{2C5758ED-8E40-4249-8BBF-E214AFE5F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FF790-2128-C14B-874B-9A6C595F5CC1}"/>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269798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FEEF-9C6A-184B-8F6F-B7E81C52F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35613D-CA1C-2E43-8552-152EF6C23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1C5B48-1579-8F4C-A366-4ABDAE06F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CF3FC-7C1C-9D42-8754-A5C3845C1408}"/>
              </a:ext>
            </a:extLst>
          </p:cNvPr>
          <p:cNvSpPr>
            <a:spLocks noGrp="1"/>
          </p:cNvSpPr>
          <p:nvPr>
            <p:ph type="dt" sz="half" idx="10"/>
          </p:nvPr>
        </p:nvSpPr>
        <p:spPr/>
        <p:txBody>
          <a:bodyPr/>
          <a:lstStyle/>
          <a:p>
            <a:fld id="{37C31D27-A8DD-4940-976C-A4BADC3AF64D}" type="datetimeFigureOut">
              <a:rPr lang="en-US" smtClean="0"/>
              <a:t>7/25/2022</a:t>
            </a:fld>
            <a:endParaRPr lang="en-US"/>
          </a:p>
        </p:txBody>
      </p:sp>
      <p:sp>
        <p:nvSpPr>
          <p:cNvPr id="6" name="Footer Placeholder 5">
            <a:extLst>
              <a:ext uri="{FF2B5EF4-FFF2-40B4-BE49-F238E27FC236}">
                <a16:creationId xmlns:a16="http://schemas.microsoft.com/office/drawing/2014/main" id="{455FBC7B-71BD-1C46-B406-DDFC9A254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1CEA69-2825-6A46-8C18-BD23750AD568}"/>
              </a:ext>
            </a:extLst>
          </p:cNvPr>
          <p:cNvSpPr>
            <a:spLocks noGrp="1"/>
          </p:cNvSpPr>
          <p:nvPr>
            <p:ph type="sldNum" sz="quarter" idx="12"/>
          </p:nvPr>
        </p:nvSpPr>
        <p:spPr/>
        <p:txBody>
          <a:bodyPr/>
          <a:lstStyle/>
          <a:p>
            <a:fld id="{43B8A4C5-EE7A-3E4F-AC5D-5C02735C2E9A}" type="slidenum">
              <a:rPr lang="en-US" smtClean="0"/>
              <a:t>‹#›</a:t>
            </a:fld>
            <a:endParaRPr lang="en-US"/>
          </a:p>
        </p:txBody>
      </p:sp>
    </p:spTree>
    <p:extLst>
      <p:ext uri="{BB962C8B-B14F-4D97-AF65-F5344CB8AC3E}">
        <p14:creationId xmlns:p14="http://schemas.microsoft.com/office/powerpoint/2010/main" val="200741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3C7FF-DB1D-3E42-B632-4302B3C4C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C123C2-7839-A243-B933-B573244AB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4DB3F-440B-8F48-A56E-0400D7B84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31D27-A8DD-4940-976C-A4BADC3AF64D}" type="datetimeFigureOut">
              <a:rPr lang="en-US" smtClean="0"/>
              <a:t>7/25/2022</a:t>
            </a:fld>
            <a:endParaRPr lang="en-US"/>
          </a:p>
        </p:txBody>
      </p:sp>
      <p:sp>
        <p:nvSpPr>
          <p:cNvPr id="5" name="Footer Placeholder 4">
            <a:extLst>
              <a:ext uri="{FF2B5EF4-FFF2-40B4-BE49-F238E27FC236}">
                <a16:creationId xmlns:a16="http://schemas.microsoft.com/office/drawing/2014/main" id="{3DC8A3D9-DD17-3441-868B-425016B19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EACB-AA29-C742-9B7E-A99438604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8A4C5-EE7A-3E4F-AC5D-5C02735C2E9A}" type="slidenum">
              <a:rPr lang="en-US" smtClean="0"/>
              <a:t>‹#›</a:t>
            </a:fld>
            <a:endParaRPr lang="en-US"/>
          </a:p>
        </p:txBody>
      </p:sp>
    </p:spTree>
    <p:extLst>
      <p:ext uri="{BB962C8B-B14F-4D97-AF65-F5344CB8AC3E}">
        <p14:creationId xmlns:p14="http://schemas.microsoft.com/office/powerpoint/2010/main" val="289397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flickr.com/photos/jurgenappelo/520122301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pixabay.com/en/soup-bowl-food-vegetable-meal-117482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4.jpg"/><Relationship Id="rId7" Type="http://schemas.openxmlformats.org/officeDocument/2006/relationships/hyperlink" Target="https://www.studentdoctor.net/2016/03/know-talking-patients-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hyperlink" Target="https://creativecommons.org/licenses/by-sa/3.0/" TargetMode="External"/><Relationship Id="rId4" Type="http://schemas.openxmlformats.org/officeDocument/2006/relationships/hyperlink" Target="https://www.flickr.com/photos/lumaxart/2626682758/" TargetMode="Externa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creativecommons.org/licenses/by-nc-nd/3.0/" TargetMode="External"/><Relationship Id="rId4" Type="http://schemas.openxmlformats.org/officeDocument/2006/relationships/hyperlink" Target="https://drmaryalm.wordpress.com/2012/03/21/spina-bifida-and-executive-func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creativecommons.org/licenses/by-sa/3.0/" TargetMode="External"/><Relationship Id="rId4" Type="http://schemas.openxmlformats.org/officeDocument/2006/relationships/hyperlink" Target="http://www.genomicslawreport.com/index.php/category/industry-news/mobile-health-industry-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creativecommons.org/licenses/by-nc-nd/3.0/" TargetMode="External"/><Relationship Id="rId4" Type="http://schemas.openxmlformats.org/officeDocument/2006/relationships/hyperlink" Target="http://www.thedevinewrite.com/2014/06/planning-for-future.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13" Type="http://schemas.openxmlformats.org/officeDocument/2006/relationships/hyperlink" Target="https://pixabay.com/en/alphabet-x-abc-letter-150787/" TargetMode="External"/><Relationship Id="rId3" Type="http://schemas.openxmlformats.org/officeDocument/2006/relationships/image" Target="../media/image19.jpg"/><Relationship Id="rId7" Type="http://schemas.openxmlformats.org/officeDocument/2006/relationships/hyperlink" Target="http://www.blogdesap.com/2010/02/condiciones-de-pago.html" TargetMode="External"/><Relationship Id="rId12" Type="http://schemas.openxmlformats.org/officeDocument/2006/relationships/image" Target="../media/image22.png"/><Relationship Id="rId17" Type="http://schemas.openxmlformats.org/officeDocument/2006/relationships/image" Target="../media/image8.png"/><Relationship Id="rId2" Type="http://schemas.openxmlformats.org/officeDocument/2006/relationships/notesSlide" Target="../notesSlides/notesSlide23.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hyperlink" Target="https://creativecommons.org/licenses/by-nc-sa/3.0/" TargetMode="External"/><Relationship Id="rId5" Type="http://schemas.openxmlformats.org/officeDocument/2006/relationships/hyperlink" Target="https://creativecommons.org/licenses/by/3.0/" TargetMode="External"/><Relationship Id="rId15" Type="http://schemas.openxmlformats.org/officeDocument/2006/relationships/hyperlink" Target="https://pixabay.com/vectors/check-mark-symbol-yes-ok-choice-29114/" TargetMode="External"/><Relationship Id="rId10" Type="http://schemas.openxmlformats.org/officeDocument/2006/relationships/hyperlink" Target="http://sitn.hms.harvard.edu/flash/2019/health-data-privacy/" TargetMode="External"/><Relationship Id="rId4" Type="http://schemas.openxmlformats.org/officeDocument/2006/relationships/hyperlink" Target="https://phoenixajournal.wordpress.com/2013/08/13/no-without-justification/" TargetMode="External"/><Relationship Id="rId9" Type="http://schemas.openxmlformats.org/officeDocument/2006/relationships/image" Target="../media/image21.png"/><Relationship Id="rId1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www.thebluediamondgallery.com/handwriting/s/services.html" TargetMode="Externa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s://medium.freecodecamp.org/the-data-driven-corporation-259b5b84f9c9"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creativecommons.org/licenses/by-nc-nd/3.0/" TargetMode="External"/><Relationship Id="rId5" Type="http://schemas.openxmlformats.org/officeDocument/2006/relationships/hyperlink" Target="http://vinodtbidwaik.blogspot.com/2013/01/employee-engagement-vi.html" TargetMode="Externa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countryeconomy.com/demography/life-expectancy?year=196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wo-way_(100511799).jpg"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newoptimistclub.blogspot.com/2010/05/how-to-share-your-happiness.html" TargetMode="Externa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tiff"/></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Faith.Jones@Health-Tech.us" TargetMode="External"/><Relationship Id="rId4" Type="http://schemas.openxmlformats.org/officeDocument/2006/relationships/hyperlink" Target="mailto:Chandra@crosst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D8-0EC1-7240-8DAF-C29D37A9E7BC}"/>
              </a:ext>
            </a:extLst>
          </p:cNvPr>
          <p:cNvSpPr>
            <a:spLocks noGrp="1"/>
          </p:cNvSpPr>
          <p:nvPr>
            <p:ph type="ctrTitle"/>
          </p:nvPr>
        </p:nvSpPr>
        <p:spPr>
          <a:xfrm>
            <a:off x="7195672" y="1053738"/>
            <a:ext cx="4833768" cy="2106738"/>
          </a:xfrm>
        </p:spPr>
        <p:txBody>
          <a:bodyPr anchor="b">
            <a:normAutofit fontScale="90000"/>
          </a:bodyPr>
          <a:lstStyle/>
          <a:p>
            <a:pPr algn="l"/>
            <a:r>
              <a:rPr lang="en-US" sz="3400" dirty="0"/>
              <a:t>Chronic Care Management for the Rural Health Clinic:</a:t>
            </a:r>
            <a:br>
              <a:rPr lang="en-US" sz="3400" dirty="0"/>
            </a:br>
            <a:r>
              <a:rPr lang="en-US" sz="3100" dirty="0"/>
              <a:t>Best Practices, Lessons Learned, and Optimizing Outcomes</a:t>
            </a:r>
            <a:endParaRPr lang="en-US" sz="3400" dirty="0"/>
          </a:p>
        </p:txBody>
      </p:sp>
      <p:sp>
        <p:nvSpPr>
          <p:cNvPr id="3" name="Subtitle 2">
            <a:extLst>
              <a:ext uri="{FF2B5EF4-FFF2-40B4-BE49-F238E27FC236}">
                <a16:creationId xmlns:a16="http://schemas.microsoft.com/office/drawing/2014/main" id="{BE999A5D-00A2-DB4B-BC82-B26824916EB8}"/>
              </a:ext>
            </a:extLst>
          </p:cNvPr>
          <p:cNvSpPr>
            <a:spLocks noGrp="1"/>
          </p:cNvSpPr>
          <p:nvPr>
            <p:ph type="subTitle" idx="1"/>
          </p:nvPr>
        </p:nvSpPr>
        <p:spPr>
          <a:xfrm>
            <a:off x="5148210" y="6381029"/>
            <a:ext cx="4087305" cy="343621"/>
          </a:xfrm>
        </p:spPr>
        <p:txBody>
          <a:bodyPr anchor="t">
            <a:normAutofit lnSpcReduction="10000"/>
          </a:bodyPr>
          <a:lstStyle/>
          <a:p>
            <a:r>
              <a:rPr lang="en-US" sz="2000" dirty="0"/>
              <a:t>July 2022</a:t>
            </a:r>
          </a:p>
        </p:txBody>
      </p:sp>
      <p:sp>
        <p:nvSpPr>
          <p:cNvPr id="18"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CF7AE32-ACCD-4640-8B12-1333125A2D6B}"/>
              </a:ext>
            </a:extLst>
          </p:cNvPr>
          <p:cNvPicPr>
            <a:picLocks noChangeAspect="1"/>
          </p:cNvPicPr>
          <p:nvPr/>
        </p:nvPicPr>
        <p:blipFill rotWithShape="1">
          <a:blip r:embed="rId3"/>
          <a:srcRect t="17567" b="437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7" name="Content Placeholder 4" descr="Logo&#10;&#10;Description automatically generated with medium confidence">
            <a:extLst>
              <a:ext uri="{FF2B5EF4-FFF2-40B4-BE49-F238E27FC236}">
                <a16:creationId xmlns:a16="http://schemas.microsoft.com/office/drawing/2014/main" id="{B385B02F-5D0C-4B8B-A78A-F7E262793080}"/>
              </a:ext>
            </a:extLst>
          </p:cNvPr>
          <p:cNvPicPr>
            <a:picLocks noChangeAspect="1"/>
          </p:cNvPicPr>
          <p:nvPr/>
        </p:nvPicPr>
        <p:blipFill>
          <a:blip r:embed="rId4"/>
          <a:stretch>
            <a:fillRect/>
          </a:stretch>
        </p:blipFill>
        <p:spPr>
          <a:xfrm>
            <a:off x="9334500" y="5975350"/>
            <a:ext cx="2857500" cy="749300"/>
          </a:xfrm>
          <a:prstGeom prst="rect">
            <a:avLst/>
          </a:prstGeom>
        </p:spPr>
      </p:pic>
      <p:sp>
        <p:nvSpPr>
          <p:cNvPr id="8" name="Subtitle 2">
            <a:extLst>
              <a:ext uri="{FF2B5EF4-FFF2-40B4-BE49-F238E27FC236}">
                <a16:creationId xmlns:a16="http://schemas.microsoft.com/office/drawing/2014/main" id="{CAF06686-E074-45A6-B8E0-5EA986D0CC52}"/>
              </a:ext>
            </a:extLst>
          </p:cNvPr>
          <p:cNvSpPr txBox="1">
            <a:spLocks/>
          </p:cNvSpPr>
          <p:nvPr/>
        </p:nvSpPr>
        <p:spPr>
          <a:xfrm>
            <a:off x="7195672" y="3526436"/>
            <a:ext cx="4356245" cy="2277826"/>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Presented by:</a:t>
            </a:r>
          </a:p>
          <a:p>
            <a:pPr algn="l"/>
            <a:endParaRPr lang="en-US" sz="2000" dirty="0"/>
          </a:p>
          <a:p>
            <a:pPr>
              <a:spcBef>
                <a:spcPts val="0"/>
              </a:spcBef>
            </a:pPr>
            <a:r>
              <a:rPr lang="en-US" dirty="0"/>
              <a:t>Faith Jones, MSN, RN, NEA-BC</a:t>
            </a:r>
          </a:p>
          <a:p>
            <a:pPr>
              <a:spcBef>
                <a:spcPts val="0"/>
              </a:spcBef>
            </a:pPr>
            <a:endParaRPr lang="en-US" sz="1300" dirty="0"/>
          </a:p>
          <a:p>
            <a:pPr>
              <a:spcBef>
                <a:spcPts val="0"/>
              </a:spcBef>
            </a:pPr>
            <a:r>
              <a:rPr lang="en-US" sz="2000" dirty="0"/>
              <a:t>Director of Care Coordination and Lean Consulting at HealthTech</a:t>
            </a:r>
          </a:p>
          <a:p>
            <a:pPr>
              <a:spcBef>
                <a:spcPts val="0"/>
              </a:spcBef>
            </a:pPr>
            <a:endParaRPr lang="en-US" sz="2000" dirty="0"/>
          </a:p>
          <a:p>
            <a:pPr>
              <a:spcBef>
                <a:spcPts val="0"/>
              </a:spcBef>
            </a:pPr>
            <a:r>
              <a:rPr lang="en-US" sz="2000" dirty="0"/>
              <a:t>&amp;</a:t>
            </a:r>
          </a:p>
          <a:p>
            <a:pPr>
              <a:spcBef>
                <a:spcPts val="0"/>
              </a:spcBef>
            </a:pPr>
            <a:endParaRPr lang="en-US" sz="2000" dirty="0"/>
          </a:p>
          <a:p>
            <a:pPr>
              <a:spcBef>
                <a:spcPts val="0"/>
              </a:spcBef>
            </a:pPr>
            <a:r>
              <a:rPr lang="en-US" dirty="0"/>
              <a:t>Chandra Donnell, Vice President</a:t>
            </a:r>
          </a:p>
          <a:p>
            <a:pPr>
              <a:spcBef>
                <a:spcPts val="0"/>
              </a:spcBef>
            </a:pPr>
            <a:endParaRPr lang="en-US" sz="1600" dirty="0"/>
          </a:p>
          <a:p>
            <a:pPr>
              <a:spcBef>
                <a:spcPts val="0"/>
              </a:spcBef>
            </a:pPr>
            <a:r>
              <a:rPr lang="en-US" sz="2000" dirty="0"/>
              <a:t> Business Development at CrossTx</a:t>
            </a:r>
          </a:p>
        </p:txBody>
      </p:sp>
      <p:pic>
        <p:nvPicPr>
          <p:cNvPr id="9" name="Picture 8" descr="A picture containing text, tableware, plate, clipart&#10;&#10;Description automatically generated">
            <a:extLst>
              <a:ext uri="{FF2B5EF4-FFF2-40B4-BE49-F238E27FC236}">
                <a16:creationId xmlns:a16="http://schemas.microsoft.com/office/drawing/2014/main" id="{85AF7F00-4141-7634-DC88-3FA409EE8922}"/>
              </a:ext>
            </a:extLst>
          </p:cNvPr>
          <p:cNvPicPr>
            <a:picLocks noChangeAspect="1"/>
          </p:cNvPicPr>
          <p:nvPr/>
        </p:nvPicPr>
        <p:blipFill>
          <a:blip r:embed="rId5"/>
          <a:stretch>
            <a:fillRect/>
          </a:stretch>
        </p:blipFill>
        <p:spPr>
          <a:xfrm>
            <a:off x="264621" y="6021846"/>
            <a:ext cx="2691864" cy="702803"/>
          </a:xfrm>
          <a:prstGeom prst="rect">
            <a:avLst/>
          </a:prstGeom>
        </p:spPr>
      </p:pic>
    </p:spTree>
    <p:extLst>
      <p:ext uri="{BB962C8B-B14F-4D97-AF65-F5344CB8AC3E}">
        <p14:creationId xmlns:p14="http://schemas.microsoft.com/office/powerpoint/2010/main" val="37536651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400"/>
                                        <p:tgtEl>
                                          <p:spTgt spid="8">
                                            <p:txEl>
                                              <p:pRg st="0" end="0"/>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4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iterate type="lt">
                                    <p:tmPct val="10000"/>
                                  </p:iterate>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4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iterate type="lt">
                                    <p:tmPct val="10000"/>
                                  </p:iterate>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4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0"/>
                                  </p:stCondLst>
                                  <p:iterate type="lt">
                                    <p:tmPct val="10000"/>
                                  </p:iterate>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400"/>
                                        <p:tgtEl>
                                          <p:spTgt spid="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2000"/>
                                  </p:stCondLst>
                                  <p:iterate type="lt">
                                    <p:tmPct val="10000"/>
                                  </p:iterate>
                                  <p:childTnLst>
                                    <p:set>
                                      <p:cBhvr>
                                        <p:cTn id="35" dur="1" fill="hold">
                                          <p:stCondLst>
                                            <p:cond delay="0"/>
                                          </p:stCondLst>
                                        </p:cTn>
                                        <p:tgtEl>
                                          <p:spTgt spid="8">
                                            <p:txEl>
                                              <p:pRg st="10" end="10"/>
                                            </p:txEl>
                                          </p:spTgt>
                                        </p:tgtEl>
                                        <p:attrNameLst>
                                          <p:attrName>style.visibility</p:attrName>
                                        </p:attrNameLst>
                                      </p:cBhvr>
                                      <p:to>
                                        <p:strVal val="visible"/>
                                      </p:to>
                                    </p:set>
                                    <p:animEffect transition="in" filter="fade">
                                      <p:cBhvr>
                                        <p:cTn id="36" dur="4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1"/>
          </p:nvPr>
        </p:nvSpPr>
        <p:spPr>
          <a:xfrm>
            <a:off x="803571" y="487110"/>
            <a:ext cx="7186747" cy="799984"/>
          </a:xfrm>
        </p:spPr>
        <p:txBody>
          <a:bodyPr/>
          <a:lstStyle/>
          <a:p>
            <a:r>
              <a:rPr lang="en-US" b="1" dirty="0">
                <a:solidFill>
                  <a:schemeClr val="tx2"/>
                </a:solidFill>
                <a:latin typeface="+mj-lt"/>
                <a:ea typeface="Roboto" panose="02000000000000000000" pitchFamily="2" charset="0"/>
              </a:rPr>
              <a:t>Quadruple Aim</a:t>
            </a: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3"/>
          <a:stretch>
            <a:fillRect/>
          </a:stretch>
        </p:blipFill>
        <p:spPr>
          <a:xfrm>
            <a:off x="10922000" y="5588000"/>
            <a:ext cx="1270000" cy="1270000"/>
          </a:xfrm>
          <a:prstGeom prst="rect">
            <a:avLst/>
          </a:prstGeom>
        </p:spPr>
      </p:pic>
      <p:pic>
        <p:nvPicPr>
          <p:cNvPr id="7" name="Picture 6">
            <a:extLst>
              <a:ext uri="{FF2B5EF4-FFF2-40B4-BE49-F238E27FC236}">
                <a16:creationId xmlns:a16="http://schemas.microsoft.com/office/drawing/2014/main" id="{2144DD38-BCEB-BB42-90D7-65A817FF3D1D}"/>
              </a:ext>
            </a:extLst>
          </p:cNvPr>
          <p:cNvPicPr>
            <a:picLocks noChangeAspect="1"/>
          </p:cNvPicPr>
          <p:nvPr/>
        </p:nvPicPr>
        <p:blipFill>
          <a:blip r:embed="rId4"/>
          <a:stretch>
            <a:fillRect/>
          </a:stretch>
        </p:blipFill>
        <p:spPr>
          <a:xfrm>
            <a:off x="2009676" y="1407414"/>
            <a:ext cx="8474310" cy="4523602"/>
          </a:xfrm>
          <a:prstGeom prst="rect">
            <a:avLst/>
          </a:prstGeom>
        </p:spPr>
      </p:pic>
      <p:cxnSp>
        <p:nvCxnSpPr>
          <p:cNvPr id="10" name="Straight Connector 9">
            <a:extLst>
              <a:ext uri="{FF2B5EF4-FFF2-40B4-BE49-F238E27FC236}">
                <a16:creationId xmlns:a16="http://schemas.microsoft.com/office/drawing/2014/main" id="{DF2297C5-3F0B-C249-8ABB-BA080C70BEC5}"/>
              </a:ext>
            </a:extLst>
          </p:cNvPr>
          <p:cNvCxnSpPr>
            <a:cxnSpLocks/>
          </p:cNvCxnSpPr>
          <p:nvPr/>
        </p:nvCxnSpPr>
        <p:spPr>
          <a:xfrm>
            <a:off x="270935" y="950214"/>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2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8964" y="725014"/>
          <a:ext cx="12013035" cy="5624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5-Point Star 3"/>
          <p:cNvSpPr/>
          <p:nvPr/>
        </p:nvSpPr>
        <p:spPr>
          <a:xfrm>
            <a:off x="178964" y="1156090"/>
            <a:ext cx="3567520" cy="3554825"/>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4120"/>
            <a:r>
              <a:rPr lang="en-US" sz="1940" dirty="0">
                <a:solidFill>
                  <a:prstClr val="white"/>
                </a:solidFill>
                <a:latin typeface="Calibri"/>
              </a:rPr>
              <a:t>Team Based Care</a:t>
            </a:r>
          </a:p>
          <a:p>
            <a:pPr algn="ctr" defTabSz="544120"/>
            <a:r>
              <a:rPr lang="en-US" sz="1940" dirty="0">
                <a:solidFill>
                  <a:prstClr val="white"/>
                </a:solidFill>
                <a:latin typeface="Calibri"/>
              </a:rPr>
              <a:t>AWV 2011</a:t>
            </a:r>
          </a:p>
        </p:txBody>
      </p:sp>
      <p:cxnSp>
        <p:nvCxnSpPr>
          <p:cNvPr id="7" name="Straight Connector 6">
            <a:extLst>
              <a:ext uri="{FF2B5EF4-FFF2-40B4-BE49-F238E27FC236}">
                <a16:creationId xmlns:a16="http://schemas.microsoft.com/office/drawing/2014/main" id="{0AFB324F-0A90-43B8-A680-C76097547A16}"/>
              </a:ext>
            </a:extLst>
          </p:cNvPr>
          <p:cNvCxnSpPr>
            <a:cxnSpLocks/>
          </p:cNvCxnSpPr>
          <p:nvPr/>
        </p:nvCxnSpPr>
        <p:spPr>
          <a:xfrm>
            <a:off x="270935" y="950214"/>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F3628A43-A63F-C57C-BE36-34CD63A6A1C1}"/>
              </a:ext>
            </a:extLst>
          </p:cNvPr>
          <p:cNvSpPr txBox="1">
            <a:spLocks/>
          </p:cNvSpPr>
          <p:nvPr/>
        </p:nvSpPr>
        <p:spPr>
          <a:xfrm>
            <a:off x="803571" y="487110"/>
            <a:ext cx="7186747" cy="7999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2"/>
                </a:solidFill>
                <a:latin typeface="+mj-lt"/>
                <a:ea typeface="Roboto" panose="02000000000000000000" pitchFamily="2" charset="0"/>
              </a:rPr>
              <a:t>Care Coordination Growth and Development</a:t>
            </a:r>
          </a:p>
        </p:txBody>
      </p:sp>
      <p:pic>
        <p:nvPicPr>
          <p:cNvPr id="9" name="Picture 8" descr="A picture containing text&#10;&#10;Description automatically generated">
            <a:extLst>
              <a:ext uri="{FF2B5EF4-FFF2-40B4-BE49-F238E27FC236}">
                <a16:creationId xmlns:a16="http://schemas.microsoft.com/office/drawing/2014/main" id="{8335292E-7B3B-AD82-6E62-D4A7608DD902}"/>
              </a:ext>
            </a:extLst>
          </p:cNvPr>
          <p:cNvPicPr>
            <a:picLocks noChangeAspect="1"/>
          </p:cNvPicPr>
          <p:nvPr/>
        </p:nvPicPr>
        <p:blipFill>
          <a:blip r:embed="rId8"/>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420840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vert="horz" wrap="square" lIns="0" tIns="0" rIns="0" bIns="0" rtlCol="0" anchor="ctr">
            <a:spAutoFit/>
          </a:bodyPr>
          <a:lstStyle>
            <a:defPPr>
              <a:defRPr lang="en-US"/>
            </a:defPPr>
            <a:lvl1pPr marL="0" algn="r" defTabSz="554492" rtl="0" eaLnBrk="1" latinLnBrk="0" hangingPunct="1">
              <a:defRPr sz="1334" kern="1200">
                <a:solidFill>
                  <a:schemeClr val="tx1">
                    <a:tint val="75000"/>
                  </a:schemeClr>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fld id="{B6F15528-21DE-4FAA-801E-634DDDAF4B2B}" type="slidenum">
              <a:rPr lang="en-US" smtClean="0"/>
              <a:pPr/>
              <a:t>12</a:t>
            </a:fld>
            <a:endParaRPr lang="en-US" dirty="0"/>
          </a:p>
        </p:txBody>
      </p:sp>
      <p:sp>
        <p:nvSpPr>
          <p:cNvPr id="9" name="Content Placeholder 2"/>
          <p:cNvSpPr txBox="1">
            <a:spLocks/>
          </p:cNvSpPr>
          <p:nvPr/>
        </p:nvSpPr>
        <p:spPr>
          <a:xfrm>
            <a:off x="712131" y="1245290"/>
            <a:ext cx="11308359" cy="4367419"/>
          </a:xfrm>
          <a:prstGeom prst="rect">
            <a:avLst/>
          </a:prstGeom>
        </p:spPr>
        <p:txBody>
          <a:bodyPr/>
          <a:lstStyle>
            <a:lvl1pPr marL="816479" indent="-816479" algn="l" defTabSz="1088639" rtl="0" eaLnBrk="1" latinLnBrk="0" hangingPunct="1">
              <a:spcBef>
                <a:spcPct val="20000"/>
              </a:spcBef>
              <a:buFont typeface="Arial"/>
              <a:buChar char="•"/>
              <a:defRPr sz="4800" kern="1200">
                <a:solidFill>
                  <a:schemeClr val="tx1"/>
                </a:solidFill>
                <a:latin typeface="Roboto Light"/>
                <a:ea typeface="+mn-ea"/>
                <a:cs typeface="Roboto Light"/>
              </a:defRPr>
            </a:lvl1pPr>
            <a:lvl2pPr marL="1769038" indent="-680399" algn="l" defTabSz="1088639" rtl="0" eaLnBrk="1" latinLnBrk="0" hangingPunct="1">
              <a:spcBef>
                <a:spcPct val="20000"/>
              </a:spcBef>
              <a:buFont typeface="Arial"/>
              <a:buChar char="–"/>
              <a:defRPr sz="4400" kern="1200">
                <a:solidFill>
                  <a:schemeClr val="tx1"/>
                </a:solidFill>
                <a:latin typeface="Roboto Light"/>
                <a:ea typeface="+mn-ea"/>
                <a:cs typeface="Roboto Light"/>
              </a:defRPr>
            </a:lvl2pPr>
            <a:lvl3pPr marL="2721597" indent="-544319" algn="l" defTabSz="1088639" rtl="0" eaLnBrk="1" latinLnBrk="0" hangingPunct="1">
              <a:spcBef>
                <a:spcPct val="20000"/>
              </a:spcBef>
              <a:buFont typeface="Arial"/>
              <a:buChar char="•"/>
              <a:defRPr sz="3600" kern="1200">
                <a:solidFill>
                  <a:schemeClr val="tx1"/>
                </a:solidFill>
                <a:latin typeface="Roboto Light"/>
                <a:ea typeface="+mn-ea"/>
                <a:cs typeface="Roboto Light"/>
              </a:defRPr>
            </a:lvl3pPr>
            <a:lvl4pPr marL="3810236"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4pPr>
            <a:lvl5pPr marL="4898875"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pPr marL="0" indent="0">
              <a:buNone/>
            </a:pPr>
            <a:r>
              <a:rPr lang="en-US" sz="3299" dirty="0"/>
              <a:t>“…CMS estimated that approximately 3 million unique beneficiaries (9% of the Medicare FFS pop) received [care coordination] services annually, with a higher use of </a:t>
            </a:r>
            <a:r>
              <a:rPr lang="en-US" sz="3299" dirty="0" err="1"/>
              <a:t>CCM</a:t>
            </a:r>
            <a:r>
              <a:rPr lang="en-US" sz="3299" dirty="0"/>
              <a:t>, </a:t>
            </a:r>
            <a:r>
              <a:rPr lang="en-US" sz="3299" dirty="0" err="1"/>
              <a:t>TCM</a:t>
            </a:r>
            <a:r>
              <a:rPr lang="en-US" sz="3299" dirty="0"/>
              <a:t> and advance care planning services” </a:t>
            </a:r>
          </a:p>
          <a:p>
            <a:pPr marL="0" indent="0">
              <a:buNone/>
            </a:pPr>
            <a:r>
              <a:rPr lang="en-US" sz="3299" dirty="0">
                <a:solidFill>
                  <a:srgbClr val="F06F04"/>
                </a:solidFill>
              </a:rPr>
              <a:t>Noted outcomes</a:t>
            </a:r>
            <a:r>
              <a:rPr lang="en-US" sz="3299" dirty="0"/>
              <a:t>:</a:t>
            </a:r>
          </a:p>
          <a:p>
            <a:pPr marL="0" indent="0">
              <a:buNone/>
            </a:pPr>
            <a:r>
              <a:rPr lang="en-US" sz="3299" dirty="0"/>
              <a:t>“reduced readmission rates, lower mortality, and decrease health care costs”</a:t>
            </a:r>
          </a:p>
          <a:p>
            <a:pPr marL="0" indent="0" algn="r">
              <a:buNone/>
            </a:pPr>
            <a:r>
              <a:rPr lang="en-US" sz="2000" dirty="0"/>
              <a:t>Vol. 84, No. 221/Friday, November 15, 2019/Rules and Regulations </a:t>
            </a:r>
            <a:r>
              <a:rPr lang="en-US" sz="2000" dirty="0" err="1"/>
              <a:t>p.62685</a:t>
            </a:r>
            <a:endParaRPr lang="en-US" sz="2000" dirty="0"/>
          </a:p>
        </p:txBody>
      </p:sp>
      <p:sp>
        <p:nvSpPr>
          <p:cNvPr id="5" name="Text Placeholder 2">
            <a:extLst>
              <a:ext uri="{FF2B5EF4-FFF2-40B4-BE49-F238E27FC236}">
                <a16:creationId xmlns:a16="http://schemas.microsoft.com/office/drawing/2014/main" id="{BB7BEAD4-2024-48BB-8831-40166612CEB9}"/>
              </a:ext>
            </a:extLst>
          </p:cNvPr>
          <p:cNvSpPr txBox="1">
            <a:spLocks/>
          </p:cNvSpPr>
          <p:nvPr/>
        </p:nvSpPr>
        <p:spPr>
          <a:xfrm>
            <a:off x="712131" y="194678"/>
            <a:ext cx="7186747" cy="7999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2"/>
                </a:solidFill>
                <a:latin typeface="+mj-lt"/>
                <a:ea typeface="Roboto" panose="02000000000000000000" pitchFamily="2" charset="0"/>
              </a:rPr>
              <a:t>How Well is Care Coordination Working?</a:t>
            </a:r>
          </a:p>
        </p:txBody>
      </p:sp>
      <p:pic>
        <p:nvPicPr>
          <p:cNvPr id="8" name="Picture 7" descr="A picture containing text&#10;&#10;Description automatically generated">
            <a:extLst>
              <a:ext uri="{FF2B5EF4-FFF2-40B4-BE49-F238E27FC236}">
                <a16:creationId xmlns:a16="http://schemas.microsoft.com/office/drawing/2014/main" id="{95D23C87-1383-458B-B6D8-27954C2ADF19}"/>
              </a:ext>
            </a:extLst>
          </p:cNvPr>
          <p:cNvPicPr>
            <a:picLocks noChangeAspect="1"/>
          </p:cNvPicPr>
          <p:nvPr/>
        </p:nvPicPr>
        <p:blipFill>
          <a:blip r:embed="rId3"/>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298033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1"/>
          </p:nvPr>
        </p:nvSpPr>
        <p:spPr>
          <a:xfrm>
            <a:off x="803571" y="487110"/>
            <a:ext cx="7186747" cy="799984"/>
          </a:xfrm>
        </p:spPr>
        <p:txBody>
          <a:bodyPr/>
          <a:lstStyle/>
          <a:p>
            <a:pPr>
              <a:defRPr/>
            </a:pPr>
            <a:r>
              <a:rPr lang="en-US" b="1" dirty="0">
                <a:solidFill>
                  <a:schemeClr val="tx2"/>
                </a:solidFill>
                <a:latin typeface="+mj-lt"/>
                <a:ea typeface="Roboto" panose="02000000000000000000" pitchFamily="2" charset="0"/>
              </a:rPr>
              <a:t>Patient Engagement</a:t>
            </a: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2"/>
          <a:stretch>
            <a:fillRect/>
          </a:stretch>
        </p:blipFill>
        <p:spPr>
          <a:xfrm>
            <a:off x="10922000" y="5588000"/>
            <a:ext cx="1270000" cy="1270000"/>
          </a:xfrm>
          <a:prstGeom prst="rect">
            <a:avLst/>
          </a:prstGeom>
        </p:spPr>
      </p:pic>
      <p:pic>
        <p:nvPicPr>
          <p:cNvPr id="7" name="Picture 6" descr="Engineering drawing&#10;&#10;Description automatically generated with medium confidence">
            <a:extLst>
              <a:ext uri="{FF2B5EF4-FFF2-40B4-BE49-F238E27FC236}">
                <a16:creationId xmlns:a16="http://schemas.microsoft.com/office/drawing/2014/main" id="{C5B40071-5517-4DF9-A972-7BD7AA4DB9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19362" y="1160541"/>
            <a:ext cx="6367864" cy="5229857"/>
          </a:xfrm>
          <a:prstGeom prst="rect">
            <a:avLst/>
          </a:prstGeom>
        </p:spPr>
      </p:pic>
      <p:sp>
        <p:nvSpPr>
          <p:cNvPr id="10" name="TextBox 9">
            <a:extLst>
              <a:ext uri="{FF2B5EF4-FFF2-40B4-BE49-F238E27FC236}">
                <a16:creationId xmlns:a16="http://schemas.microsoft.com/office/drawing/2014/main" id="{9A9A574A-0BB4-4297-90C7-A7DEFC5ED7FC}"/>
              </a:ext>
            </a:extLst>
          </p:cNvPr>
          <p:cNvSpPr txBox="1"/>
          <p:nvPr/>
        </p:nvSpPr>
        <p:spPr>
          <a:xfrm>
            <a:off x="3324767" y="6627168"/>
            <a:ext cx="6083834" cy="230832"/>
          </a:xfrm>
          <a:prstGeom prst="rect">
            <a:avLst/>
          </a:prstGeom>
          <a:noFill/>
        </p:spPr>
        <p:txBody>
          <a:bodyPr wrap="square" rtlCol="0">
            <a:spAutoFit/>
          </a:bodyPr>
          <a:lstStyle/>
          <a:p>
            <a:r>
              <a:rPr lang="en-US" sz="900" dirty="0">
                <a:hlinkClick r:id="rId4" tooltip="https://www.flickr.com/photos/jurgenappelo/5201223017"/>
              </a:rPr>
              <a:t>This Photo</a:t>
            </a:r>
            <a:r>
              <a:rPr lang="en-US" sz="900" dirty="0"/>
              <a:t> by Unknown Author is licensed under </a:t>
            </a:r>
            <a:r>
              <a:rPr lang="en-US" sz="900" dirty="0">
                <a:hlinkClick r:id="rId5" tooltip="https://creativecommons.org/licenses/by/3.0/"/>
              </a:rPr>
              <a:t>CC BY</a:t>
            </a:r>
            <a:endParaRPr lang="en-US" sz="900" dirty="0"/>
          </a:p>
        </p:txBody>
      </p:sp>
      <p:cxnSp>
        <p:nvCxnSpPr>
          <p:cNvPr id="9" name="Straight Connector 8">
            <a:extLst>
              <a:ext uri="{FF2B5EF4-FFF2-40B4-BE49-F238E27FC236}">
                <a16:creationId xmlns:a16="http://schemas.microsoft.com/office/drawing/2014/main" id="{57D494AB-5856-3F42-BD00-D00F6906FFE6}"/>
              </a:ext>
            </a:extLst>
          </p:cNvPr>
          <p:cNvCxnSpPr>
            <a:cxnSpLocks/>
          </p:cNvCxnSpPr>
          <p:nvPr/>
        </p:nvCxnSpPr>
        <p:spPr>
          <a:xfrm>
            <a:off x="708567"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24F7B1-D7B3-2140-8CCB-E697DE63E55E}"/>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13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r" defTabSz="554492" rtl="0" eaLnBrk="1" latinLnBrk="0" hangingPunct="1">
              <a:defRPr sz="1334" kern="1200">
                <a:solidFill>
                  <a:schemeClr val="tx1">
                    <a:tint val="75000"/>
                  </a:schemeClr>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fld id="{B6F15528-21DE-4FAA-801E-634DDDAF4B2B}" type="slidenum">
              <a:rPr lang="en-US" smtClean="0"/>
              <a:pPr/>
              <a:t>14</a:t>
            </a:fld>
            <a:endParaRPr lang="en-US" dirty="0"/>
          </a:p>
        </p:txBody>
      </p:sp>
      <p:sp>
        <p:nvSpPr>
          <p:cNvPr id="6" name="Content Placeholder 7"/>
          <p:cNvSpPr txBox="1">
            <a:spLocks/>
          </p:cNvSpPr>
          <p:nvPr/>
        </p:nvSpPr>
        <p:spPr>
          <a:xfrm>
            <a:off x="289975" y="1915840"/>
            <a:ext cx="6975490" cy="3596151"/>
          </a:xfrm>
          <a:prstGeom prst="rect">
            <a:avLst/>
          </a:prstGeom>
        </p:spPr>
        <p:txBody>
          <a:bodyPr>
            <a:normAutofit/>
          </a:bodyPr>
          <a:lstStyle>
            <a:lvl1pPr marL="816479" indent="-816479" algn="l" defTabSz="1088639" rtl="0" eaLnBrk="1" latinLnBrk="0" hangingPunct="1">
              <a:spcBef>
                <a:spcPct val="20000"/>
              </a:spcBef>
              <a:buFont typeface="Arial"/>
              <a:buChar char="•"/>
              <a:defRPr sz="4800" kern="1200">
                <a:solidFill>
                  <a:schemeClr val="tx1"/>
                </a:solidFill>
                <a:latin typeface="Roboto Light"/>
                <a:ea typeface="+mn-ea"/>
                <a:cs typeface="Roboto Light"/>
              </a:defRPr>
            </a:lvl1pPr>
            <a:lvl2pPr marL="1769038" indent="-680399" algn="l" defTabSz="1088639" rtl="0" eaLnBrk="1" latinLnBrk="0" hangingPunct="1">
              <a:spcBef>
                <a:spcPct val="20000"/>
              </a:spcBef>
              <a:buFont typeface="Arial"/>
              <a:buChar char="–"/>
              <a:defRPr sz="4400" kern="1200">
                <a:solidFill>
                  <a:schemeClr val="tx1"/>
                </a:solidFill>
                <a:latin typeface="Roboto Light"/>
                <a:ea typeface="+mn-ea"/>
                <a:cs typeface="Roboto Light"/>
              </a:defRPr>
            </a:lvl2pPr>
            <a:lvl3pPr marL="2721597" indent="-544319" algn="l" defTabSz="1088639" rtl="0" eaLnBrk="1" latinLnBrk="0" hangingPunct="1">
              <a:spcBef>
                <a:spcPct val="20000"/>
              </a:spcBef>
              <a:buFont typeface="Arial"/>
              <a:buChar char="•"/>
              <a:defRPr sz="3600" kern="1200">
                <a:solidFill>
                  <a:schemeClr val="tx1"/>
                </a:solidFill>
                <a:latin typeface="Roboto Light"/>
                <a:ea typeface="+mn-ea"/>
                <a:cs typeface="Roboto Light"/>
              </a:defRPr>
            </a:lvl3pPr>
            <a:lvl4pPr marL="3810236"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4pPr>
            <a:lvl5pPr marL="4898875"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r>
              <a:rPr lang="en-US" sz="2400" dirty="0"/>
              <a:t>Annual Wellness Visit (</a:t>
            </a:r>
            <a:r>
              <a:rPr lang="en-US" sz="2400" dirty="0" err="1"/>
              <a:t>AWV</a:t>
            </a:r>
            <a:r>
              <a:rPr lang="en-US" sz="2400" dirty="0"/>
              <a:t>)</a:t>
            </a:r>
          </a:p>
          <a:p>
            <a:r>
              <a:rPr lang="en-US" sz="2400" dirty="0"/>
              <a:t>Advance Care Planning (ACP)</a:t>
            </a:r>
          </a:p>
          <a:p>
            <a:r>
              <a:rPr lang="en-US" sz="2400" dirty="0"/>
              <a:t>Transitional Care Management (</a:t>
            </a:r>
            <a:r>
              <a:rPr lang="en-US" sz="2400" dirty="0" err="1"/>
              <a:t>TCM</a:t>
            </a:r>
            <a:r>
              <a:rPr lang="en-US" sz="2400" dirty="0"/>
              <a:t>)</a:t>
            </a:r>
          </a:p>
          <a:p>
            <a:r>
              <a:rPr lang="en-US" sz="2400" b="1" dirty="0"/>
              <a:t>Chronic Care Management (</a:t>
            </a:r>
            <a:r>
              <a:rPr lang="en-US" sz="2400" b="1" dirty="0" err="1"/>
              <a:t>CCM</a:t>
            </a:r>
            <a:r>
              <a:rPr lang="en-US" sz="2400" b="1" dirty="0"/>
              <a:t>)</a:t>
            </a:r>
          </a:p>
          <a:p>
            <a:r>
              <a:rPr lang="en-US" sz="2400" b="1" dirty="0"/>
              <a:t>Behavioral Health Integration (</a:t>
            </a:r>
            <a:r>
              <a:rPr lang="en-US" sz="2400" b="1" dirty="0" err="1"/>
              <a:t>BHI</a:t>
            </a:r>
            <a:r>
              <a:rPr lang="en-US" sz="2400" b="1" dirty="0"/>
              <a:t>)</a:t>
            </a:r>
          </a:p>
          <a:p>
            <a:r>
              <a:rPr lang="en-US" sz="2400" b="1" dirty="0"/>
              <a:t>Principal Care Management (PCM)</a:t>
            </a:r>
          </a:p>
          <a:p>
            <a:r>
              <a:rPr lang="en-US" sz="2400" dirty="0"/>
              <a:t>Remote Physiological Monitoring (RPM)</a:t>
            </a:r>
          </a:p>
        </p:txBody>
      </p:sp>
      <p:pic>
        <p:nvPicPr>
          <p:cNvPr id="4" name="Picture 3" descr="A picture containing tableware, dishware, white, bowl&#10;&#10;Description automatically generated">
            <a:extLst>
              <a:ext uri="{FF2B5EF4-FFF2-40B4-BE49-F238E27FC236}">
                <a16:creationId xmlns:a16="http://schemas.microsoft.com/office/drawing/2014/main" id="{A32D07C6-4E84-4BF8-9662-0131828AEE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89116" y="2458638"/>
            <a:ext cx="4903612" cy="2870656"/>
          </a:xfrm>
          <a:prstGeom prst="rect">
            <a:avLst/>
          </a:prstGeom>
        </p:spPr>
      </p:pic>
      <p:sp>
        <p:nvSpPr>
          <p:cNvPr id="5" name="TextBox 4">
            <a:extLst>
              <a:ext uri="{FF2B5EF4-FFF2-40B4-BE49-F238E27FC236}">
                <a16:creationId xmlns:a16="http://schemas.microsoft.com/office/drawing/2014/main" id="{04BFF067-99FE-4208-987F-B65F543B2474}"/>
              </a:ext>
            </a:extLst>
          </p:cNvPr>
          <p:cNvSpPr txBox="1"/>
          <p:nvPr/>
        </p:nvSpPr>
        <p:spPr>
          <a:xfrm>
            <a:off x="8525757" y="3660670"/>
            <a:ext cx="2019204" cy="596317"/>
          </a:xfrm>
          <a:prstGeom prst="rect">
            <a:avLst/>
          </a:prstGeom>
          <a:noFill/>
        </p:spPr>
        <p:txBody>
          <a:bodyPr wrap="square" rtlCol="0">
            <a:spAutoFit/>
          </a:bodyPr>
          <a:lstStyle/>
          <a:p>
            <a:r>
              <a:rPr lang="en-US" sz="3275" dirty="0">
                <a:solidFill>
                  <a:schemeClr val="accent1"/>
                </a:solidFill>
                <a:latin typeface="Freestyle Script" panose="030804020302050B0404" pitchFamily="66" charset="0"/>
              </a:rPr>
              <a:t>Alphabet Soup</a:t>
            </a:r>
          </a:p>
        </p:txBody>
      </p:sp>
      <p:pic>
        <p:nvPicPr>
          <p:cNvPr id="8" name="Picture 7" descr="A picture containing text&#10;&#10;Description automatically generated">
            <a:extLst>
              <a:ext uri="{FF2B5EF4-FFF2-40B4-BE49-F238E27FC236}">
                <a16:creationId xmlns:a16="http://schemas.microsoft.com/office/drawing/2014/main" id="{14AAAEDA-5045-434C-A327-A678C61764DB}"/>
              </a:ext>
            </a:extLst>
          </p:cNvPr>
          <p:cNvPicPr>
            <a:picLocks noChangeAspect="1"/>
          </p:cNvPicPr>
          <p:nvPr/>
        </p:nvPicPr>
        <p:blipFill>
          <a:blip r:embed="rId5"/>
          <a:stretch>
            <a:fillRect/>
          </a:stretch>
        </p:blipFill>
        <p:spPr>
          <a:xfrm>
            <a:off x="10922000" y="5588000"/>
            <a:ext cx="1270000" cy="1270000"/>
          </a:xfrm>
          <a:prstGeom prst="rect">
            <a:avLst/>
          </a:prstGeom>
        </p:spPr>
      </p:pic>
      <p:cxnSp>
        <p:nvCxnSpPr>
          <p:cNvPr id="9" name="Straight Connector 8">
            <a:extLst>
              <a:ext uri="{FF2B5EF4-FFF2-40B4-BE49-F238E27FC236}">
                <a16:creationId xmlns:a16="http://schemas.microsoft.com/office/drawing/2014/main" id="{4E1DCD93-D613-4CFA-B422-3B4A856E70DB}"/>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5EE3F5C-4391-416B-954B-C87C5471E197}"/>
              </a:ext>
            </a:extLst>
          </p:cNvPr>
          <p:cNvSpPr txBox="1">
            <a:spLocks/>
          </p:cNvSpPr>
          <p:nvPr/>
        </p:nvSpPr>
        <p:spPr>
          <a:xfrm>
            <a:off x="803571" y="487110"/>
            <a:ext cx="7186747" cy="7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solidFill>
                  <a:schemeClr val="tx2"/>
                </a:solidFill>
                <a:latin typeface="+mj-lt"/>
                <a:ea typeface="Roboto" panose="02000000000000000000" pitchFamily="2" charset="0"/>
              </a:rPr>
              <a:t>Team Based Care Services</a:t>
            </a:r>
          </a:p>
        </p:txBody>
      </p:sp>
    </p:spTree>
    <p:extLst>
      <p:ext uri="{BB962C8B-B14F-4D97-AF65-F5344CB8AC3E}">
        <p14:creationId xmlns:p14="http://schemas.microsoft.com/office/powerpoint/2010/main" val="311735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ED34C6-53E0-47FD-9BA2-6D776451024E}"/>
              </a:ext>
            </a:extLst>
          </p:cNvPr>
          <p:cNvSpPr>
            <a:spLocks noGrp="1"/>
          </p:cNvSpPr>
          <p:nvPr>
            <p:ph type="title"/>
          </p:nvPr>
        </p:nvSpPr>
        <p:spPr>
          <a:xfrm>
            <a:off x="5469621" y="4581766"/>
            <a:ext cx="6457845" cy="1450757"/>
          </a:xfrm>
        </p:spPr>
        <p:txBody>
          <a:bodyPr>
            <a:normAutofit/>
          </a:bodyPr>
          <a:lstStyle/>
          <a:p>
            <a:pPr algn="ctr"/>
            <a:r>
              <a:rPr lang="en-US" sz="4000" b="1" dirty="0">
                <a:solidFill>
                  <a:schemeClr val="accent1"/>
                </a:solidFill>
                <a:latin typeface="Calibri" panose="020F0502020204030204"/>
                <a:ea typeface="+mn-ea"/>
                <a:cs typeface="+mn-cs"/>
              </a:rPr>
              <a:t>Health is what the individual believes it is</a:t>
            </a:r>
            <a:endParaRPr lang="en-US" dirty="0">
              <a:solidFill>
                <a:schemeClr val="accent1"/>
              </a:solidFill>
            </a:endParaRPr>
          </a:p>
        </p:txBody>
      </p:sp>
      <p:sp>
        <p:nvSpPr>
          <p:cNvPr id="6" name="Rectangle 5">
            <a:extLst>
              <a:ext uri="{FF2B5EF4-FFF2-40B4-BE49-F238E27FC236}">
                <a16:creationId xmlns:a16="http://schemas.microsoft.com/office/drawing/2014/main" id="{6F23DBD3-0789-4EBC-8896-389361FCFB13}"/>
              </a:ext>
            </a:extLst>
          </p:cNvPr>
          <p:cNvSpPr/>
          <p:nvPr/>
        </p:nvSpPr>
        <p:spPr>
          <a:xfrm>
            <a:off x="543706" y="1961911"/>
            <a:ext cx="6519143" cy="1938992"/>
          </a:xfrm>
          <a:prstGeom prst="rect">
            <a:avLst/>
          </a:prstGeom>
        </p:spPr>
        <p:txBody>
          <a:bodyPr wrap="square">
            <a:spAutoFit/>
          </a:bodyPr>
          <a:lstStyle/>
          <a:p>
            <a:pPr algn="ctr" defTabSz="914358">
              <a:defRPr/>
            </a:pPr>
            <a:r>
              <a:rPr lang="en-US" sz="4000" b="1" kern="0" dirty="0">
                <a:solidFill>
                  <a:schemeClr val="accent1"/>
                </a:solidFill>
                <a:latin typeface="Calibri" panose="020F0502020204030204"/>
              </a:rPr>
              <a:t>Proactive Care Coordination </a:t>
            </a:r>
          </a:p>
          <a:p>
            <a:pPr algn="ctr" defTabSz="914358">
              <a:defRPr/>
            </a:pPr>
            <a:r>
              <a:rPr lang="en-US" sz="4000" b="1" kern="0" dirty="0">
                <a:solidFill>
                  <a:schemeClr val="accent1"/>
                </a:solidFill>
                <a:latin typeface="Calibri" panose="020F0502020204030204"/>
              </a:rPr>
              <a:t>Is</a:t>
            </a:r>
          </a:p>
          <a:p>
            <a:pPr algn="ctr" defTabSz="914358">
              <a:defRPr/>
            </a:pPr>
            <a:r>
              <a:rPr lang="en-US" sz="4000" b="1" kern="0" dirty="0">
                <a:solidFill>
                  <a:schemeClr val="accent1"/>
                </a:solidFill>
                <a:latin typeface="Calibri" panose="020F0502020204030204"/>
              </a:rPr>
              <a:t>Health Promotion</a:t>
            </a:r>
          </a:p>
        </p:txBody>
      </p:sp>
      <p:sp>
        <p:nvSpPr>
          <p:cNvPr id="5" name="Text Placeholder 2">
            <a:extLst>
              <a:ext uri="{FF2B5EF4-FFF2-40B4-BE49-F238E27FC236}">
                <a16:creationId xmlns:a16="http://schemas.microsoft.com/office/drawing/2014/main" id="{1ED0088B-F7F6-4053-B489-058D4FB6CD52}"/>
              </a:ext>
            </a:extLst>
          </p:cNvPr>
          <p:cNvSpPr txBox="1">
            <a:spLocks/>
          </p:cNvSpPr>
          <p:nvPr/>
        </p:nvSpPr>
        <p:spPr>
          <a:xfrm>
            <a:off x="722291" y="254879"/>
            <a:ext cx="7186747" cy="7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solidFill>
                  <a:schemeClr val="tx2"/>
                </a:solidFill>
                <a:latin typeface="+mj-lt"/>
                <a:ea typeface="Roboto" panose="02000000000000000000" pitchFamily="2" charset="0"/>
              </a:rPr>
              <a:t>Health Promotion and Health</a:t>
            </a:r>
          </a:p>
        </p:txBody>
      </p:sp>
      <p:pic>
        <p:nvPicPr>
          <p:cNvPr id="10" name="Picture 9" descr="A picture containing text&#10;&#10;Description automatically generated">
            <a:extLst>
              <a:ext uri="{FF2B5EF4-FFF2-40B4-BE49-F238E27FC236}">
                <a16:creationId xmlns:a16="http://schemas.microsoft.com/office/drawing/2014/main" id="{80FF29DE-71F9-489E-BAD3-3B65815F37A5}"/>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11" name="Straight Connector 10">
            <a:extLst>
              <a:ext uri="{FF2B5EF4-FFF2-40B4-BE49-F238E27FC236}">
                <a16:creationId xmlns:a16="http://schemas.microsoft.com/office/drawing/2014/main" id="{BAB2C1D0-2710-46DA-97F0-38B7E4701AA8}"/>
              </a:ext>
            </a:extLst>
          </p:cNvPr>
          <p:cNvCxnSpPr>
            <a:cxnSpLocks/>
          </p:cNvCxnSpPr>
          <p:nvPr/>
        </p:nvCxnSpPr>
        <p:spPr>
          <a:xfrm>
            <a:off x="289975" y="875211"/>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2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4294967295"/>
          </p:nvPr>
        </p:nvSpPr>
        <p:spPr>
          <a:xfrm>
            <a:off x="711200" y="174249"/>
            <a:ext cx="7186613" cy="800100"/>
          </a:xfrm>
        </p:spPr>
        <p:txBody>
          <a:bodyPr>
            <a:normAutofit/>
          </a:bodyPr>
          <a:lstStyle/>
          <a:p>
            <a:pPr marL="0" marR="0" lvl="0" indent="0" fontAlgn="auto">
              <a:spcAft>
                <a:spcPts val="0"/>
              </a:spcAft>
              <a:buClrTx/>
              <a:buSzTx/>
              <a:buNone/>
              <a:tabLst/>
              <a:defRPr/>
            </a:pPr>
            <a:r>
              <a:rPr lang="en-US" b="1" dirty="0">
                <a:solidFill>
                  <a:schemeClr val="tx2"/>
                </a:solidFill>
                <a:latin typeface="+mj-lt"/>
                <a:ea typeface="Roboto" panose="02000000000000000000" pitchFamily="2" charset="0"/>
              </a:rPr>
              <a:t>Elements of Chronic Care Management</a:t>
            </a: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3"/>
          <a:stretch>
            <a:fillRect/>
          </a:stretch>
        </p:blipFill>
        <p:spPr>
          <a:xfrm>
            <a:off x="10922000" y="5588000"/>
            <a:ext cx="1270000" cy="1270000"/>
          </a:xfrm>
          <a:prstGeom prst="rect">
            <a:avLst/>
          </a:prstGeom>
        </p:spPr>
      </p:pic>
      <p:sp>
        <p:nvSpPr>
          <p:cNvPr id="9" name="Content Placeholder 2">
            <a:extLst>
              <a:ext uri="{FF2B5EF4-FFF2-40B4-BE49-F238E27FC236}">
                <a16:creationId xmlns:a16="http://schemas.microsoft.com/office/drawing/2014/main" id="{D743AB15-5E9B-4927-82F0-0432AA09D8A7}"/>
              </a:ext>
            </a:extLst>
          </p:cNvPr>
          <p:cNvSpPr txBox="1">
            <a:spLocks/>
          </p:cNvSpPr>
          <p:nvPr/>
        </p:nvSpPr>
        <p:spPr>
          <a:xfrm>
            <a:off x="571500" y="1619074"/>
            <a:ext cx="4655889" cy="429516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1009658"/>
            <a:r>
              <a:rPr lang="en-US" sz="1800" dirty="0"/>
              <a:t>Qualified </a:t>
            </a:r>
            <a:r>
              <a:rPr lang="en-US" sz="1800" dirty="0" err="1"/>
              <a:t>EMR</a:t>
            </a:r>
            <a:endParaRPr lang="en-US" sz="1800" dirty="0"/>
          </a:p>
          <a:p>
            <a:pPr marL="1009658" indent="-1009658"/>
            <a:r>
              <a:rPr lang="en-US" sz="1800" dirty="0"/>
              <a:t>Availability of electronic communication with patient and care giver </a:t>
            </a:r>
          </a:p>
          <a:p>
            <a:pPr marL="1009658" indent="-1009658"/>
            <a:r>
              <a:rPr lang="en-US" sz="1800" dirty="0"/>
              <a:t>Collaboration and electronically communication with community resources &amp; referrals </a:t>
            </a:r>
          </a:p>
          <a:p>
            <a:pPr marL="1009658" indent="-1009658"/>
            <a:r>
              <a:rPr lang="en-US" sz="1800" dirty="0"/>
              <a:t>After hours coverage</a:t>
            </a:r>
          </a:p>
          <a:p>
            <a:pPr marL="1009658" indent="-1009658"/>
            <a:r>
              <a:rPr lang="en-US" sz="1800" dirty="0"/>
              <a:t>Care Plan Access</a:t>
            </a:r>
          </a:p>
          <a:p>
            <a:pPr marL="1009658" indent="-1009658"/>
            <a:r>
              <a:rPr lang="en-US" sz="1800" dirty="0"/>
              <a:t>Primary Care Provider general supervision of clinical staff</a:t>
            </a:r>
          </a:p>
        </p:txBody>
      </p:sp>
      <p:sp>
        <p:nvSpPr>
          <p:cNvPr id="10" name="Content Placeholder 7">
            <a:extLst>
              <a:ext uri="{FF2B5EF4-FFF2-40B4-BE49-F238E27FC236}">
                <a16:creationId xmlns:a16="http://schemas.microsoft.com/office/drawing/2014/main" id="{8FB245FA-2AC8-41AD-95B2-E859907BB03F}"/>
              </a:ext>
            </a:extLst>
          </p:cNvPr>
          <p:cNvSpPr txBox="1">
            <a:spLocks/>
          </p:cNvSpPr>
          <p:nvPr/>
        </p:nvSpPr>
        <p:spPr>
          <a:xfrm>
            <a:off x="6096000" y="1644240"/>
            <a:ext cx="5524500" cy="394376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7200" dirty="0"/>
              <a:t>Medicare Patients (others also)</a:t>
            </a:r>
          </a:p>
          <a:p>
            <a:pPr marL="571500" indent="-571500"/>
            <a:r>
              <a:rPr lang="en-US" sz="7200" dirty="0"/>
              <a:t>Two or more chronic conditions expected to last at least 12 months or until the death of the patient</a:t>
            </a:r>
          </a:p>
          <a:p>
            <a:pPr marL="571500" indent="-571500"/>
            <a:r>
              <a:rPr lang="en-US" sz="7200" dirty="0"/>
              <a:t>At significant risk of death, acute exacerbation, decompensation, or functional decline without management</a:t>
            </a:r>
          </a:p>
          <a:p>
            <a:pPr marL="571500" indent="-571500"/>
            <a:r>
              <a:rPr lang="en-US" sz="7200" dirty="0"/>
              <a:t>Patient Consent</a:t>
            </a:r>
          </a:p>
          <a:p>
            <a:pPr marL="571500" indent="-571500"/>
            <a:r>
              <a:rPr lang="en-US" sz="7200" dirty="0" err="1"/>
              <a:t>CCM</a:t>
            </a:r>
            <a:r>
              <a:rPr lang="en-US" sz="7200" dirty="0"/>
              <a:t> initiated by the primary care provider</a:t>
            </a:r>
          </a:p>
          <a:p>
            <a:pPr marL="571500" indent="-571500"/>
            <a:r>
              <a:rPr lang="en-US" sz="7200" dirty="0"/>
              <a:t>Time tracking of at least 20 min per calendar month</a:t>
            </a:r>
          </a:p>
          <a:p>
            <a:pPr marL="571500" indent="-571500"/>
            <a:endParaRPr lang="en-US" sz="3600" dirty="0"/>
          </a:p>
          <a:p>
            <a:pPr marL="571500" indent="-571500"/>
            <a:endParaRPr lang="en-US" sz="3600" dirty="0"/>
          </a:p>
          <a:p>
            <a:pPr marL="571500" indent="-571500"/>
            <a:endParaRPr lang="en-US" sz="3600" dirty="0"/>
          </a:p>
        </p:txBody>
      </p:sp>
      <p:sp>
        <p:nvSpPr>
          <p:cNvPr id="12" name="Text Placeholder 4">
            <a:extLst>
              <a:ext uri="{FF2B5EF4-FFF2-40B4-BE49-F238E27FC236}">
                <a16:creationId xmlns:a16="http://schemas.microsoft.com/office/drawing/2014/main" id="{AA5D07BC-4032-4C9A-959C-CEDC591BB63A}"/>
              </a:ext>
            </a:extLst>
          </p:cNvPr>
          <p:cNvSpPr txBox="1">
            <a:spLocks/>
          </p:cNvSpPr>
          <p:nvPr/>
        </p:nvSpPr>
        <p:spPr>
          <a:xfrm>
            <a:off x="1411296" y="1120525"/>
            <a:ext cx="2338583" cy="4985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Practice Eligibility</a:t>
            </a:r>
          </a:p>
        </p:txBody>
      </p:sp>
      <p:sp>
        <p:nvSpPr>
          <p:cNvPr id="13" name="Text Placeholder 4">
            <a:extLst>
              <a:ext uri="{FF2B5EF4-FFF2-40B4-BE49-F238E27FC236}">
                <a16:creationId xmlns:a16="http://schemas.microsoft.com/office/drawing/2014/main" id="{45C4E578-24EE-416F-9738-28209F086B58}"/>
              </a:ext>
            </a:extLst>
          </p:cNvPr>
          <p:cNvSpPr txBox="1">
            <a:spLocks/>
          </p:cNvSpPr>
          <p:nvPr/>
        </p:nvSpPr>
        <p:spPr>
          <a:xfrm>
            <a:off x="6602663" y="1098007"/>
            <a:ext cx="2338583" cy="4985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Patient Eligibility</a:t>
            </a:r>
          </a:p>
        </p:txBody>
      </p:sp>
    </p:spTree>
    <p:extLst>
      <p:ext uri="{BB962C8B-B14F-4D97-AF65-F5344CB8AC3E}">
        <p14:creationId xmlns:p14="http://schemas.microsoft.com/office/powerpoint/2010/main" val="178272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722A977F-25F9-41D7-9D44-FB1259B957D2}"/>
              </a:ext>
            </a:extLst>
          </p:cNvPr>
          <p:cNvSpPr>
            <a:spLocks noGrp="1"/>
          </p:cNvSpPr>
          <p:nvPr>
            <p:ph type="sldNum" sz="quarter" idx="7"/>
          </p:nvPr>
        </p:nvSpPr>
        <p:spPr/>
        <p:txBody>
          <a:bodyPr vert="horz" lIns="0" tIns="0" rIns="0" bIns="0" rtlCol="0" anchor="ctr"/>
          <a:lstStyle>
            <a:lvl1pPr algn="ctr">
              <a:defRPr b="1">
                <a:solidFill>
                  <a:schemeClr val="tx1">
                    <a:tint val="75000"/>
                  </a:schemeClr>
                </a:solidFill>
              </a:defRPr>
            </a:lvl1pPr>
          </a:lstStyle>
          <a:p>
            <a:fld id="{B6F15528-21DE-4FAA-801E-634DDDAF4B2B}" type="slidenum">
              <a:rPr lang="en-US" sz="1213">
                <a:solidFill>
                  <a:schemeClr val="bg1"/>
                </a:solidFill>
              </a:rPr>
              <a:pPr/>
              <a:t>17</a:t>
            </a:fld>
            <a:endParaRPr lang="en-US" dirty="0">
              <a:solidFill>
                <a:schemeClr val="bg1"/>
              </a:solidFill>
            </a:endParaRPr>
          </a:p>
        </p:txBody>
      </p:sp>
      <p:sp>
        <p:nvSpPr>
          <p:cNvPr id="4" name="object 4"/>
          <p:cNvSpPr txBox="1">
            <a:spLocks noGrp="1"/>
          </p:cNvSpPr>
          <p:nvPr>
            <p:ph type="title" idx="4294967295"/>
          </p:nvPr>
        </p:nvSpPr>
        <p:spPr>
          <a:xfrm>
            <a:off x="811560" y="167185"/>
            <a:ext cx="10845344" cy="397131"/>
          </a:xfrm>
          <a:prstGeom prst="rect">
            <a:avLst/>
          </a:prstGeom>
        </p:spPr>
        <p:txBody>
          <a:bodyPr vert="horz" wrap="square" lIns="0" tIns="9242" rIns="0" bIns="0" rtlCol="0" anchor="ctr">
            <a:spAutoFit/>
          </a:bodyPr>
          <a:lstStyle/>
          <a:p>
            <a:pPr>
              <a:spcBef>
                <a:spcPts val="1000"/>
              </a:spcBef>
              <a:defRPr/>
            </a:pPr>
            <a:r>
              <a:rPr lang="en-US" sz="2800" b="1" dirty="0">
                <a:solidFill>
                  <a:schemeClr val="tx2"/>
                </a:solidFill>
                <a:ea typeface="Roboto" panose="02000000000000000000" pitchFamily="2" charset="0"/>
                <a:cs typeface="+mn-cs"/>
              </a:rPr>
              <a:t>Behavioral Health Integration vs Integrated Behavioral Health</a:t>
            </a:r>
            <a:endParaRPr sz="2800" b="1" dirty="0">
              <a:solidFill>
                <a:schemeClr val="tx2"/>
              </a:solidFill>
              <a:ea typeface="Roboto" panose="02000000000000000000" pitchFamily="2" charset="0"/>
              <a:cs typeface="+mn-cs"/>
            </a:endParaRPr>
          </a:p>
        </p:txBody>
      </p:sp>
      <p:sp>
        <p:nvSpPr>
          <p:cNvPr id="5" name="TextBox 4">
            <a:extLst>
              <a:ext uri="{FF2B5EF4-FFF2-40B4-BE49-F238E27FC236}">
                <a16:creationId xmlns:a16="http://schemas.microsoft.com/office/drawing/2014/main" id="{60D7F987-1D44-4C40-8C59-14F5F900602F}"/>
              </a:ext>
            </a:extLst>
          </p:cNvPr>
          <p:cNvSpPr txBox="1"/>
          <p:nvPr/>
        </p:nvSpPr>
        <p:spPr>
          <a:xfrm>
            <a:off x="1752472" y="1211028"/>
            <a:ext cx="8687057" cy="3824765"/>
          </a:xfrm>
          <a:prstGeom prst="rect">
            <a:avLst/>
          </a:prstGeom>
          <a:noFill/>
        </p:spPr>
        <p:txBody>
          <a:bodyPr wrap="square" rtlCol="0">
            <a:spAutoFit/>
          </a:bodyPr>
          <a:lstStyle/>
          <a:p>
            <a:pPr algn="ctr"/>
            <a:r>
              <a:rPr lang="en-US" sz="2183" dirty="0">
                <a:latin typeface="Raleway" panose="020B0503030101060003" pitchFamily="34" charset="0"/>
              </a:rPr>
              <a:t>Terminology Matters</a:t>
            </a:r>
          </a:p>
          <a:p>
            <a:pPr algn="ctr"/>
            <a:endParaRPr lang="en-US" sz="2183" dirty="0">
              <a:latin typeface="Raleway" panose="020B0503030101060003" pitchFamily="34" charset="0"/>
            </a:endParaRPr>
          </a:p>
          <a:p>
            <a:r>
              <a:rPr lang="en-US" sz="2668" b="1" dirty="0" err="1">
                <a:latin typeface="Raleway" panose="020B0503030101060003" pitchFamily="34" charset="0"/>
              </a:rPr>
              <a:t>BHI</a:t>
            </a:r>
            <a:r>
              <a:rPr lang="en-US" sz="2183" dirty="0">
                <a:latin typeface="Raleway" panose="020B0503030101060003" pitchFamily="34" charset="0"/>
              </a:rPr>
              <a:t> – Behavioral Health Integration</a:t>
            </a:r>
          </a:p>
          <a:p>
            <a:pPr marL="901050" lvl="2" indent="-346558">
              <a:buFont typeface="Arial" panose="020B0604020202020204" pitchFamily="34" charset="0"/>
              <a:buChar char="•"/>
            </a:pPr>
            <a:r>
              <a:rPr lang="en-US" sz="2183" dirty="0">
                <a:latin typeface="Raleway" panose="020B0503030101060003" pitchFamily="34" charset="0"/>
              </a:rPr>
              <a:t>Care </a:t>
            </a:r>
            <a:r>
              <a:rPr lang="en-US" sz="2183" dirty="0">
                <a:solidFill>
                  <a:schemeClr val="accent6">
                    <a:lumMod val="75000"/>
                  </a:schemeClr>
                </a:solidFill>
                <a:latin typeface="Raleway" panose="020B0503030101060003" pitchFamily="34" charset="0"/>
              </a:rPr>
              <a:t>Coordination</a:t>
            </a:r>
            <a:r>
              <a:rPr lang="en-US" sz="2183" dirty="0">
                <a:latin typeface="Raleway" panose="020B0503030101060003" pitchFamily="34" charset="0"/>
              </a:rPr>
              <a:t> Model</a:t>
            </a:r>
          </a:p>
          <a:p>
            <a:endParaRPr lang="en-US" sz="2183" dirty="0">
              <a:latin typeface="Raleway" panose="020B0503030101060003" pitchFamily="34" charset="0"/>
            </a:endParaRPr>
          </a:p>
          <a:p>
            <a:endParaRPr lang="en-US" sz="2668" b="1" dirty="0">
              <a:latin typeface="Raleway" panose="020B0503030101060003" pitchFamily="34" charset="0"/>
            </a:endParaRPr>
          </a:p>
          <a:p>
            <a:endParaRPr lang="en-US" sz="2668" b="1" dirty="0">
              <a:latin typeface="Raleway" panose="020B0503030101060003" pitchFamily="34" charset="0"/>
            </a:endParaRPr>
          </a:p>
          <a:p>
            <a:endParaRPr lang="en-US" sz="2668" b="1" dirty="0">
              <a:latin typeface="Raleway" panose="020B0503030101060003" pitchFamily="34" charset="0"/>
            </a:endParaRPr>
          </a:p>
          <a:p>
            <a:r>
              <a:rPr lang="en-US" sz="2668" b="1" dirty="0" err="1">
                <a:latin typeface="Raleway" panose="020B0503030101060003" pitchFamily="34" charset="0"/>
              </a:rPr>
              <a:t>IBH</a:t>
            </a:r>
            <a:r>
              <a:rPr lang="en-US" sz="2183" dirty="0">
                <a:latin typeface="Raleway" panose="020B0503030101060003" pitchFamily="34" charset="0"/>
              </a:rPr>
              <a:t> – Integrated Behavioral Health</a:t>
            </a:r>
          </a:p>
          <a:p>
            <a:pPr marL="901050" lvl="2" indent="-346558">
              <a:buFont typeface="Arial" panose="020B0604020202020204" pitchFamily="34" charset="0"/>
              <a:buChar char="•"/>
            </a:pPr>
            <a:r>
              <a:rPr lang="en-US" sz="2183" dirty="0">
                <a:latin typeface="Raleway" panose="020B0503030101060003" pitchFamily="34" charset="0"/>
              </a:rPr>
              <a:t>Care </a:t>
            </a:r>
            <a:r>
              <a:rPr lang="en-US" sz="2183" dirty="0">
                <a:solidFill>
                  <a:schemeClr val="accent6">
                    <a:lumMod val="75000"/>
                  </a:schemeClr>
                </a:solidFill>
                <a:latin typeface="Raleway" panose="020B0503030101060003" pitchFamily="34" charset="0"/>
              </a:rPr>
              <a:t>Delivery</a:t>
            </a:r>
            <a:r>
              <a:rPr lang="en-US" sz="2183" dirty="0">
                <a:latin typeface="Raleway" panose="020B0503030101060003" pitchFamily="34" charset="0"/>
              </a:rPr>
              <a:t> Model</a:t>
            </a:r>
          </a:p>
        </p:txBody>
      </p:sp>
      <p:pic>
        <p:nvPicPr>
          <p:cNvPr id="6" name="Picture 5" descr="A close up of a logo&#10;&#10;Description automatically generated">
            <a:extLst>
              <a:ext uri="{FF2B5EF4-FFF2-40B4-BE49-F238E27FC236}">
                <a16:creationId xmlns:a16="http://schemas.microsoft.com/office/drawing/2014/main" id="{A7EC199E-5204-471E-909F-23241B85FD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78948" y="1611151"/>
            <a:ext cx="2044693" cy="2044693"/>
          </a:xfrm>
          <a:prstGeom prst="rect">
            <a:avLst/>
          </a:prstGeom>
        </p:spPr>
      </p:pic>
      <p:sp>
        <p:nvSpPr>
          <p:cNvPr id="7" name="TextBox 6">
            <a:extLst>
              <a:ext uri="{FF2B5EF4-FFF2-40B4-BE49-F238E27FC236}">
                <a16:creationId xmlns:a16="http://schemas.microsoft.com/office/drawing/2014/main" id="{B32FEB62-ED28-4C9A-88AC-F180069CFC5F}"/>
              </a:ext>
            </a:extLst>
          </p:cNvPr>
          <p:cNvSpPr txBox="1"/>
          <p:nvPr/>
        </p:nvSpPr>
        <p:spPr>
          <a:xfrm>
            <a:off x="5685981" y="6573103"/>
            <a:ext cx="2044693" cy="176330"/>
          </a:xfrm>
          <a:prstGeom prst="rect">
            <a:avLst/>
          </a:prstGeom>
          <a:noFill/>
        </p:spPr>
        <p:txBody>
          <a:bodyPr wrap="square" rtlCol="0">
            <a:spAutoFit/>
          </a:bodyPr>
          <a:lstStyle/>
          <a:p>
            <a:r>
              <a:rPr lang="en-US" sz="546" dirty="0">
                <a:hlinkClick r:id="rId4" tooltip="https://www.flickr.com/photos/lumaxart/2626682758/"/>
              </a:rPr>
              <a:t>This Photo</a:t>
            </a:r>
            <a:r>
              <a:rPr lang="en-US" sz="546" dirty="0"/>
              <a:t> by Unknown Author is licensed under </a:t>
            </a:r>
            <a:r>
              <a:rPr lang="en-US" sz="546" dirty="0">
                <a:hlinkClick r:id="rId5" tooltip="https://creativecommons.org/licenses/by-sa/3.0/"/>
              </a:rPr>
              <a:t>CC BY-SA</a:t>
            </a:r>
            <a:endParaRPr lang="en-US" sz="546" dirty="0"/>
          </a:p>
        </p:txBody>
      </p:sp>
      <p:pic>
        <p:nvPicPr>
          <p:cNvPr id="9" name="Picture 8" descr="A picture containing drawing, table, computer&#10;&#10;Description automatically generated">
            <a:extLst>
              <a:ext uri="{FF2B5EF4-FFF2-40B4-BE49-F238E27FC236}">
                <a16:creationId xmlns:a16="http://schemas.microsoft.com/office/drawing/2014/main" id="{B301A03E-3090-46DC-BEDB-E97DBCF233B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75480" y="4055967"/>
            <a:ext cx="2310387" cy="1925323"/>
          </a:xfrm>
          <a:prstGeom prst="rect">
            <a:avLst/>
          </a:prstGeom>
        </p:spPr>
      </p:pic>
      <p:sp>
        <p:nvSpPr>
          <p:cNvPr id="10" name="TextBox 9">
            <a:extLst>
              <a:ext uri="{FF2B5EF4-FFF2-40B4-BE49-F238E27FC236}">
                <a16:creationId xmlns:a16="http://schemas.microsoft.com/office/drawing/2014/main" id="{343F643E-8B49-4AAA-9174-0A484D006F4C}"/>
              </a:ext>
            </a:extLst>
          </p:cNvPr>
          <p:cNvSpPr txBox="1"/>
          <p:nvPr/>
        </p:nvSpPr>
        <p:spPr>
          <a:xfrm>
            <a:off x="7593546" y="6573103"/>
            <a:ext cx="2310387" cy="176330"/>
          </a:xfrm>
          <a:prstGeom prst="rect">
            <a:avLst/>
          </a:prstGeom>
          <a:noFill/>
        </p:spPr>
        <p:txBody>
          <a:bodyPr wrap="square" rtlCol="0">
            <a:spAutoFit/>
          </a:bodyPr>
          <a:lstStyle/>
          <a:p>
            <a:r>
              <a:rPr lang="en-US" sz="546" dirty="0">
                <a:hlinkClick r:id="rId7" tooltip="https://www.studentdoctor.net/2016/03/know-talking-patients-mental-health/"/>
              </a:rPr>
              <a:t>This Photo</a:t>
            </a:r>
            <a:r>
              <a:rPr lang="en-US" sz="546" dirty="0"/>
              <a:t> by Unknown Author is licensed under </a:t>
            </a:r>
            <a:r>
              <a:rPr lang="en-US" sz="546" dirty="0">
                <a:hlinkClick r:id="rId8" tooltip="https://creativecommons.org/licenses/by-nc-nd/3.0/"/>
              </a:rPr>
              <a:t>CC BY-NC-ND</a:t>
            </a:r>
            <a:endParaRPr lang="en-US" sz="546" dirty="0"/>
          </a:p>
        </p:txBody>
      </p:sp>
      <p:pic>
        <p:nvPicPr>
          <p:cNvPr id="11" name="Picture 10" descr="A picture containing text&#10;&#10;Description automatically generated">
            <a:extLst>
              <a:ext uri="{FF2B5EF4-FFF2-40B4-BE49-F238E27FC236}">
                <a16:creationId xmlns:a16="http://schemas.microsoft.com/office/drawing/2014/main" id="{55DC51D9-8A86-CE42-B694-30C00BD97D2C}"/>
              </a:ext>
            </a:extLst>
          </p:cNvPr>
          <p:cNvPicPr>
            <a:picLocks noChangeAspect="1"/>
          </p:cNvPicPr>
          <p:nvPr/>
        </p:nvPicPr>
        <p:blipFill>
          <a:blip r:embed="rId9"/>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389979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vert="horz" lIns="108842" tIns="54421" rIns="108842" bIns="54421" rtlCol="0" anchor="ctr"/>
          <a:lstStyle/>
          <a:p>
            <a:pPr defTabSz="544186"/>
            <a:r>
              <a:rPr lang="en-US" dirty="0">
                <a:solidFill>
                  <a:prstClr val="white"/>
                </a:solidFill>
              </a:rPr>
              <a:t> </a:t>
            </a:r>
            <a:fld id="{3ED37A37-8589-43AD-8FCF-FEE372022089}" type="slidenum">
              <a:rPr lang="en-US">
                <a:solidFill>
                  <a:prstClr val="white"/>
                </a:solidFill>
              </a:rPr>
              <a:pPr defTabSz="544186"/>
              <a:t>18</a:t>
            </a:fld>
            <a:endParaRPr lang="en-US" dirty="0">
              <a:solidFill>
                <a:prstClr val="white"/>
              </a:solidFill>
            </a:endParaRPr>
          </a:p>
        </p:txBody>
      </p:sp>
      <p:sp>
        <p:nvSpPr>
          <p:cNvPr id="3" name="Content Placeholder 2"/>
          <p:cNvSpPr>
            <a:spLocks noGrp="1"/>
          </p:cNvSpPr>
          <p:nvPr>
            <p:ph sz="half" idx="4294967295"/>
          </p:nvPr>
        </p:nvSpPr>
        <p:spPr>
          <a:xfrm>
            <a:off x="227616" y="1682251"/>
            <a:ext cx="5989679" cy="4589970"/>
          </a:xfrm>
        </p:spPr>
        <p:txBody>
          <a:bodyPr>
            <a:normAutofit/>
          </a:bodyPr>
          <a:lstStyle/>
          <a:p>
            <a:pPr marL="277246" indent="-277246"/>
            <a:r>
              <a:rPr lang="en-US" sz="1800" dirty="0" err="1">
                <a:latin typeface="Roboto Light"/>
              </a:rPr>
              <a:t>BHI</a:t>
            </a:r>
            <a:r>
              <a:rPr lang="en-US" sz="1800" dirty="0">
                <a:latin typeface="Roboto Light"/>
              </a:rPr>
              <a:t> initiated by the primary care provider </a:t>
            </a:r>
          </a:p>
          <a:p>
            <a:pPr marL="277246" indent="-277246"/>
            <a:r>
              <a:rPr lang="en-US" sz="1800" dirty="0">
                <a:latin typeface="Roboto Light"/>
              </a:rPr>
              <a:t>Initial assessment</a:t>
            </a:r>
          </a:p>
          <a:p>
            <a:pPr marL="554492" lvl="1" indent="-277246"/>
            <a:r>
              <a:rPr lang="en-US" sz="1800" dirty="0">
                <a:latin typeface="Roboto Light"/>
              </a:rPr>
              <a:t>Initiating visit (if required, separately billed)</a:t>
            </a:r>
          </a:p>
          <a:p>
            <a:pPr marL="554492" lvl="1" indent="-277246"/>
            <a:r>
              <a:rPr lang="en-US" sz="1800" dirty="0">
                <a:latin typeface="Roboto Light"/>
              </a:rPr>
              <a:t>Administration of applicable validated rating scale(s)</a:t>
            </a:r>
          </a:p>
          <a:p>
            <a:pPr marL="277246" indent="-277246"/>
            <a:r>
              <a:rPr lang="en-US" sz="1800" dirty="0">
                <a:latin typeface="Roboto Light"/>
              </a:rPr>
              <a:t>Systematic assessment and monitoring, using applicable validated clinical rating scales</a:t>
            </a:r>
          </a:p>
          <a:p>
            <a:pPr marL="277246" indent="-277246"/>
            <a:r>
              <a:rPr lang="en-US" sz="1800" dirty="0">
                <a:latin typeface="Roboto Light"/>
              </a:rPr>
              <a:t>Care planning by the primary care team jointly with the beneficiary, with care plan revision for patients whose condition is not improving</a:t>
            </a:r>
          </a:p>
          <a:p>
            <a:pPr marL="277246" indent="-277246"/>
            <a:r>
              <a:rPr lang="en-US" sz="1800" dirty="0">
                <a:latin typeface="Roboto Light"/>
              </a:rPr>
              <a:t>Facilitation and coordination of behavioral health treatment</a:t>
            </a:r>
          </a:p>
          <a:p>
            <a:pPr marL="277246" indent="-277246"/>
            <a:r>
              <a:rPr lang="en-US" sz="1800" dirty="0">
                <a:latin typeface="Roboto Light"/>
              </a:rPr>
              <a:t>Continuous relationship with a designated member of the care team </a:t>
            </a:r>
          </a:p>
        </p:txBody>
      </p:sp>
      <p:sp>
        <p:nvSpPr>
          <p:cNvPr id="8" name="Content Placeholder 7"/>
          <p:cNvSpPr>
            <a:spLocks noGrp="1"/>
          </p:cNvSpPr>
          <p:nvPr>
            <p:ph sz="quarter" idx="4294967295"/>
          </p:nvPr>
        </p:nvSpPr>
        <p:spPr>
          <a:xfrm>
            <a:off x="6339553" y="1782849"/>
            <a:ext cx="5852019" cy="4388774"/>
          </a:xfrm>
        </p:spPr>
        <p:txBody>
          <a:bodyPr>
            <a:normAutofit/>
          </a:bodyPr>
          <a:lstStyle/>
          <a:p>
            <a:pPr marL="346558" indent="-346558"/>
            <a:r>
              <a:rPr lang="en-US" sz="1940" dirty="0">
                <a:latin typeface="Roboto Light"/>
              </a:rPr>
              <a:t>Medicare Patient</a:t>
            </a:r>
          </a:p>
          <a:p>
            <a:pPr marL="346558" indent="-346558"/>
            <a:r>
              <a:rPr lang="en-US" sz="1940" dirty="0">
                <a:latin typeface="Roboto Light"/>
              </a:rPr>
              <a:t>“Any mental, behavioral health, or psychiatric condition being treated by the billing practitioner, including substance use disorders, that, in the clinical judgment of the billing practitioner, warrants BHI services. The diagnosis or diagnoses could be either pre-existing or made by the billing practitioner and may be refined over time”. </a:t>
            </a:r>
          </a:p>
          <a:p>
            <a:pPr marL="346558" indent="-346558"/>
            <a:r>
              <a:rPr lang="en-US" sz="1940" dirty="0">
                <a:latin typeface="Roboto Light"/>
              </a:rPr>
              <a:t>Patient Consent</a:t>
            </a:r>
          </a:p>
          <a:p>
            <a:pPr marL="346558" indent="-346558"/>
            <a:r>
              <a:rPr lang="en-US" sz="1940" dirty="0">
                <a:latin typeface="Roboto Light"/>
              </a:rPr>
              <a:t>Documentation of at least 20 minutes per calendar month</a:t>
            </a:r>
          </a:p>
          <a:p>
            <a:pPr marL="346558" indent="-346558"/>
            <a:endParaRPr lang="en-US" sz="1940" dirty="0">
              <a:latin typeface="Roboto Light"/>
            </a:endParaRPr>
          </a:p>
          <a:p>
            <a:endParaRPr lang="en-US" dirty="0"/>
          </a:p>
        </p:txBody>
      </p:sp>
      <p:sp>
        <p:nvSpPr>
          <p:cNvPr id="11" name="TextBox 10"/>
          <p:cNvSpPr txBox="1"/>
          <p:nvPr/>
        </p:nvSpPr>
        <p:spPr>
          <a:xfrm>
            <a:off x="839451" y="143823"/>
            <a:ext cx="8640543" cy="480131"/>
          </a:xfrm>
          <a:prstGeom prst="rect">
            <a:avLst/>
          </a:prstGeom>
          <a:noFill/>
        </p:spPr>
        <p:txBody>
          <a:bodyPr wrap="square" rtlCol="0">
            <a:spAutoFit/>
          </a:bodyPr>
          <a:lstStyle/>
          <a:p>
            <a:pPr>
              <a:lnSpc>
                <a:spcPct val="90000"/>
              </a:lnSpc>
              <a:spcBef>
                <a:spcPts val="1000"/>
              </a:spcBef>
              <a:defRPr/>
            </a:pPr>
            <a:r>
              <a:rPr lang="en-US" sz="2800" b="1" dirty="0">
                <a:solidFill>
                  <a:schemeClr val="tx2"/>
                </a:solidFill>
                <a:latin typeface="+mj-lt"/>
                <a:ea typeface="Roboto" panose="02000000000000000000" pitchFamily="2" charset="0"/>
              </a:rPr>
              <a:t>Elements of Behavioral Health Integration</a:t>
            </a:r>
          </a:p>
        </p:txBody>
      </p:sp>
      <p:sp>
        <p:nvSpPr>
          <p:cNvPr id="4" name="Rectangle 3"/>
          <p:cNvSpPr/>
          <p:nvPr/>
        </p:nvSpPr>
        <p:spPr>
          <a:xfrm>
            <a:off x="1841305" y="5831803"/>
            <a:ext cx="8996498" cy="276999"/>
          </a:xfrm>
          <a:prstGeom prst="rect">
            <a:avLst/>
          </a:prstGeom>
        </p:spPr>
        <p:txBody>
          <a:bodyPr wrap="square">
            <a:spAutoFit/>
          </a:bodyPr>
          <a:lstStyle/>
          <a:p>
            <a:pPr defTabSz="544186"/>
            <a:r>
              <a:rPr lang="en-US" sz="1200" dirty="0">
                <a:solidFill>
                  <a:srgbClr val="F06F04"/>
                </a:solidFill>
                <a:latin typeface="Calibri"/>
              </a:rPr>
              <a:t>https://www.cms.gov/Outreach-and-Education/Medicare-Learning-Network-MLN/MLNProducts/Downloads/BehavioralHealthIntegration.pdf</a:t>
            </a:r>
          </a:p>
        </p:txBody>
      </p:sp>
      <p:sp>
        <p:nvSpPr>
          <p:cNvPr id="9" name="Text Placeholder 4">
            <a:extLst>
              <a:ext uri="{FF2B5EF4-FFF2-40B4-BE49-F238E27FC236}">
                <a16:creationId xmlns:a16="http://schemas.microsoft.com/office/drawing/2014/main" id="{1388AB2D-287C-4ED1-898D-57B2C5E09059}"/>
              </a:ext>
            </a:extLst>
          </p:cNvPr>
          <p:cNvSpPr txBox="1">
            <a:spLocks/>
          </p:cNvSpPr>
          <p:nvPr/>
        </p:nvSpPr>
        <p:spPr>
          <a:xfrm>
            <a:off x="1059355" y="983455"/>
            <a:ext cx="5036645" cy="640170"/>
          </a:xfrm>
          <a:solidFill>
            <a:srgbClr val="002060"/>
          </a:solidFill>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2426" kern="0" dirty="0">
                <a:solidFill>
                  <a:schemeClr val="bg1"/>
                </a:solidFill>
                <a:latin typeface="Roboto Light"/>
              </a:rPr>
              <a:t>Service </a:t>
            </a:r>
            <a:r>
              <a:rPr lang="en-US" sz="2426" kern="0" dirty="0">
                <a:solidFill>
                  <a:srgbClr val="002060"/>
                </a:solidFill>
                <a:latin typeface="Roboto Light"/>
              </a:rPr>
              <a:t>Components</a:t>
            </a:r>
          </a:p>
        </p:txBody>
      </p:sp>
      <p:sp>
        <p:nvSpPr>
          <p:cNvPr id="10" name="Text Placeholder 6">
            <a:extLst>
              <a:ext uri="{FF2B5EF4-FFF2-40B4-BE49-F238E27FC236}">
                <a16:creationId xmlns:a16="http://schemas.microsoft.com/office/drawing/2014/main" id="{799F6E6D-24B1-487C-9909-D57A0D78DCAD}"/>
              </a:ext>
            </a:extLst>
          </p:cNvPr>
          <p:cNvSpPr txBox="1">
            <a:spLocks/>
          </p:cNvSpPr>
          <p:nvPr/>
        </p:nvSpPr>
        <p:spPr>
          <a:xfrm>
            <a:off x="6961433" y="983454"/>
            <a:ext cx="4608260" cy="640170"/>
          </a:xfrm>
          <a:solidFill>
            <a:srgbClr val="002060"/>
          </a:solidFill>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26" kern="0">
                <a:solidFill>
                  <a:srgbClr val="002060"/>
                </a:solidFill>
                <a:latin typeface="Roboto Light"/>
              </a:rPr>
              <a:t>Patient Eligibility</a:t>
            </a:r>
            <a:endParaRPr lang="en-US" sz="2426" kern="0" dirty="0">
              <a:solidFill>
                <a:srgbClr val="002060"/>
              </a:solidFill>
              <a:latin typeface="Roboto Light"/>
            </a:endParaRPr>
          </a:p>
        </p:txBody>
      </p:sp>
      <p:pic>
        <p:nvPicPr>
          <p:cNvPr id="12" name="Picture 11" descr="A picture containing text&#10;&#10;Description automatically generated">
            <a:extLst>
              <a:ext uri="{FF2B5EF4-FFF2-40B4-BE49-F238E27FC236}">
                <a16:creationId xmlns:a16="http://schemas.microsoft.com/office/drawing/2014/main" id="{5B54A2CD-89A4-DE45-A2A2-52EDB83968AF}"/>
              </a:ext>
            </a:extLst>
          </p:cNvPr>
          <p:cNvPicPr>
            <a:picLocks noChangeAspect="1"/>
          </p:cNvPicPr>
          <p:nvPr/>
        </p:nvPicPr>
        <p:blipFill>
          <a:blip r:embed="rId3"/>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33341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vert="horz" lIns="108842" tIns="54421" rIns="108842" bIns="54421" rtlCol="0" anchor="ctr"/>
          <a:lstStyle/>
          <a:p>
            <a:pPr defTabSz="544186"/>
            <a:r>
              <a:rPr lang="en-US" dirty="0">
                <a:solidFill>
                  <a:prstClr val="white"/>
                </a:solidFill>
              </a:rPr>
              <a:t> </a:t>
            </a:r>
            <a:fld id="{3ED37A37-8589-43AD-8FCF-FEE372022089}" type="slidenum">
              <a:rPr lang="en-US">
                <a:solidFill>
                  <a:prstClr val="white"/>
                </a:solidFill>
              </a:rPr>
              <a:pPr defTabSz="544186"/>
              <a:t>19</a:t>
            </a:fld>
            <a:endParaRPr lang="en-US" dirty="0">
              <a:solidFill>
                <a:prstClr val="white"/>
              </a:solidFill>
            </a:endParaRPr>
          </a:p>
        </p:txBody>
      </p:sp>
      <p:sp>
        <p:nvSpPr>
          <p:cNvPr id="5" name="Text Placeholder 4"/>
          <p:cNvSpPr>
            <a:spLocks noGrp="1"/>
          </p:cNvSpPr>
          <p:nvPr>
            <p:ph type="body" idx="4294967295"/>
          </p:nvPr>
        </p:nvSpPr>
        <p:spPr>
          <a:xfrm>
            <a:off x="428" y="1142679"/>
            <a:ext cx="5852019" cy="640170"/>
          </a:xfrm>
        </p:spPr>
        <p:txBody>
          <a:bodyPr/>
          <a:lstStyle/>
          <a:p>
            <a:pPr algn="ctr"/>
            <a:r>
              <a:rPr lang="en-US" sz="2426" dirty="0">
                <a:solidFill>
                  <a:srgbClr val="002060"/>
                </a:solidFill>
                <a:latin typeface="Roboto Light"/>
              </a:rPr>
              <a:t>CCM</a:t>
            </a:r>
          </a:p>
        </p:txBody>
      </p:sp>
      <p:sp>
        <p:nvSpPr>
          <p:cNvPr id="7" name="Text Placeholder 6"/>
          <p:cNvSpPr>
            <a:spLocks noGrp="1"/>
          </p:cNvSpPr>
          <p:nvPr>
            <p:ph type="body" sz="quarter" idx="4294967295"/>
          </p:nvPr>
        </p:nvSpPr>
        <p:spPr>
          <a:xfrm>
            <a:off x="6339553" y="1142679"/>
            <a:ext cx="5852019" cy="640170"/>
          </a:xfrm>
        </p:spPr>
        <p:txBody>
          <a:bodyPr/>
          <a:lstStyle/>
          <a:p>
            <a:pPr algn="ctr"/>
            <a:r>
              <a:rPr lang="en-US" sz="2426" dirty="0">
                <a:solidFill>
                  <a:srgbClr val="002060"/>
                </a:solidFill>
                <a:latin typeface="Roboto Light"/>
              </a:rPr>
              <a:t>General </a:t>
            </a:r>
            <a:r>
              <a:rPr lang="en-US" sz="2426" dirty="0" err="1">
                <a:solidFill>
                  <a:srgbClr val="002060"/>
                </a:solidFill>
                <a:latin typeface="Roboto Light"/>
              </a:rPr>
              <a:t>BHI</a:t>
            </a:r>
            <a:endParaRPr lang="en-US" sz="2426" dirty="0">
              <a:solidFill>
                <a:srgbClr val="002060"/>
              </a:solidFill>
              <a:latin typeface="Roboto Light"/>
            </a:endParaRPr>
          </a:p>
        </p:txBody>
      </p:sp>
      <p:sp>
        <p:nvSpPr>
          <p:cNvPr id="8" name="Content Placeholder 7"/>
          <p:cNvSpPr>
            <a:spLocks noGrp="1"/>
          </p:cNvSpPr>
          <p:nvPr>
            <p:ph sz="half" idx="4294967295"/>
          </p:nvPr>
        </p:nvSpPr>
        <p:spPr>
          <a:xfrm>
            <a:off x="6339553" y="1782849"/>
            <a:ext cx="5852019" cy="4388774"/>
          </a:xfrm>
        </p:spPr>
        <p:txBody>
          <a:bodyPr>
            <a:normAutofit/>
          </a:bodyPr>
          <a:lstStyle/>
          <a:p>
            <a:pPr marL="346558" indent="-346558"/>
            <a:r>
              <a:rPr lang="en-US" sz="2183" dirty="0">
                <a:latin typeface="Roboto Light"/>
              </a:rPr>
              <a:t>Medicare Patient</a:t>
            </a:r>
          </a:p>
          <a:p>
            <a:pPr marL="346558" indent="-346558"/>
            <a:r>
              <a:rPr lang="en-US" sz="2183" dirty="0">
                <a:latin typeface="Roboto Light"/>
              </a:rPr>
              <a:t>1 Behavioral Health Diagnosis – determined by PCP</a:t>
            </a:r>
          </a:p>
          <a:p>
            <a:pPr marL="346558" indent="-346558"/>
            <a:r>
              <a:rPr lang="en-US" sz="2183" dirty="0">
                <a:latin typeface="Roboto Light"/>
              </a:rPr>
              <a:t>Patient Consent (verbal or written)</a:t>
            </a:r>
          </a:p>
          <a:p>
            <a:pPr marL="346558" indent="-346558"/>
            <a:r>
              <a:rPr lang="en-US" sz="2183" dirty="0">
                <a:latin typeface="Roboto Light"/>
              </a:rPr>
              <a:t>BHI initiated by the primary care provider </a:t>
            </a:r>
          </a:p>
          <a:p>
            <a:pPr marL="623804" lvl="1" indent="-346558"/>
            <a:r>
              <a:rPr lang="en-US" sz="2183" dirty="0">
                <a:latin typeface="Roboto Light"/>
              </a:rPr>
              <a:t>At a visit </a:t>
            </a:r>
          </a:p>
          <a:p>
            <a:pPr marL="623804" lvl="1" indent="-346558"/>
            <a:r>
              <a:rPr lang="en-US" sz="2183" dirty="0">
                <a:latin typeface="Roboto Light"/>
              </a:rPr>
              <a:t>Visit not required for “established patient” Established = seen in 12 months</a:t>
            </a:r>
          </a:p>
          <a:p>
            <a:pPr marL="346558" indent="-346558"/>
            <a:r>
              <a:rPr lang="en-US" sz="2183" dirty="0">
                <a:latin typeface="Roboto Light"/>
              </a:rPr>
              <a:t>Plan of Care including rating scale</a:t>
            </a:r>
          </a:p>
          <a:p>
            <a:pPr marL="346558" indent="-346558"/>
            <a:r>
              <a:rPr lang="en-US" sz="2183" dirty="0">
                <a:latin typeface="Roboto Light"/>
              </a:rPr>
              <a:t>Documentation of at least 20 minutes per calendar month</a:t>
            </a:r>
          </a:p>
          <a:p>
            <a:pPr marL="623804" lvl="1" indent="-346558"/>
            <a:endParaRPr lang="en-US" sz="2183" dirty="0">
              <a:latin typeface="Roboto Light"/>
            </a:endParaRPr>
          </a:p>
          <a:p>
            <a:pPr marL="346558" indent="-346558"/>
            <a:endParaRPr lang="en-US" sz="2183" dirty="0">
              <a:latin typeface="Roboto Light"/>
            </a:endParaRPr>
          </a:p>
          <a:p>
            <a:endParaRPr lang="en-US" dirty="0"/>
          </a:p>
        </p:txBody>
      </p:sp>
      <p:sp>
        <p:nvSpPr>
          <p:cNvPr id="10" name="Content Placeholder 7"/>
          <p:cNvSpPr>
            <a:spLocks noGrp="1"/>
          </p:cNvSpPr>
          <p:nvPr>
            <p:ph sz="quarter" idx="4294967295"/>
          </p:nvPr>
        </p:nvSpPr>
        <p:spPr>
          <a:xfrm>
            <a:off x="405708" y="1782849"/>
            <a:ext cx="5671039" cy="4388774"/>
          </a:xfrm>
        </p:spPr>
        <p:txBody>
          <a:bodyPr>
            <a:normAutofit lnSpcReduction="10000"/>
          </a:bodyPr>
          <a:lstStyle/>
          <a:p>
            <a:pPr marL="346558" indent="-346558"/>
            <a:r>
              <a:rPr lang="en-US" sz="2183" dirty="0">
                <a:latin typeface="Roboto Light"/>
              </a:rPr>
              <a:t>Medicare Patient</a:t>
            </a:r>
          </a:p>
          <a:p>
            <a:pPr marL="346558" indent="-346558"/>
            <a:r>
              <a:rPr lang="en-US" sz="2183" dirty="0">
                <a:latin typeface="Roboto Light"/>
              </a:rPr>
              <a:t>2 Chronic Conditions – determined by PCP</a:t>
            </a:r>
          </a:p>
          <a:p>
            <a:pPr marL="346558" indent="-346558"/>
            <a:r>
              <a:rPr lang="en-US" sz="2183" dirty="0">
                <a:latin typeface="Roboto Light"/>
              </a:rPr>
              <a:t>Patient Consent (verbal or written)</a:t>
            </a:r>
          </a:p>
          <a:p>
            <a:pPr marL="346558" indent="-346558"/>
            <a:r>
              <a:rPr lang="en-US" sz="2183" dirty="0">
                <a:latin typeface="Roboto Light"/>
              </a:rPr>
              <a:t>CCM initiated by the primary care provider </a:t>
            </a:r>
          </a:p>
          <a:p>
            <a:pPr marL="623804" lvl="1" indent="-346558"/>
            <a:r>
              <a:rPr lang="en-US" sz="2183" dirty="0">
                <a:latin typeface="Roboto Light"/>
              </a:rPr>
              <a:t>At a visit </a:t>
            </a:r>
          </a:p>
          <a:p>
            <a:pPr marL="623804" lvl="1" indent="-346558"/>
            <a:r>
              <a:rPr lang="en-US" sz="2183" dirty="0">
                <a:latin typeface="Roboto Light"/>
              </a:rPr>
              <a:t>Visit not required for “established patient” Established = seen in 12 months</a:t>
            </a:r>
          </a:p>
          <a:p>
            <a:pPr marL="346558" indent="-346558"/>
            <a:r>
              <a:rPr lang="en-US" sz="2183" dirty="0">
                <a:latin typeface="Roboto Light"/>
              </a:rPr>
              <a:t>Plan of Care </a:t>
            </a:r>
          </a:p>
          <a:p>
            <a:pPr marL="346558" indent="-346558"/>
            <a:r>
              <a:rPr lang="en-US" sz="2183" dirty="0">
                <a:latin typeface="Roboto Light"/>
              </a:rPr>
              <a:t>Documentation of at least 20 minutes per calendar month</a:t>
            </a:r>
          </a:p>
          <a:p>
            <a:pPr marL="623804" lvl="1" indent="-346558"/>
            <a:endParaRPr lang="en-US" sz="2183" dirty="0">
              <a:latin typeface="Roboto Light"/>
            </a:endParaRPr>
          </a:p>
          <a:p>
            <a:endParaRPr lang="en-US" dirty="0"/>
          </a:p>
          <a:p>
            <a:endParaRPr lang="en-US" dirty="0"/>
          </a:p>
        </p:txBody>
      </p:sp>
      <p:sp>
        <p:nvSpPr>
          <p:cNvPr id="11" name="TextBox 10"/>
          <p:cNvSpPr txBox="1"/>
          <p:nvPr/>
        </p:nvSpPr>
        <p:spPr>
          <a:xfrm>
            <a:off x="872224" y="86528"/>
            <a:ext cx="8640543" cy="480131"/>
          </a:xfrm>
          <a:prstGeom prst="rect">
            <a:avLst/>
          </a:prstGeom>
          <a:noFill/>
        </p:spPr>
        <p:txBody>
          <a:bodyPr wrap="square" rtlCol="0">
            <a:spAutoFit/>
          </a:bodyPr>
          <a:lstStyle/>
          <a:p>
            <a:pPr>
              <a:lnSpc>
                <a:spcPct val="90000"/>
              </a:lnSpc>
              <a:spcBef>
                <a:spcPts val="1000"/>
              </a:spcBef>
              <a:defRPr/>
            </a:pPr>
            <a:r>
              <a:rPr lang="en-US" sz="2800" b="1" dirty="0">
                <a:solidFill>
                  <a:schemeClr val="tx2"/>
                </a:solidFill>
                <a:latin typeface="+mj-lt"/>
                <a:ea typeface="Roboto" panose="02000000000000000000" pitchFamily="2" charset="0"/>
              </a:rPr>
              <a:t>Patient Eligibility Comparing CCM and BHI</a:t>
            </a:r>
          </a:p>
        </p:txBody>
      </p:sp>
      <p:pic>
        <p:nvPicPr>
          <p:cNvPr id="9" name="Picture 8" descr="A picture containing text&#10;&#10;Description automatically generated">
            <a:extLst>
              <a:ext uri="{FF2B5EF4-FFF2-40B4-BE49-F238E27FC236}">
                <a16:creationId xmlns:a16="http://schemas.microsoft.com/office/drawing/2014/main" id="{CE92EF3A-63CA-4B46-A0D3-D3E7939B0707}"/>
              </a:ext>
            </a:extLst>
          </p:cNvPr>
          <p:cNvPicPr>
            <a:picLocks noChangeAspect="1"/>
          </p:cNvPicPr>
          <p:nvPr/>
        </p:nvPicPr>
        <p:blipFill>
          <a:blip r:embed="rId3"/>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7785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B8D4-8B79-0542-A913-CAA7C9E9842E}"/>
              </a:ext>
            </a:extLst>
          </p:cNvPr>
          <p:cNvSpPr>
            <a:spLocks noGrp="1"/>
          </p:cNvSpPr>
          <p:nvPr>
            <p:ph type="title"/>
          </p:nvPr>
        </p:nvSpPr>
        <p:spPr>
          <a:xfrm>
            <a:off x="912629" y="1233344"/>
            <a:ext cx="9214884" cy="946965"/>
          </a:xfrm>
        </p:spPr>
        <p:txBody>
          <a:bodyPr/>
          <a:lstStyle/>
          <a:p>
            <a:r>
              <a:rPr lang="en-US" b="1" dirty="0">
                <a:latin typeface="Roboto" panose="02000000000000000000" pitchFamily="2" charset="0"/>
                <a:ea typeface="Roboto" panose="02000000000000000000" pitchFamily="2" charset="0"/>
              </a:rPr>
              <a:t>Objectives</a:t>
            </a:r>
          </a:p>
        </p:txBody>
      </p:sp>
      <p:sp>
        <p:nvSpPr>
          <p:cNvPr id="10" name="Text Placeholder 9">
            <a:extLst>
              <a:ext uri="{FF2B5EF4-FFF2-40B4-BE49-F238E27FC236}">
                <a16:creationId xmlns:a16="http://schemas.microsoft.com/office/drawing/2014/main" id="{B175798F-7FF5-F844-8A96-800AC9AAE957}"/>
              </a:ext>
            </a:extLst>
          </p:cNvPr>
          <p:cNvSpPr>
            <a:spLocks noGrp="1"/>
          </p:cNvSpPr>
          <p:nvPr>
            <p:ph type="body" idx="1"/>
          </p:nvPr>
        </p:nvSpPr>
        <p:spPr>
          <a:xfrm>
            <a:off x="307408" y="2379809"/>
            <a:ext cx="7810432" cy="2709333"/>
          </a:xfrm>
        </p:spPr>
        <p:txBody>
          <a:bodyPr>
            <a:normAutofit fontScale="92500" lnSpcReduction="10000"/>
          </a:bodyPr>
          <a:lstStyle/>
          <a:p>
            <a:r>
              <a:rPr lang="en-US" dirty="0"/>
              <a:t>Following this session, the participant will:</a:t>
            </a:r>
          </a:p>
          <a:p>
            <a:pPr marL="457200" indent="-457200">
              <a:buAutoNum type="arabicParenR"/>
            </a:pPr>
            <a:r>
              <a:rPr lang="en-US" dirty="0"/>
              <a:t>Understand the rationale for implementing care coordination in Rural Health Clinics</a:t>
            </a:r>
          </a:p>
          <a:p>
            <a:pPr marL="457200" indent="-457200">
              <a:buAutoNum type="arabicParenR"/>
            </a:pPr>
            <a:r>
              <a:rPr lang="en-US" dirty="0"/>
              <a:t>Explain the revenue generation and advantages for care coordination</a:t>
            </a:r>
          </a:p>
          <a:p>
            <a:pPr marL="457200" indent="-457200">
              <a:buAutoNum type="arabicParenR"/>
            </a:pPr>
            <a:r>
              <a:rPr lang="en-US" dirty="0"/>
              <a:t>Understand that care management services in a RHC includes chronic care management, behavioral health integration, and principal care management. </a:t>
            </a:r>
          </a:p>
          <a:p>
            <a:pPr marL="457200" indent="-457200">
              <a:buAutoNum type="arabicParenR"/>
            </a:pPr>
            <a:endParaRPr lang="en-US" dirty="0"/>
          </a:p>
          <a:p>
            <a:pPr marL="457200" indent="-457200">
              <a:buAutoNum type="arabicParenR"/>
            </a:pPr>
            <a:endParaRPr lang="en-US" dirty="0"/>
          </a:p>
          <a:p>
            <a:endParaRPr lang="en-US" dirty="0"/>
          </a:p>
        </p:txBody>
      </p:sp>
      <p:pic>
        <p:nvPicPr>
          <p:cNvPr id="5" name="Content Placeholder 4" descr="Logo&#10;&#10;Description automatically generated with medium confidence">
            <a:extLst>
              <a:ext uri="{FF2B5EF4-FFF2-40B4-BE49-F238E27FC236}">
                <a16:creationId xmlns:a16="http://schemas.microsoft.com/office/drawing/2014/main" id="{B0609EDC-32E2-354B-8473-59ECC9FC4B8A}"/>
              </a:ext>
            </a:extLst>
          </p:cNvPr>
          <p:cNvPicPr>
            <a:picLocks noGrp="1" noChangeAspect="1"/>
          </p:cNvPicPr>
          <p:nvPr>
            <p:ph idx="4294967295"/>
          </p:nvPr>
        </p:nvPicPr>
        <p:blipFill>
          <a:blip r:embed="rId3"/>
          <a:stretch>
            <a:fillRect/>
          </a:stretch>
        </p:blipFill>
        <p:spPr>
          <a:xfrm>
            <a:off x="9334500" y="5975350"/>
            <a:ext cx="2857500" cy="749300"/>
          </a:xfrm>
        </p:spPr>
      </p:pic>
      <p:pic>
        <p:nvPicPr>
          <p:cNvPr id="6" name="Picture 5">
            <a:extLst>
              <a:ext uri="{FF2B5EF4-FFF2-40B4-BE49-F238E27FC236}">
                <a16:creationId xmlns:a16="http://schemas.microsoft.com/office/drawing/2014/main" id="{0E12B739-76FB-9A45-9CD5-7AF4D5A7C012}"/>
              </a:ext>
            </a:extLst>
          </p:cNvPr>
          <p:cNvPicPr>
            <a:picLocks noChangeAspect="1"/>
          </p:cNvPicPr>
          <p:nvPr/>
        </p:nvPicPr>
        <p:blipFill rotWithShape="1">
          <a:blip r:embed="rId4"/>
          <a:srcRect t="27281" r="-3" b="14085"/>
          <a:stretch/>
        </p:blipFill>
        <p:spPr>
          <a:xfrm>
            <a:off x="7924868" y="133350"/>
            <a:ext cx="4160452" cy="3049204"/>
          </a:xfrm>
          <a:prstGeom prst="rect">
            <a:avLst/>
          </a:prstGeom>
        </p:spPr>
      </p:pic>
      <p:pic>
        <p:nvPicPr>
          <p:cNvPr id="4" name="Picture 3" descr="A picture containing text, tableware, plate, clipart&#10;&#10;Description automatically generated">
            <a:extLst>
              <a:ext uri="{FF2B5EF4-FFF2-40B4-BE49-F238E27FC236}">
                <a16:creationId xmlns:a16="http://schemas.microsoft.com/office/drawing/2014/main" id="{822BFFD8-4A4F-8682-46DE-CCB0BEC21679}"/>
              </a:ext>
            </a:extLst>
          </p:cNvPr>
          <p:cNvPicPr>
            <a:picLocks noChangeAspect="1"/>
          </p:cNvPicPr>
          <p:nvPr/>
        </p:nvPicPr>
        <p:blipFill>
          <a:blip r:embed="rId5"/>
          <a:stretch>
            <a:fillRect/>
          </a:stretch>
        </p:blipFill>
        <p:spPr>
          <a:xfrm>
            <a:off x="307407" y="5975350"/>
            <a:ext cx="2278719" cy="594937"/>
          </a:xfrm>
          <a:prstGeom prst="rect">
            <a:avLst/>
          </a:prstGeom>
        </p:spPr>
      </p:pic>
    </p:spTree>
    <p:extLst>
      <p:ext uri="{BB962C8B-B14F-4D97-AF65-F5344CB8AC3E}">
        <p14:creationId xmlns:p14="http://schemas.microsoft.com/office/powerpoint/2010/main" val="286829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8C3A-ADBC-2042-9018-D2ED6FBDFCA7}"/>
              </a:ext>
            </a:extLst>
          </p:cNvPr>
          <p:cNvSpPr>
            <a:spLocks noGrp="1"/>
          </p:cNvSpPr>
          <p:nvPr>
            <p:ph type="title" idx="4294967295"/>
          </p:nvPr>
        </p:nvSpPr>
        <p:spPr>
          <a:xfrm>
            <a:off x="581891" y="135977"/>
            <a:ext cx="10515600" cy="503238"/>
          </a:xfrm>
        </p:spPr>
        <p:txBody>
          <a:bodyPr>
            <a:normAutofit/>
          </a:bodyPr>
          <a:lstStyle/>
          <a:p>
            <a:pPr>
              <a:spcBef>
                <a:spcPts val="1000"/>
              </a:spcBef>
              <a:defRPr/>
            </a:pPr>
            <a:r>
              <a:rPr lang="en-US" sz="2800" b="1" dirty="0">
                <a:solidFill>
                  <a:schemeClr val="tx2"/>
                </a:solidFill>
                <a:ea typeface="Roboto" panose="02000000000000000000" pitchFamily="2" charset="0"/>
                <a:cs typeface="+mn-cs"/>
              </a:rPr>
              <a:t>PCM in Primary Care</a:t>
            </a:r>
          </a:p>
        </p:txBody>
      </p:sp>
      <p:sp>
        <p:nvSpPr>
          <p:cNvPr id="3" name="Subtitle 2">
            <a:extLst>
              <a:ext uri="{FF2B5EF4-FFF2-40B4-BE49-F238E27FC236}">
                <a16:creationId xmlns:a16="http://schemas.microsoft.com/office/drawing/2014/main" id="{30620B5C-D52B-DE49-8CF6-124268800D0F}"/>
              </a:ext>
            </a:extLst>
          </p:cNvPr>
          <p:cNvSpPr>
            <a:spLocks noGrp="1"/>
          </p:cNvSpPr>
          <p:nvPr>
            <p:ph type="subTitle" idx="4294967295"/>
          </p:nvPr>
        </p:nvSpPr>
        <p:spPr>
          <a:xfrm>
            <a:off x="581891" y="1135856"/>
            <a:ext cx="9144000" cy="534987"/>
          </a:xfrm>
        </p:spPr>
        <p:txBody>
          <a:bodyPr/>
          <a:lstStyle/>
          <a:p>
            <a:r>
              <a:rPr lang="en-US" dirty="0"/>
              <a:t> Under the Right Circumstances</a:t>
            </a:r>
          </a:p>
        </p:txBody>
      </p:sp>
      <p:sp>
        <p:nvSpPr>
          <p:cNvPr id="13" name="Text Placeholder 4">
            <a:extLst>
              <a:ext uri="{FF2B5EF4-FFF2-40B4-BE49-F238E27FC236}">
                <a16:creationId xmlns:a16="http://schemas.microsoft.com/office/drawing/2014/main" id="{DE825DEF-9782-445C-B7D7-177EF96A0587}"/>
              </a:ext>
            </a:extLst>
          </p:cNvPr>
          <p:cNvSpPr>
            <a:spLocks noGrp="1"/>
          </p:cNvSpPr>
          <p:nvPr>
            <p:ph type="body" sz="quarter" idx="4294967295"/>
          </p:nvPr>
        </p:nvSpPr>
        <p:spPr>
          <a:xfrm>
            <a:off x="400396" y="2297113"/>
            <a:ext cx="10878589" cy="3348037"/>
          </a:xfrm>
        </p:spPr>
        <p:txBody>
          <a:bodyPr>
            <a:normAutofit/>
          </a:bodyPr>
          <a:lstStyle/>
          <a:p>
            <a:pPr algn="ctr"/>
            <a:r>
              <a:rPr lang="en-US" sz="2400" b="1" u="sng" dirty="0"/>
              <a:t>One</a:t>
            </a:r>
            <a:r>
              <a:rPr lang="en-US" sz="2400" dirty="0"/>
              <a:t> serious chronic conditions</a:t>
            </a:r>
          </a:p>
          <a:p>
            <a:pPr marL="0" indent="0" algn="ctr">
              <a:buNone/>
            </a:pPr>
            <a:r>
              <a:rPr lang="en-US" sz="2400" dirty="0"/>
              <a:t> </a:t>
            </a:r>
            <a:r>
              <a:rPr lang="en-US" sz="2400" b="1" u="sng" dirty="0"/>
              <a:t>OR</a:t>
            </a:r>
            <a:r>
              <a:rPr lang="en-US" sz="2400" dirty="0"/>
              <a:t> </a:t>
            </a:r>
          </a:p>
          <a:p>
            <a:r>
              <a:rPr lang="en-US" sz="2400" u="sng" dirty="0"/>
              <a:t>high-risk disease </a:t>
            </a:r>
            <a:r>
              <a:rPr lang="en-US" sz="2400" dirty="0"/>
              <a:t>expected to last between 3 months and a year or until the death of the patient</a:t>
            </a:r>
          </a:p>
          <a:p>
            <a:r>
              <a:rPr lang="en-US" sz="2400" dirty="0"/>
              <a:t>Condition may have led to a recent hospitalization or places patient at significant risk of hospitalization, death, acute exacerbation, decompensation, or functional decline without management</a:t>
            </a:r>
          </a:p>
          <a:p>
            <a:endParaRPr lang="en-US" sz="1200" dirty="0"/>
          </a:p>
        </p:txBody>
      </p:sp>
      <p:pic>
        <p:nvPicPr>
          <p:cNvPr id="5" name="Picture 4" descr="A picture containing text&#10;&#10;Description automatically generated">
            <a:extLst>
              <a:ext uri="{FF2B5EF4-FFF2-40B4-BE49-F238E27FC236}">
                <a16:creationId xmlns:a16="http://schemas.microsoft.com/office/drawing/2014/main" id="{D3E2990A-90ED-88D5-FD77-3072E9E38A08}"/>
              </a:ext>
            </a:extLst>
          </p:cNvPr>
          <p:cNvPicPr>
            <a:picLocks noChangeAspect="1"/>
          </p:cNvPicPr>
          <p:nvPr/>
        </p:nvPicPr>
        <p:blipFill>
          <a:blip r:embed="rId2"/>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154184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C9918D5-034D-4522-BB0E-B3097EBB94EC}"/>
              </a:ext>
            </a:extLst>
          </p:cNvPr>
          <p:cNvGraphicFramePr/>
          <p:nvPr>
            <p:extLst>
              <p:ext uri="{D42A27DB-BD31-4B8C-83A1-F6EECF244321}">
                <p14:modId xmlns:p14="http://schemas.microsoft.com/office/powerpoint/2010/main" val="2163126163"/>
              </p:ext>
            </p:extLst>
          </p:nvPr>
        </p:nvGraphicFramePr>
        <p:xfrm>
          <a:off x="1684557" y="804713"/>
          <a:ext cx="8127429" cy="605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3C619EE-4D4C-4A79-8128-E165F6D25392}"/>
              </a:ext>
            </a:extLst>
          </p:cNvPr>
          <p:cNvSpPr>
            <a:spLocks noGrp="1"/>
          </p:cNvSpPr>
          <p:nvPr>
            <p:ph type="title" idx="4294967295"/>
          </p:nvPr>
        </p:nvSpPr>
        <p:spPr>
          <a:xfrm>
            <a:off x="623094" y="113506"/>
            <a:ext cx="10945812" cy="503238"/>
          </a:xfrm>
        </p:spPr>
        <p:txBody>
          <a:bodyPr>
            <a:normAutofit/>
          </a:bodyPr>
          <a:lstStyle/>
          <a:p>
            <a:r>
              <a:rPr lang="en-US" sz="2800" b="1" dirty="0">
                <a:solidFill>
                  <a:schemeClr val="tx2"/>
                </a:solidFill>
                <a:ea typeface="Roboto" panose="02000000000000000000" pitchFamily="2" charset="0"/>
                <a:cs typeface="+mn-cs"/>
              </a:rPr>
              <a:t>Rural Health &amp; Federally Qualified Health Clinics</a:t>
            </a:r>
          </a:p>
        </p:txBody>
      </p:sp>
      <p:pic>
        <p:nvPicPr>
          <p:cNvPr id="5" name="Picture 4" descr="A picture containing text&#10;&#10;Description automatically generated">
            <a:extLst>
              <a:ext uri="{FF2B5EF4-FFF2-40B4-BE49-F238E27FC236}">
                <a16:creationId xmlns:a16="http://schemas.microsoft.com/office/drawing/2014/main" id="{2C4708DA-2CA0-B4D9-D296-5B257B002A9D}"/>
              </a:ext>
            </a:extLst>
          </p:cNvPr>
          <p:cNvPicPr>
            <a:picLocks noChangeAspect="1"/>
          </p:cNvPicPr>
          <p:nvPr/>
        </p:nvPicPr>
        <p:blipFill>
          <a:blip r:embed="rId8"/>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395965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22</a:t>
            </a:fld>
            <a:endParaRPr lang="en-US" dirty="0"/>
          </a:p>
        </p:txBody>
      </p:sp>
      <p:sp>
        <p:nvSpPr>
          <p:cNvPr id="2" name="Title 1"/>
          <p:cNvSpPr>
            <a:spLocks noGrp="1"/>
          </p:cNvSpPr>
          <p:nvPr>
            <p:ph type="title" idx="4294967295"/>
          </p:nvPr>
        </p:nvSpPr>
        <p:spPr>
          <a:xfrm>
            <a:off x="710987" y="419365"/>
            <a:ext cx="10769600" cy="517525"/>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Purpose of Care Coordination</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1261655" y="1274138"/>
            <a:ext cx="10745787" cy="1554162"/>
          </a:xfrm>
        </p:spPr>
        <p:txBody>
          <a:bodyPr>
            <a:noAutofit/>
          </a:bodyPr>
          <a:lstStyle/>
          <a:p>
            <a:pPr marL="0" indent="0">
              <a:buNone/>
            </a:pPr>
            <a:r>
              <a:rPr lang="en-US" sz="3200" dirty="0">
                <a:solidFill>
                  <a:schemeClr val="tx2"/>
                </a:solidFill>
                <a:latin typeface="Grandview Display" panose="020B0502040204020203" pitchFamily="34" charset="0"/>
              </a:rPr>
              <a:t>Care Coordination is more than time tracking</a:t>
            </a:r>
          </a:p>
          <a:p>
            <a:pPr marL="0" indent="0">
              <a:buNone/>
            </a:pPr>
            <a:r>
              <a:rPr lang="en-US" sz="3200" dirty="0">
                <a:solidFill>
                  <a:schemeClr val="tx2"/>
                </a:solidFill>
                <a:latin typeface="Grandview Display" panose="020B0502040204020203" pitchFamily="34" charset="0"/>
              </a:rPr>
              <a:t>More than just calling your patients</a:t>
            </a:r>
            <a:endParaRPr lang="en-US" sz="3200" dirty="0">
              <a:solidFill>
                <a:srgbClr val="000000"/>
              </a:solidFill>
              <a:latin typeface="Grandview Display" panose="020B0502040204020203" pitchFamily="34" charset="0"/>
            </a:endParaRPr>
          </a:p>
        </p:txBody>
      </p:sp>
      <p:pic>
        <p:nvPicPr>
          <p:cNvPr id="4" name="Picture 3" descr="Text&#10;&#10;Description automatically generated">
            <a:extLst>
              <a:ext uri="{FF2B5EF4-FFF2-40B4-BE49-F238E27FC236}">
                <a16:creationId xmlns:a16="http://schemas.microsoft.com/office/drawing/2014/main" id="{66274F66-0A19-41E4-B21E-7DDEA37F89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54440" y="2907238"/>
            <a:ext cx="3923038" cy="3017366"/>
          </a:xfrm>
          <a:prstGeom prst="rect">
            <a:avLst/>
          </a:prstGeom>
        </p:spPr>
      </p:pic>
      <p:sp>
        <p:nvSpPr>
          <p:cNvPr id="5" name="TextBox 4">
            <a:extLst>
              <a:ext uri="{FF2B5EF4-FFF2-40B4-BE49-F238E27FC236}">
                <a16:creationId xmlns:a16="http://schemas.microsoft.com/office/drawing/2014/main" id="{597901C1-5D15-4DF5-B467-C6BF56C93858}"/>
              </a:ext>
            </a:extLst>
          </p:cNvPr>
          <p:cNvSpPr txBox="1"/>
          <p:nvPr/>
        </p:nvSpPr>
        <p:spPr>
          <a:xfrm>
            <a:off x="4134268" y="6003542"/>
            <a:ext cx="3923038" cy="176330"/>
          </a:xfrm>
          <a:prstGeom prst="rect">
            <a:avLst/>
          </a:prstGeom>
          <a:noFill/>
        </p:spPr>
        <p:txBody>
          <a:bodyPr wrap="square" rtlCol="0">
            <a:spAutoFit/>
          </a:bodyPr>
          <a:lstStyle/>
          <a:p>
            <a:r>
              <a:rPr lang="en-US" sz="546" dirty="0">
                <a:hlinkClick r:id="rId4" tooltip="https://drmaryalm.wordpress.com/2012/03/21/spina-bifida-and-executive-function/"/>
              </a:rPr>
              <a:t>This Photo</a:t>
            </a:r>
            <a:r>
              <a:rPr lang="en-US" sz="546" dirty="0"/>
              <a:t> by Unknown Author is licensed under </a:t>
            </a:r>
            <a:r>
              <a:rPr lang="en-US" sz="546" dirty="0">
                <a:hlinkClick r:id="rId5" tooltip="https://creativecommons.org/licenses/by-nc-nd/3.0/"/>
              </a:rPr>
              <a:t>CC BY-NC-ND</a:t>
            </a:r>
            <a:endParaRPr lang="en-US" sz="546" dirty="0"/>
          </a:p>
        </p:txBody>
      </p:sp>
      <p:pic>
        <p:nvPicPr>
          <p:cNvPr id="9" name="Picture 8" descr="A picture containing text&#10;&#10;Description automatically generated">
            <a:extLst>
              <a:ext uri="{FF2B5EF4-FFF2-40B4-BE49-F238E27FC236}">
                <a16:creationId xmlns:a16="http://schemas.microsoft.com/office/drawing/2014/main" id="{47F5B716-47B3-4C16-A6AA-84B864AB6DF7}"/>
              </a:ext>
            </a:extLst>
          </p:cNvPr>
          <p:cNvPicPr>
            <a:picLocks noChangeAspect="1"/>
          </p:cNvPicPr>
          <p:nvPr/>
        </p:nvPicPr>
        <p:blipFill>
          <a:blip r:embed="rId6"/>
          <a:stretch>
            <a:fillRect/>
          </a:stretch>
        </p:blipFill>
        <p:spPr>
          <a:xfrm>
            <a:off x="10922000" y="5588000"/>
            <a:ext cx="1270000" cy="1270000"/>
          </a:xfrm>
          <a:prstGeom prst="rect">
            <a:avLst/>
          </a:prstGeom>
        </p:spPr>
      </p:pic>
      <p:cxnSp>
        <p:nvCxnSpPr>
          <p:cNvPr id="13" name="Straight Connector 12">
            <a:extLst>
              <a:ext uri="{FF2B5EF4-FFF2-40B4-BE49-F238E27FC236}">
                <a16:creationId xmlns:a16="http://schemas.microsoft.com/office/drawing/2014/main" id="{E457A17D-2E2E-434F-B8C9-8DFCCA0BED35}"/>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47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23</a:t>
            </a:fld>
            <a:endParaRPr lang="en-US" dirty="0"/>
          </a:p>
        </p:txBody>
      </p:sp>
      <p:sp>
        <p:nvSpPr>
          <p:cNvPr id="2" name="Title 1"/>
          <p:cNvSpPr>
            <a:spLocks noGrp="1"/>
          </p:cNvSpPr>
          <p:nvPr>
            <p:ph type="title" idx="4294967295"/>
          </p:nvPr>
        </p:nvSpPr>
        <p:spPr>
          <a:xfrm>
            <a:off x="612396" y="359273"/>
            <a:ext cx="10769600" cy="519112"/>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Getting Organized</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1694576" y="1073150"/>
            <a:ext cx="9049624" cy="1552575"/>
          </a:xfrm>
        </p:spPr>
        <p:txBody>
          <a:bodyPr>
            <a:noAutofit/>
          </a:bodyPr>
          <a:lstStyle/>
          <a:p>
            <a:pPr marL="0" indent="0" algn="l">
              <a:buNone/>
            </a:pPr>
            <a:r>
              <a:rPr lang="en-US" sz="3200" dirty="0">
                <a:solidFill>
                  <a:schemeClr val="tx2"/>
                </a:solidFill>
                <a:latin typeface="Grandview Display" panose="020B0502040204020203" pitchFamily="34" charset="0"/>
              </a:rPr>
              <a:t>Start by looking at the last visits</a:t>
            </a:r>
          </a:p>
        </p:txBody>
      </p:sp>
      <p:pic>
        <p:nvPicPr>
          <p:cNvPr id="6" name="Picture 5" descr="A picture containing person, holding, bat, looking&#10;&#10;Description automatically generated">
            <a:extLst>
              <a:ext uri="{FF2B5EF4-FFF2-40B4-BE49-F238E27FC236}">
                <a16:creationId xmlns:a16="http://schemas.microsoft.com/office/drawing/2014/main" id="{ED7E938B-E915-4D45-B2B2-C109ED24B7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1120" y="2348412"/>
            <a:ext cx="5381725" cy="3567431"/>
          </a:xfrm>
          <a:prstGeom prst="rect">
            <a:avLst/>
          </a:prstGeom>
        </p:spPr>
      </p:pic>
      <p:sp>
        <p:nvSpPr>
          <p:cNvPr id="7" name="TextBox 6">
            <a:extLst>
              <a:ext uri="{FF2B5EF4-FFF2-40B4-BE49-F238E27FC236}">
                <a16:creationId xmlns:a16="http://schemas.microsoft.com/office/drawing/2014/main" id="{7537C335-9C6D-4FBC-84A3-78B5AD22394C}"/>
              </a:ext>
            </a:extLst>
          </p:cNvPr>
          <p:cNvSpPr txBox="1"/>
          <p:nvPr/>
        </p:nvSpPr>
        <p:spPr>
          <a:xfrm>
            <a:off x="4802183" y="6062841"/>
            <a:ext cx="3257646" cy="176330"/>
          </a:xfrm>
          <a:prstGeom prst="rect">
            <a:avLst/>
          </a:prstGeom>
          <a:noFill/>
        </p:spPr>
        <p:txBody>
          <a:bodyPr wrap="square" rtlCol="0">
            <a:spAutoFit/>
          </a:bodyPr>
          <a:lstStyle/>
          <a:p>
            <a:r>
              <a:rPr lang="en-US" sz="546" dirty="0">
                <a:hlinkClick r:id="rId4" tooltip="http://www.genomicslawreport.com/index.php/category/industry-news/mobile-health-industry-news/"/>
              </a:rPr>
              <a:t>This Photo</a:t>
            </a:r>
            <a:r>
              <a:rPr lang="en-US" sz="546" dirty="0"/>
              <a:t> by Unknown Author is licensed under </a:t>
            </a:r>
            <a:r>
              <a:rPr lang="en-US" sz="546" dirty="0">
                <a:hlinkClick r:id="rId5" tooltip="https://creativecommons.org/licenses/by-sa/3.0/"/>
              </a:rPr>
              <a:t>CC BY-SA</a:t>
            </a:r>
            <a:endParaRPr lang="en-US" sz="546" dirty="0"/>
          </a:p>
        </p:txBody>
      </p:sp>
      <p:pic>
        <p:nvPicPr>
          <p:cNvPr id="11" name="Picture 10" descr="A picture containing text&#10;&#10;Description automatically generated">
            <a:extLst>
              <a:ext uri="{FF2B5EF4-FFF2-40B4-BE49-F238E27FC236}">
                <a16:creationId xmlns:a16="http://schemas.microsoft.com/office/drawing/2014/main" id="{CAD89454-48EA-4F57-A095-4276CF8E1F90}"/>
              </a:ext>
            </a:extLst>
          </p:cNvPr>
          <p:cNvPicPr>
            <a:picLocks noChangeAspect="1"/>
          </p:cNvPicPr>
          <p:nvPr/>
        </p:nvPicPr>
        <p:blipFill>
          <a:blip r:embed="rId6"/>
          <a:stretch>
            <a:fillRect/>
          </a:stretch>
        </p:blipFill>
        <p:spPr>
          <a:xfrm>
            <a:off x="10922000" y="5588000"/>
            <a:ext cx="1270000" cy="1270000"/>
          </a:xfrm>
          <a:prstGeom prst="rect">
            <a:avLst/>
          </a:prstGeom>
        </p:spPr>
      </p:pic>
      <p:cxnSp>
        <p:nvCxnSpPr>
          <p:cNvPr id="14" name="Straight Connector 13">
            <a:extLst>
              <a:ext uri="{FF2B5EF4-FFF2-40B4-BE49-F238E27FC236}">
                <a16:creationId xmlns:a16="http://schemas.microsoft.com/office/drawing/2014/main" id="{E5BAF503-D9B5-D041-8B85-D68C326700D2}"/>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410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24</a:t>
            </a:fld>
            <a:endParaRPr lang="en-US" dirty="0"/>
          </a:p>
        </p:txBody>
      </p:sp>
      <p:sp>
        <p:nvSpPr>
          <p:cNvPr id="2" name="Title 1"/>
          <p:cNvSpPr>
            <a:spLocks noGrp="1"/>
          </p:cNvSpPr>
          <p:nvPr>
            <p:ph type="title" idx="4294967295"/>
          </p:nvPr>
        </p:nvSpPr>
        <p:spPr>
          <a:xfrm>
            <a:off x="494951" y="253344"/>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Research and Follow Up</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1447800" y="1257300"/>
            <a:ext cx="10744200" cy="4603750"/>
          </a:xfrm>
        </p:spPr>
        <p:txBody>
          <a:bodyPr>
            <a:noAutofit/>
          </a:bodyPr>
          <a:lstStyle/>
          <a:p>
            <a:pPr marL="0" indent="0">
              <a:buNone/>
            </a:pPr>
            <a:r>
              <a:rPr lang="en-US" sz="3200" b="1" dirty="0">
                <a:solidFill>
                  <a:schemeClr val="tx2"/>
                </a:solidFill>
                <a:latin typeface="Grandview Display" panose="020B0502040204020203" pitchFamily="34" charset="0"/>
              </a:rPr>
              <a:t>Were there any tests ordered?</a:t>
            </a:r>
          </a:p>
          <a:p>
            <a:pPr marL="457200" lvl="1" indent="-457200">
              <a:spcBef>
                <a:spcPts val="1000"/>
              </a:spcBef>
              <a:buFont typeface="Arial" panose="020B0604020202020204" pitchFamily="34" charset="0"/>
              <a:buChar char="•"/>
            </a:pPr>
            <a:r>
              <a:rPr lang="en-US" sz="3200" dirty="0">
                <a:solidFill>
                  <a:schemeClr val="tx2"/>
                </a:solidFill>
                <a:latin typeface="Grandview Display" panose="020B0502040204020203" pitchFamily="34" charset="0"/>
              </a:rPr>
              <a:t>What did the results show?</a:t>
            </a:r>
          </a:p>
          <a:p>
            <a:pPr marL="457200" lvl="1" indent="-457200">
              <a:spcBef>
                <a:spcPts val="1000"/>
              </a:spcBef>
              <a:buFont typeface="Arial" panose="020B0604020202020204" pitchFamily="34" charset="0"/>
              <a:buChar char="•"/>
            </a:pPr>
            <a:r>
              <a:rPr lang="en-US" sz="3200" dirty="0">
                <a:solidFill>
                  <a:schemeClr val="tx2"/>
                </a:solidFill>
                <a:latin typeface="Grandview Display" panose="020B0502040204020203" pitchFamily="34" charset="0"/>
              </a:rPr>
              <a:t>Will they need to be redone? When?</a:t>
            </a:r>
          </a:p>
          <a:p>
            <a:pPr marL="0" indent="0">
              <a:buNone/>
            </a:pPr>
            <a:r>
              <a:rPr lang="en-US" sz="3200" b="1" dirty="0">
                <a:solidFill>
                  <a:schemeClr val="tx2"/>
                </a:solidFill>
                <a:latin typeface="Grandview Display" panose="020B0502040204020203" pitchFamily="34" charset="0"/>
              </a:rPr>
              <a:t>Follow up appointment?</a:t>
            </a:r>
          </a:p>
          <a:p>
            <a:pPr marL="457200" lvl="1" indent="-457200">
              <a:spcBef>
                <a:spcPts val="1000"/>
              </a:spcBef>
              <a:buFont typeface="Arial" panose="020B0604020202020204" pitchFamily="34" charset="0"/>
              <a:buChar char="•"/>
            </a:pPr>
            <a:r>
              <a:rPr lang="en-US" sz="3200" dirty="0">
                <a:solidFill>
                  <a:schemeClr val="tx2"/>
                </a:solidFill>
                <a:latin typeface="Grandview Display" panose="020B0502040204020203" pitchFamily="34" charset="0"/>
              </a:rPr>
              <a:t>When is it scheduled for?</a:t>
            </a:r>
          </a:p>
          <a:p>
            <a:pPr marL="457200" lvl="1" indent="-457200">
              <a:spcBef>
                <a:spcPts val="1000"/>
              </a:spcBef>
              <a:buFont typeface="Arial" panose="020B0604020202020204" pitchFamily="34" charset="0"/>
              <a:buChar char="•"/>
            </a:pPr>
            <a:r>
              <a:rPr lang="en-US" sz="3200" dirty="0">
                <a:solidFill>
                  <a:schemeClr val="tx2"/>
                </a:solidFill>
                <a:latin typeface="Grandview Display" panose="020B0502040204020203" pitchFamily="34" charset="0"/>
              </a:rPr>
              <a:t>What is the plan?</a:t>
            </a:r>
          </a:p>
          <a:p>
            <a:pPr marL="797082" lvl="1" indent="-519836">
              <a:buFont typeface="Arial" panose="020B0604020202020204" pitchFamily="34" charset="0"/>
              <a:buChar char="•"/>
            </a:pPr>
            <a:endParaRPr lang="en-US" sz="3608" dirty="0">
              <a:solidFill>
                <a:srgbClr val="000000"/>
              </a:solidFill>
              <a:latin typeface="Roboto Black"/>
            </a:endParaRPr>
          </a:p>
          <a:p>
            <a:pPr algn="l"/>
            <a:endParaRPr lang="en-US" sz="4002" dirty="0">
              <a:solidFill>
                <a:srgbClr val="000000"/>
              </a:solidFill>
              <a:latin typeface="Roboto Black"/>
            </a:endParaRPr>
          </a:p>
        </p:txBody>
      </p:sp>
      <p:pic>
        <p:nvPicPr>
          <p:cNvPr id="7" name="Picture 6" descr="A picture containing text&#10;&#10;Description automatically generated">
            <a:extLst>
              <a:ext uri="{FF2B5EF4-FFF2-40B4-BE49-F238E27FC236}">
                <a16:creationId xmlns:a16="http://schemas.microsoft.com/office/drawing/2014/main" id="{65B17DC3-C333-4FA9-9167-92702ED69D50}"/>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8" name="Straight Connector 7">
            <a:extLst>
              <a:ext uri="{FF2B5EF4-FFF2-40B4-BE49-F238E27FC236}">
                <a16:creationId xmlns:a16="http://schemas.microsoft.com/office/drawing/2014/main" id="{B41AD825-3A78-4F45-8668-AFFC17285200}"/>
              </a:ext>
            </a:extLst>
          </p:cNvPr>
          <p:cNvCxnSpPr>
            <a:cxnSpLocks/>
          </p:cNvCxnSpPr>
          <p:nvPr/>
        </p:nvCxnSpPr>
        <p:spPr>
          <a:xfrm>
            <a:off x="491069"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BABFD2-61AA-B84B-8064-9EAF696F2961}"/>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76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25</a:t>
            </a:fld>
            <a:endParaRPr lang="en-US" dirty="0"/>
          </a:p>
        </p:txBody>
      </p:sp>
      <p:sp>
        <p:nvSpPr>
          <p:cNvPr id="2" name="Title 1"/>
          <p:cNvSpPr>
            <a:spLocks noGrp="1"/>
          </p:cNvSpPr>
          <p:nvPr>
            <p:ph type="title" idx="4294967295"/>
          </p:nvPr>
        </p:nvSpPr>
        <p:spPr>
          <a:xfrm>
            <a:off x="399902" y="288800"/>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No Duplication of Work</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830511" y="1258888"/>
            <a:ext cx="11361490" cy="4603750"/>
          </a:xfrm>
        </p:spPr>
        <p:txBody>
          <a:bodyPr>
            <a:noAutofit/>
          </a:bodyPr>
          <a:lstStyle/>
          <a:p>
            <a:pPr marL="0" lvl="1">
              <a:spcBef>
                <a:spcPts val="1000"/>
              </a:spcBef>
            </a:pPr>
            <a:r>
              <a:rPr lang="en-US" sz="3200" dirty="0">
                <a:solidFill>
                  <a:schemeClr val="tx2"/>
                </a:solidFill>
                <a:latin typeface="Grandview Display" panose="020B0502040204020203" pitchFamily="34" charset="0"/>
              </a:rPr>
              <a:t>Document the research you have done </a:t>
            </a:r>
          </a:p>
          <a:p>
            <a:pPr marL="0" lvl="1">
              <a:spcBef>
                <a:spcPts val="1000"/>
              </a:spcBef>
            </a:pPr>
            <a:r>
              <a:rPr lang="en-US" sz="3200" b="1" i="1" dirty="0">
                <a:solidFill>
                  <a:schemeClr val="tx2"/>
                </a:solidFill>
                <a:latin typeface="Grandview Display" panose="020B0502040204020203" pitchFamily="34" charset="0"/>
              </a:rPr>
              <a:t>and</a:t>
            </a:r>
            <a:r>
              <a:rPr lang="en-US" sz="3200" dirty="0">
                <a:solidFill>
                  <a:schemeClr val="tx2"/>
                </a:solidFill>
                <a:latin typeface="Grandview Display" panose="020B0502040204020203" pitchFamily="34" charset="0"/>
              </a:rPr>
              <a:t> the plan for the future.  </a:t>
            </a:r>
          </a:p>
        </p:txBody>
      </p:sp>
      <p:pic>
        <p:nvPicPr>
          <p:cNvPr id="4" name="Picture 3" descr="A picture containing drawing&#10;&#10;Description automatically generated">
            <a:extLst>
              <a:ext uri="{FF2B5EF4-FFF2-40B4-BE49-F238E27FC236}">
                <a16:creationId xmlns:a16="http://schemas.microsoft.com/office/drawing/2014/main" id="{0E41C5A1-B9F5-4BD0-B98C-092BDE06FAA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33634" y="2995394"/>
            <a:ext cx="8090402" cy="2693106"/>
          </a:xfrm>
          <a:prstGeom prst="rect">
            <a:avLst/>
          </a:prstGeom>
        </p:spPr>
      </p:pic>
      <p:sp>
        <p:nvSpPr>
          <p:cNvPr id="5" name="TextBox 4">
            <a:extLst>
              <a:ext uri="{FF2B5EF4-FFF2-40B4-BE49-F238E27FC236}">
                <a16:creationId xmlns:a16="http://schemas.microsoft.com/office/drawing/2014/main" id="{32992D39-6037-4E1A-AF06-48238D76FDD0}"/>
              </a:ext>
            </a:extLst>
          </p:cNvPr>
          <p:cNvSpPr txBox="1"/>
          <p:nvPr/>
        </p:nvSpPr>
        <p:spPr>
          <a:xfrm>
            <a:off x="4987014" y="6041195"/>
            <a:ext cx="4002746" cy="176330"/>
          </a:xfrm>
          <a:prstGeom prst="rect">
            <a:avLst/>
          </a:prstGeom>
          <a:noFill/>
        </p:spPr>
        <p:txBody>
          <a:bodyPr wrap="square" rtlCol="0">
            <a:spAutoFit/>
          </a:bodyPr>
          <a:lstStyle/>
          <a:p>
            <a:r>
              <a:rPr lang="en-US" sz="546" dirty="0">
                <a:hlinkClick r:id="rId4" tooltip="http://www.thedevinewrite.com/2014/06/planning-for-future.html"/>
              </a:rPr>
              <a:t>This Photo</a:t>
            </a:r>
            <a:r>
              <a:rPr lang="en-US" sz="546" dirty="0"/>
              <a:t> by Unknown Author is licensed under </a:t>
            </a:r>
            <a:r>
              <a:rPr lang="en-US" sz="546" dirty="0">
                <a:hlinkClick r:id="rId5" tooltip="https://creativecommons.org/licenses/by-nc-nd/3.0/"/>
              </a:rPr>
              <a:t>CC BY-NC-ND</a:t>
            </a:r>
            <a:endParaRPr lang="en-US" sz="546" dirty="0"/>
          </a:p>
        </p:txBody>
      </p:sp>
      <p:pic>
        <p:nvPicPr>
          <p:cNvPr id="9" name="Picture 8" descr="A picture containing text&#10;&#10;Description automatically generated">
            <a:extLst>
              <a:ext uri="{FF2B5EF4-FFF2-40B4-BE49-F238E27FC236}">
                <a16:creationId xmlns:a16="http://schemas.microsoft.com/office/drawing/2014/main" id="{FF1A93D2-511F-4F74-B997-9F15F59D5D8E}"/>
              </a:ext>
            </a:extLst>
          </p:cNvPr>
          <p:cNvPicPr>
            <a:picLocks noChangeAspect="1"/>
          </p:cNvPicPr>
          <p:nvPr/>
        </p:nvPicPr>
        <p:blipFill>
          <a:blip r:embed="rId6"/>
          <a:stretch>
            <a:fillRect/>
          </a:stretch>
        </p:blipFill>
        <p:spPr>
          <a:xfrm>
            <a:off x="10922000" y="5588000"/>
            <a:ext cx="1270000" cy="1270000"/>
          </a:xfrm>
          <a:prstGeom prst="rect">
            <a:avLst/>
          </a:prstGeom>
        </p:spPr>
      </p:pic>
      <p:cxnSp>
        <p:nvCxnSpPr>
          <p:cNvPr id="11" name="Straight Connector 10">
            <a:extLst>
              <a:ext uri="{FF2B5EF4-FFF2-40B4-BE49-F238E27FC236}">
                <a16:creationId xmlns:a16="http://schemas.microsoft.com/office/drawing/2014/main" id="{8627E576-C78F-A04A-B6A4-BAC2ADDAA283}"/>
              </a:ext>
            </a:extLst>
          </p:cNvPr>
          <p:cNvCxnSpPr>
            <a:cxnSpLocks/>
          </p:cNvCxnSpPr>
          <p:nvPr/>
        </p:nvCxnSpPr>
        <p:spPr>
          <a:xfrm>
            <a:off x="321735"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B67AD6-3291-0F4B-9FC9-AB08C8CAE054}"/>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631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26</a:t>
            </a:fld>
            <a:endParaRPr lang="en-US" dirty="0"/>
          </a:p>
        </p:txBody>
      </p:sp>
      <p:sp>
        <p:nvSpPr>
          <p:cNvPr id="2" name="Title 1"/>
          <p:cNvSpPr>
            <a:spLocks noGrp="1"/>
          </p:cNvSpPr>
          <p:nvPr>
            <p:ph type="title" idx="4294967295"/>
          </p:nvPr>
        </p:nvSpPr>
        <p:spPr>
          <a:xfrm>
            <a:off x="486562" y="306007"/>
            <a:ext cx="10769600" cy="517525"/>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Capture your Research </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1013148" y="1164856"/>
            <a:ext cx="9546162" cy="1322387"/>
          </a:xfrm>
        </p:spPr>
        <p:txBody>
          <a:bodyPr>
            <a:noAutofit/>
          </a:bodyPr>
          <a:lstStyle/>
          <a:p>
            <a:pPr marL="457200" lvl="1" indent="-457200">
              <a:spcBef>
                <a:spcPts val="1000"/>
              </a:spcBef>
              <a:buFont typeface="Arial" panose="020B0604020202020204" pitchFamily="34" charset="0"/>
              <a:buChar char="•"/>
            </a:pPr>
            <a:r>
              <a:rPr lang="en-US" sz="3200" dirty="0">
                <a:solidFill>
                  <a:schemeClr val="tx2"/>
                </a:solidFill>
                <a:latin typeface="Grandview Display" panose="020B0502040204020203" pitchFamily="34" charset="0"/>
              </a:rPr>
              <a:t>Planning for the future</a:t>
            </a:r>
          </a:p>
          <a:p>
            <a:pPr marL="731520" lvl="2" indent="-457200">
              <a:spcBef>
                <a:spcPts val="1000"/>
              </a:spcBef>
            </a:pPr>
            <a:r>
              <a:rPr lang="en-US" sz="3000" dirty="0">
                <a:solidFill>
                  <a:schemeClr val="tx2"/>
                </a:solidFill>
                <a:latin typeface="Grandview Display" panose="020B0502040204020203" pitchFamily="34" charset="0"/>
              </a:rPr>
              <a:t>Using the right tools</a:t>
            </a:r>
          </a:p>
        </p:txBody>
      </p:sp>
      <p:pic>
        <p:nvPicPr>
          <p:cNvPr id="4" name="Picture 3" descr="A close up of a piece of paper&#10;&#10;Description automatically generated">
            <a:extLst>
              <a:ext uri="{FF2B5EF4-FFF2-40B4-BE49-F238E27FC236}">
                <a16:creationId xmlns:a16="http://schemas.microsoft.com/office/drawing/2014/main" id="{CFFB87B3-40AA-4588-8E46-7C41B97CF8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29" y="3114759"/>
            <a:ext cx="4052812" cy="2796441"/>
          </a:xfrm>
          <a:prstGeom prst="rect">
            <a:avLst/>
          </a:prstGeom>
        </p:spPr>
      </p:pic>
      <p:sp>
        <p:nvSpPr>
          <p:cNvPr id="5" name="TextBox 4">
            <a:extLst>
              <a:ext uri="{FF2B5EF4-FFF2-40B4-BE49-F238E27FC236}">
                <a16:creationId xmlns:a16="http://schemas.microsoft.com/office/drawing/2014/main" id="{F45A91E6-62DA-47B1-B5EF-6149D622737C}"/>
              </a:ext>
            </a:extLst>
          </p:cNvPr>
          <p:cNvSpPr txBox="1"/>
          <p:nvPr/>
        </p:nvSpPr>
        <p:spPr>
          <a:xfrm>
            <a:off x="1013148" y="5953193"/>
            <a:ext cx="3789035" cy="176330"/>
          </a:xfrm>
          <a:prstGeom prst="rect">
            <a:avLst/>
          </a:prstGeom>
          <a:noFill/>
        </p:spPr>
        <p:txBody>
          <a:bodyPr wrap="square" rtlCol="0">
            <a:spAutoFit/>
          </a:bodyPr>
          <a:lstStyle/>
          <a:p>
            <a:r>
              <a:rPr lang="en-US" sz="546">
                <a:hlinkClick r:id="rId4" tooltip="https://phoenixajournal.wordpress.com/2013/08/13/no-without-justification/"/>
              </a:rPr>
              <a:t>This Photo</a:t>
            </a:r>
            <a:r>
              <a:rPr lang="en-US" sz="546"/>
              <a:t> by Unknown Author is licensed under </a:t>
            </a:r>
            <a:r>
              <a:rPr lang="en-US" sz="546">
                <a:hlinkClick r:id="rId5" tooltip="https://creativecommons.org/licenses/by/3.0/"/>
              </a:rPr>
              <a:t>CC BY</a:t>
            </a:r>
            <a:endParaRPr lang="en-US" sz="546"/>
          </a:p>
        </p:txBody>
      </p:sp>
      <p:pic>
        <p:nvPicPr>
          <p:cNvPr id="7" name="Picture 6" descr="Icon&#10;&#10;Description automatically generated">
            <a:extLst>
              <a:ext uri="{FF2B5EF4-FFF2-40B4-BE49-F238E27FC236}">
                <a16:creationId xmlns:a16="http://schemas.microsoft.com/office/drawing/2014/main" id="{87235594-C4A1-4621-BC41-2EF15025895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369743" y="2501938"/>
            <a:ext cx="2170107" cy="2011042"/>
          </a:xfrm>
          <a:prstGeom prst="rect">
            <a:avLst/>
          </a:prstGeom>
        </p:spPr>
      </p:pic>
      <p:sp>
        <p:nvSpPr>
          <p:cNvPr id="8" name="TextBox 7">
            <a:extLst>
              <a:ext uri="{FF2B5EF4-FFF2-40B4-BE49-F238E27FC236}">
                <a16:creationId xmlns:a16="http://schemas.microsoft.com/office/drawing/2014/main" id="{9354CE83-E6F1-4C8F-B11B-DE47BCF23945}"/>
              </a:ext>
            </a:extLst>
          </p:cNvPr>
          <p:cNvSpPr txBox="1"/>
          <p:nvPr/>
        </p:nvSpPr>
        <p:spPr>
          <a:xfrm>
            <a:off x="6115040" y="5911200"/>
            <a:ext cx="1489147" cy="260328"/>
          </a:xfrm>
          <a:prstGeom prst="rect">
            <a:avLst/>
          </a:prstGeom>
          <a:noFill/>
        </p:spPr>
        <p:txBody>
          <a:bodyPr wrap="square" rtlCol="0">
            <a:spAutoFit/>
          </a:bodyPr>
          <a:lstStyle/>
          <a:p>
            <a:r>
              <a:rPr lang="en-US" sz="546" dirty="0">
                <a:hlinkClick r:id="rId7" tooltip="http://www.blogdesap.com/2010/02/condiciones-de-pago.html"/>
              </a:rPr>
              <a:t>This Photo</a:t>
            </a:r>
            <a:r>
              <a:rPr lang="en-US" sz="546" dirty="0"/>
              <a:t> by Unknown Author is licensed under </a:t>
            </a:r>
            <a:r>
              <a:rPr lang="en-US" sz="546" dirty="0">
                <a:hlinkClick r:id="rId8" tooltip="https://creativecommons.org/licenses/by-nc/3.0/"/>
              </a:rPr>
              <a:t>CC BY-NC</a:t>
            </a:r>
            <a:endParaRPr lang="en-US" sz="546" dirty="0"/>
          </a:p>
        </p:txBody>
      </p:sp>
      <p:pic>
        <p:nvPicPr>
          <p:cNvPr id="11" name="Picture 10" descr="A picture containing diagram&#10;&#10;Description automatically generated">
            <a:extLst>
              <a:ext uri="{FF2B5EF4-FFF2-40B4-BE49-F238E27FC236}">
                <a16:creationId xmlns:a16="http://schemas.microsoft.com/office/drawing/2014/main" id="{24EC651B-9D63-4457-B237-682E570FA22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935842" y="2443657"/>
            <a:ext cx="6232626" cy="2488484"/>
          </a:xfrm>
          <a:prstGeom prst="rect">
            <a:avLst/>
          </a:prstGeom>
        </p:spPr>
      </p:pic>
      <p:sp>
        <p:nvSpPr>
          <p:cNvPr id="12" name="TextBox 11">
            <a:extLst>
              <a:ext uri="{FF2B5EF4-FFF2-40B4-BE49-F238E27FC236}">
                <a16:creationId xmlns:a16="http://schemas.microsoft.com/office/drawing/2014/main" id="{3EF0228A-5559-42B6-8D49-78B5F4F0202B}"/>
              </a:ext>
            </a:extLst>
          </p:cNvPr>
          <p:cNvSpPr txBox="1"/>
          <p:nvPr/>
        </p:nvSpPr>
        <p:spPr>
          <a:xfrm>
            <a:off x="3675102" y="6046030"/>
            <a:ext cx="7141790" cy="176330"/>
          </a:xfrm>
          <a:prstGeom prst="rect">
            <a:avLst/>
          </a:prstGeom>
          <a:noFill/>
        </p:spPr>
        <p:txBody>
          <a:bodyPr wrap="square" rtlCol="0">
            <a:spAutoFit/>
          </a:bodyPr>
          <a:lstStyle/>
          <a:p>
            <a:r>
              <a:rPr lang="en-US" sz="546">
                <a:hlinkClick r:id="rId10" tooltip="http://sitn.hms.harvard.edu/flash/2019/health-data-privacy/"/>
              </a:rPr>
              <a:t>This Photo</a:t>
            </a:r>
            <a:r>
              <a:rPr lang="en-US" sz="546"/>
              <a:t> by Unknown Author is licensed under </a:t>
            </a:r>
            <a:r>
              <a:rPr lang="en-US" sz="546">
                <a:hlinkClick r:id="rId11" tooltip="https://creativecommons.org/licenses/by-nc-sa/3.0/"/>
              </a:rPr>
              <a:t>CC BY-SA-NC</a:t>
            </a:r>
            <a:endParaRPr lang="en-US" sz="546"/>
          </a:p>
        </p:txBody>
      </p:sp>
      <p:pic>
        <p:nvPicPr>
          <p:cNvPr id="15" name="Picture 14" descr="Shape, background pattern&#10;&#10;Description automatically generated">
            <a:extLst>
              <a:ext uri="{FF2B5EF4-FFF2-40B4-BE49-F238E27FC236}">
                <a16:creationId xmlns:a16="http://schemas.microsoft.com/office/drawing/2014/main" id="{05C38457-967C-4D72-B168-7A170E2F3CAD}"/>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891095" y="4571007"/>
            <a:ext cx="1233170" cy="1382187"/>
          </a:xfrm>
          <a:prstGeom prst="rect">
            <a:avLst/>
          </a:prstGeom>
        </p:spPr>
      </p:pic>
      <p:pic>
        <p:nvPicPr>
          <p:cNvPr id="16" name="Picture 15" descr="Shape, background pattern&#10;&#10;Description automatically generated">
            <a:extLst>
              <a:ext uri="{FF2B5EF4-FFF2-40B4-BE49-F238E27FC236}">
                <a16:creationId xmlns:a16="http://schemas.microsoft.com/office/drawing/2014/main" id="{B7F890AB-E10F-4AF3-88DC-8F4597B63D62}"/>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401060" y="3637966"/>
            <a:ext cx="1233170" cy="1382187"/>
          </a:xfrm>
          <a:prstGeom prst="rect">
            <a:avLst/>
          </a:prstGeom>
        </p:spPr>
      </p:pic>
      <p:pic>
        <p:nvPicPr>
          <p:cNvPr id="22" name="Picture 21" descr="Icon&#10;&#10;Description automatically generated">
            <a:extLst>
              <a:ext uri="{FF2B5EF4-FFF2-40B4-BE49-F238E27FC236}">
                <a16:creationId xmlns:a16="http://schemas.microsoft.com/office/drawing/2014/main" id="{4AE1B059-094C-4DAF-A5BD-02DE45C47BF4}"/>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977104" y="4194271"/>
            <a:ext cx="1920510" cy="1475738"/>
          </a:xfrm>
          <a:prstGeom prst="rect">
            <a:avLst/>
          </a:prstGeom>
        </p:spPr>
      </p:pic>
      <p:pic>
        <p:nvPicPr>
          <p:cNvPr id="17" name="Picture 16" descr="A picture containing shoji, building, window&#10;&#10;Description automatically generated">
            <a:extLst>
              <a:ext uri="{FF2B5EF4-FFF2-40B4-BE49-F238E27FC236}">
                <a16:creationId xmlns:a16="http://schemas.microsoft.com/office/drawing/2014/main" id="{C3A9E6F2-C6DB-4FC9-80F0-A23C74215C69}"/>
              </a:ext>
            </a:extLst>
          </p:cNvPr>
          <p:cNvPicPr>
            <a:picLocks noChangeAspect="1"/>
          </p:cNvPicPr>
          <p:nvPr/>
        </p:nvPicPr>
        <p:blipFill>
          <a:blip r:embed="rId16"/>
          <a:stretch>
            <a:fillRect/>
          </a:stretch>
        </p:blipFill>
        <p:spPr>
          <a:xfrm>
            <a:off x="0" y="5715000"/>
            <a:ext cx="1143000" cy="11430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FBEE6DAA-E03D-4AC8-829A-C3A314C1C567}"/>
              </a:ext>
            </a:extLst>
          </p:cNvPr>
          <p:cNvPicPr>
            <a:picLocks noChangeAspect="1"/>
          </p:cNvPicPr>
          <p:nvPr/>
        </p:nvPicPr>
        <p:blipFill>
          <a:blip r:embed="rId17"/>
          <a:stretch>
            <a:fillRect/>
          </a:stretch>
        </p:blipFill>
        <p:spPr>
          <a:xfrm>
            <a:off x="10922000" y="5588000"/>
            <a:ext cx="1270000" cy="1270000"/>
          </a:xfrm>
          <a:prstGeom prst="rect">
            <a:avLst/>
          </a:prstGeom>
        </p:spPr>
      </p:pic>
      <p:cxnSp>
        <p:nvCxnSpPr>
          <p:cNvPr id="19" name="Straight Connector 18">
            <a:extLst>
              <a:ext uri="{FF2B5EF4-FFF2-40B4-BE49-F238E27FC236}">
                <a16:creationId xmlns:a16="http://schemas.microsoft.com/office/drawing/2014/main" id="{8659A4AA-05E7-2447-823D-DD4D679A87DD}"/>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93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27</a:t>
            </a:fld>
            <a:endParaRPr lang="en-US" dirty="0"/>
          </a:p>
        </p:txBody>
      </p:sp>
      <p:sp>
        <p:nvSpPr>
          <p:cNvPr id="2" name="Title 1"/>
          <p:cNvSpPr>
            <a:spLocks noGrp="1"/>
          </p:cNvSpPr>
          <p:nvPr>
            <p:ph type="title" idx="4294967295"/>
          </p:nvPr>
        </p:nvSpPr>
        <p:spPr>
          <a:xfrm>
            <a:off x="494951" y="253344"/>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How to Evaluate a Care Coordination Program Vendor?</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889000" y="1181399"/>
            <a:ext cx="10744200" cy="779482"/>
          </a:xfrm>
        </p:spPr>
        <p:txBody>
          <a:bodyPr>
            <a:noAutofit/>
          </a:bodyPr>
          <a:lstStyle/>
          <a:p>
            <a:pPr marL="0" indent="0">
              <a:buNone/>
            </a:pPr>
            <a:r>
              <a:rPr lang="en-US" sz="3200" b="1" dirty="0">
                <a:solidFill>
                  <a:schemeClr val="tx2"/>
                </a:solidFill>
                <a:latin typeface="Grandview Display" panose="020B0502040204020203" pitchFamily="34" charset="0"/>
              </a:rPr>
              <a:t>Start with Questions about all Care Coordinated Programs </a:t>
            </a:r>
          </a:p>
          <a:p>
            <a:pPr marL="277246" lvl="1" indent="0">
              <a:buNone/>
            </a:pPr>
            <a:endParaRPr lang="en-US" sz="3608" dirty="0">
              <a:solidFill>
                <a:srgbClr val="000000"/>
              </a:solidFill>
              <a:latin typeface="Roboto Black"/>
            </a:endParaRPr>
          </a:p>
          <a:p>
            <a:pPr algn="l"/>
            <a:endParaRPr lang="en-US" sz="4002" dirty="0">
              <a:solidFill>
                <a:srgbClr val="000000"/>
              </a:solidFill>
              <a:latin typeface="Roboto Black"/>
            </a:endParaRPr>
          </a:p>
        </p:txBody>
      </p:sp>
      <p:pic>
        <p:nvPicPr>
          <p:cNvPr id="7" name="Picture 6" descr="A picture containing text&#10;&#10;Description automatically generated">
            <a:extLst>
              <a:ext uri="{FF2B5EF4-FFF2-40B4-BE49-F238E27FC236}">
                <a16:creationId xmlns:a16="http://schemas.microsoft.com/office/drawing/2014/main" id="{65B17DC3-C333-4FA9-9167-92702ED69D50}"/>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8" name="Straight Connector 7">
            <a:extLst>
              <a:ext uri="{FF2B5EF4-FFF2-40B4-BE49-F238E27FC236}">
                <a16:creationId xmlns:a16="http://schemas.microsoft.com/office/drawing/2014/main" id="{B41AD825-3A78-4F45-8668-AFFC17285200}"/>
              </a:ext>
            </a:extLst>
          </p:cNvPr>
          <p:cNvCxnSpPr>
            <a:cxnSpLocks/>
          </p:cNvCxnSpPr>
          <p:nvPr/>
        </p:nvCxnSpPr>
        <p:spPr>
          <a:xfrm>
            <a:off x="491069"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BABFD2-61AA-B84B-8064-9EAF696F2961}"/>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4CFFEEA-1AE5-45E3-89E6-092227DEB87C}"/>
              </a:ext>
            </a:extLst>
          </p:cNvPr>
          <p:cNvSpPr txBox="1">
            <a:spLocks/>
          </p:cNvSpPr>
          <p:nvPr/>
        </p:nvSpPr>
        <p:spPr>
          <a:xfrm>
            <a:off x="2030309" y="1960881"/>
            <a:ext cx="7022251" cy="40538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Are you able to assist us with tracking patients for </a:t>
            </a:r>
          </a:p>
          <a:p>
            <a:pPr lvl="1"/>
            <a:r>
              <a:rPr lang="en-US" sz="2000" dirty="0"/>
              <a:t>Chronic Care Management?</a:t>
            </a:r>
          </a:p>
          <a:p>
            <a:pPr lvl="1"/>
            <a:r>
              <a:rPr lang="en-US" sz="2000" dirty="0"/>
              <a:t>Complex Chronic Care Management?</a:t>
            </a:r>
          </a:p>
          <a:p>
            <a:pPr lvl="1"/>
            <a:r>
              <a:rPr lang="en-US" sz="2000" dirty="0"/>
              <a:t>Behavioral Health Integration?</a:t>
            </a:r>
          </a:p>
          <a:p>
            <a:pPr lvl="1"/>
            <a:r>
              <a:rPr lang="en-US" sz="2000" dirty="0"/>
              <a:t>Collaborative Care Management?</a:t>
            </a:r>
          </a:p>
          <a:p>
            <a:pPr lvl="1"/>
            <a:r>
              <a:rPr lang="en-US" sz="2000" dirty="0"/>
              <a:t>Principal Care Management?</a:t>
            </a:r>
          </a:p>
          <a:p>
            <a:pPr lvl="1"/>
            <a:r>
              <a:rPr lang="en-US" sz="2000" dirty="0"/>
              <a:t>Remote Physiological Monitoring?</a:t>
            </a:r>
          </a:p>
          <a:p>
            <a:pPr lvl="1"/>
            <a:r>
              <a:rPr lang="en-US" sz="2000" dirty="0"/>
              <a:t>Transition of Care Management</a:t>
            </a:r>
          </a:p>
          <a:p>
            <a:pPr lvl="1"/>
            <a:r>
              <a:rPr lang="en-US" sz="2000" dirty="0" err="1"/>
              <a:t>ACO</a:t>
            </a:r>
            <a:r>
              <a:rPr lang="en-US" sz="2000" dirty="0"/>
              <a:t> populations or groups?</a:t>
            </a:r>
          </a:p>
          <a:p>
            <a:pPr lvl="1"/>
            <a:r>
              <a:rPr lang="en-US" sz="2000" dirty="0"/>
              <a:t>Referral management?</a:t>
            </a:r>
          </a:p>
          <a:p>
            <a:pPr lvl="1"/>
            <a:r>
              <a:rPr lang="en-US" sz="2000" dirty="0"/>
              <a:t>Discharge management?</a:t>
            </a:r>
          </a:p>
          <a:p>
            <a:endParaRPr lang="en-US" sz="2000" dirty="0"/>
          </a:p>
          <a:p>
            <a:endParaRPr lang="en-US" sz="2000" dirty="0"/>
          </a:p>
        </p:txBody>
      </p:sp>
      <p:pic>
        <p:nvPicPr>
          <p:cNvPr id="4" name="Picture 3" descr="Text, whiteboard&#10;&#10;Description automatically generated">
            <a:extLst>
              <a:ext uri="{FF2B5EF4-FFF2-40B4-BE49-F238E27FC236}">
                <a16:creationId xmlns:a16="http://schemas.microsoft.com/office/drawing/2014/main" id="{5AD38D98-B5A7-4DD8-B17B-072BE38613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76820" y="2412249"/>
            <a:ext cx="4615180" cy="3076787"/>
          </a:xfrm>
          <a:prstGeom prst="rect">
            <a:avLst/>
          </a:prstGeom>
        </p:spPr>
      </p:pic>
      <p:sp>
        <p:nvSpPr>
          <p:cNvPr id="5" name="TextBox 4">
            <a:extLst>
              <a:ext uri="{FF2B5EF4-FFF2-40B4-BE49-F238E27FC236}">
                <a16:creationId xmlns:a16="http://schemas.microsoft.com/office/drawing/2014/main" id="{43EE5C71-53DD-45AB-AFE6-78D7BBC7435E}"/>
              </a:ext>
            </a:extLst>
          </p:cNvPr>
          <p:cNvSpPr txBox="1"/>
          <p:nvPr/>
        </p:nvSpPr>
        <p:spPr>
          <a:xfrm>
            <a:off x="7018020" y="6606059"/>
            <a:ext cx="4615180" cy="230832"/>
          </a:xfrm>
          <a:prstGeom prst="rect">
            <a:avLst/>
          </a:prstGeom>
          <a:noFill/>
        </p:spPr>
        <p:txBody>
          <a:bodyPr wrap="square" rtlCol="0">
            <a:spAutoFit/>
          </a:bodyPr>
          <a:lstStyle/>
          <a:p>
            <a:r>
              <a:rPr lang="en-US" sz="900" dirty="0">
                <a:hlinkClick r:id="rId5" tooltip="http://www.thebluediamondgallery.com/handwriting/s/services.html"/>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403897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28</a:t>
            </a:fld>
            <a:endParaRPr lang="en-US" dirty="0"/>
          </a:p>
        </p:txBody>
      </p:sp>
      <p:sp>
        <p:nvSpPr>
          <p:cNvPr id="2" name="Title 1"/>
          <p:cNvSpPr>
            <a:spLocks noGrp="1"/>
          </p:cNvSpPr>
          <p:nvPr>
            <p:ph type="title" idx="4294967295"/>
          </p:nvPr>
        </p:nvSpPr>
        <p:spPr>
          <a:xfrm>
            <a:off x="494951" y="253344"/>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How to Evaluate a Care Coordination Program Vendor?</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889000" y="1181399"/>
            <a:ext cx="10744200" cy="779482"/>
          </a:xfrm>
        </p:spPr>
        <p:txBody>
          <a:bodyPr>
            <a:noAutofit/>
          </a:bodyPr>
          <a:lstStyle/>
          <a:p>
            <a:pPr marL="0" indent="0">
              <a:buNone/>
            </a:pPr>
            <a:r>
              <a:rPr lang="en-US" sz="3200" b="1" dirty="0">
                <a:solidFill>
                  <a:schemeClr val="tx2"/>
                </a:solidFill>
                <a:latin typeface="Grandview Display" panose="020B0502040204020203" pitchFamily="34" charset="0"/>
              </a:rPr>
              <a:t>Data Management Questions</a:t>
            </a:r>
            <a:endParaRPr lang="en-US" sz="4002" dirty="0">
              <a:solidFill>
                <a:srgbClr val="000000"/>
              </a:solidFill>
              <a:latin typeface="Roboto Black"/>
            </a:endParaRPr>
          </a:p>
        </p:txBody>
      </p:sp>
      <p:pic>
        <p:nvPicPr>
          <p:cNvPr id="7" name="Picture 6" descr="A picture containing text&#10;&#10;Description automatically generated">
            <a:extLst>
              <a:ext uri="{FF2B5EF4-FFF2-40B4-BE49-F238E27FC236}">
                <a16:creationId xmlns:a16="http://schemas.microsoft.com/office/drawing/2014/main" id="{65B17DC3-C333-4FA9-9167-92702ED69D50}"/>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8" name="Straight Connector 7">
            <a:extLst>
              <a:ext uri="{FF2B5EF4-FFF2-40B4-BE49-F238E27FC236}">
                <a16:creationId xmlns:a16="http://schemas.microsoft.com/office/drawing/2014/main" id="{B41AD825-3A78-4F45-8668-AFFC17285200}"/>
              </a:ext>
            </a:extLst>
          </p:cNvPr>
          <p:cNvCxnSpPr>
            <a:cxnSpLocks/>
          </p:cNvCxnSpPr>
          <p:nvPr/>
        </p:nvCxnSpPr>
        <p:spPr>
          <a:xfrm>
            <a:off x="491069"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BABFD2-61AA-B84B-8064-9EAF696F2961}"/>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08A4A414-528C-4B37-9D82-4EC797FF41B8}"/>
              </a:ext>
            </a:extLst>
          </p:cNvPr>
          <p:cNvSpPr txBox="1">
            <a:spLocks/>
          </p:cNvSpPr>
          <p:nvPr/>
        </p:nvSpPr>
        <p:spPr>
          <a:xfrm>
            <a:off x="826446" y="1834480"/>
            <a:ext cx="8215954"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How will you integrate with my EHR? How many of your clients integrate or use as a standalone product? </a:t>
            </a:r>
          </a:p>
          <a:p>
            <a:r>
              <a:rPr lang="en-US" sz="2000" dirty="0"/>
              <a:t>How will you extract demographic information from the EHR?</a:t>
            </a:r>
          </a:p>
          <a:p>
            <a:r>
              <a:rPr lang="en-US" sz="2000" dirty="0"/>
              <a:t>Will we have an audit trail of patient encounters?</a:t>
            </a:r>
          </a:p>
          <a:p>
            <a:endParaRPr lang="en-US" sz="2000" dirty="0"/>
          </a:p>
        </p:txBody>
      </p:sp>
      <p:pic>
        <p:nvPicPr>
          <p:cNvPr id="4" name="Picture 3" descr="Icon&#10;&#10;Description automatically generated">
            <a:extLst>
              <a:ext uri="{FF2B5EF4-FFF2-40B4-BE49-F238E27FC236}">
                <a16:creationId xmlns:a16="http://schemas.microsoft.com/office/drawing/2014/main" id="{6E796F78-03B6-4CD4-A776-73A5DD66E8D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63635" y="2927803"/>
            <a:ext cx="5946981" cy="3345177"/>
          </a:xfrm>
          <a:prstGeom prst="rect">
            <a:avLst/>
          </a:prstGeom>
        </p:spPr>
      </p:pic>
      <p:sp>
        <p:nvSpPr>
          <p:cNvPr id="5" name="TextBox 4">
            <a:extLst>
              <a:ext uri="{FF2B5EF4-FFF2-40B4-BE49-F238E27FC236}">
                <a16:creationId xmlns:a16="http://schemas.microsoft.com/office/drawing/2014/main" id="{31053039-D7D7-4014-8A28-542A27F45512}"/>
              </a:ext>
            </a:extLst>
          </p:cNvPr>
          <p:cNvSpPr txBox="1"/>
          <p:nvPr/>
        </p:nvSpPr>
        <p:spPr>
          <a:xfrm>
            <a:off x="5618480" y="7015308"/>
            <a:ext cx="6573520" cy="230832"/>
          </a:xfrm>
          <a:prstGeom prst="rect">
            <a:avLst/>
          </a:prstGeom>
          <a:noFill/>
        </p:spPr>
        <p:txBody>
          <a:bodyPr wrap="square" rtlCol="0">
            <a:spAutoFit/>
          </a:bodyPr>
          <a:lstStyle/>
          <a:p>
            <a:r>
              <a:rPr lang="en-US" sz="900">
                <a:hlinkClick r:id="rId5" tooltip="https://medium.freecodecamp.org/the-data-driven-corporation-259b5b84f9c9"/>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2418705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29</a:t>
            </a:fld>
            <a:endParaRPr lang="en-US" dirty="0"/>
          </a:p>
        </p:txBody>
      </p:sp>
      <p:sp>
        <p:nvSpPr>
          <p:cNvPr id="2" name="Title 1"/>
          <p:cNvSpPr>
            <a:spLocks noGrp="1"/>
          </p:cNvSpPr>
          <p:nvPr>
            <p:ph type="title" idx="4294967295"/>
          </p:nvPr>
        </p:nvSpPr>
        <p:spPr>
          <a:xfrm>
            <a:off x="494951" y="253344"/>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How to Evaluate a Care Coordination Program Vendor?</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889000" y="1181399"/>
            <a:ext cx="10744200" cy="779482"/>
          </a:xfrm>
        </p:spPr>
        <p:txBody>
          <a:bodyPr>
            <a:noAutofit/>
          </a:bodyPr>
          <a:lstStyle/>
          <a:p>
            <a:pPr marL="0" indent="0">
              <a:buNone/>
            </a:pPr>
            <a:r>
              <a:rPr lang="en-US" sz="3200" b="1" dirty="0">
                <a:solidFill>
                  <a:schemeClr val="tx2"/>
                </a:solidFill>
                <a:latin typeface="Grandview Display" panose="020B0502040204020203" pitchFamily="34" charset="0"/>
              </a:rPr>
              <a:t>Onboarding and Training Questions</a:t>
            </a:r>
            <a:endParaRPr lang="en-US" sz="4002" dirty="0">
              <a:solidFill>
                <a:srgbClr val="000000"/>
              </a:solidFill>
              <a:latin typeface="Roboto Black"/>
            </a:endParaRPr>
          </a:p>
        </p:txBody>
      </p:sp>
      <p:pic>
        <p:nvPicPr>
          <p:cNvPr id="7" name="Picture 6" descr="A picture containing text&#10;&#10;Description automatically generated">
            <a:extLst>
              <a:ext uri="{FF2B5EF4-FFF2-40B4-BE49-F238E27FC236}">
                <a16:creationId xmlns:a16="http://schemas.microsoft.com/office/drawing/2014/main" id="{65B17DC3-C333-4FA9-9167-92702ED69D50}"/>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8" name="Straight Connector 7">
            <a:extLst>
              <a:ext uri="{FF2B5EF4-FFF2-40B4-BE49-F238E27FC236}">
                <a16:creationId xmlns:a16="http://schemas.microsoft.com/office/drawing/2014/main" id="{B41AD825-3A78-4F45-8668-AFFC17285200}"/>
              </a:ext>
            </a:extLst>
          </p:cNvPr>
          <p:cNvCxnSpPr>
            <a:cxnSpLocks/>
          </p:cNvCxnSpPr>
          <p:nvPr/>
        </p:nvCxnSpPr>
        <p:spPr>
          <a:xfrm>
            <a:off x="491069"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BABFD2-61AA-B84B-8064-9EAF696F2961}"/>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33A1363-5D8F-400E-84C9-5466ADC1DB0D}"/>
              </a:ext>
            </a:extLst>
          </p:cNvPr>
          <p:cNvSpPr txBox="1">
            <a:spLocks/>
          </p:cNvSpPr>
          <p:nvPr/>
        </p:nvSpPr>
        <p:spPr>
          <a:xfrm>
            <a:off x="1110829" y="2052320"/>
            <a:ext cx="9225280" cy="393812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Can you help us identify the best types of individuals that excel at the care coordination role?</a:t>
            </a:r>
          </a:p>
          <a:p>
            <a:r>
              <a:rPr lang="en-US" sz="2000" dirty="0"/>
              <a:t>What will you expect of our clinic and hospital for training?</a:t>
            </a:r>
          </a:p>
          <a:p>
            <a:r>
              <a:rPr lang="en-US" sz="2000" dirty="0"/>
              <a:t>How do you set up your organizations for success? Do you have any additional support and training after implementation?</a:t>
            </a:r>
          </a:p>
          <a:p>
            <a:r>
              <a:rPr lang="en-US" sz="2000" dirty="0"/>
              <a:t>Explain the process you use to explain each program to patients?</a:t>
            </a:r>
          </a:p>
          <a:p>
            <a:r>
              <a:rPr lang="en-US" sz="2000" dirty="0"/>
              <a:t>Explain the process you use to explain consent to patients?</a:t>
            </a:r>
          </a:p>
          <a:p>
            <a:r>
              <a:rPr lang="en-US" sz="2000" dirty="0"/>
              <a:t>What percentage of patients do you expect to enroll into your care coordinated program?</a:t>
            </a:r>
          </a:p>
          <a:p>
            <a:r>
              <a:rPr lang="en-US" sz="2000" dirty="0"/>
              <a:t>What type of care plan do you use for the “patient-centered care plan?” Can you demonstrate it for us. </a:t>
            </a:r>
          </a:p>
          <a:p>
            <a:r>
              <a:rPr lang="en-US" sz="2000" dirty="0"/>
              <a:t>Will my providers ever have to leave the EHR? </a:t>
            </a:r>
          </a:p>
          <a:p>
            <a:endParaRPr lang="en-US" sz="2000" dirty="0"/>
          </a:p>
          <a:p>
            <a:endParaRPr lang="en-US" sz="2000" dirty="0"/>
          </a:p>
        </p:txBody>
      </p:sp>
      <p:pic>
        <p:nvPicPr>
          <p:cNvPr id="4" name="Picture 3" descr="A group of people sitting in chairs&#10;&#10;Description automatically generated with low confidence">
            <a:extLst>
              <a:ext uri="{FF2B5EF4-FFF2-40B4-BE49-F238E27FC236}">
                <a16:creationId xmlns:a16="http://schemas.microsoft.com/office/drawing/2014/main" id="{DB018EB7-CB78-4791-9462-7880943DE33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51136" y="949399"/>
            <a:ext cx="2340864" cy="3121152"/>
          </a:xfrm>
          <a:prstGeom prst="rect">
            <a:avLst/>
          </a:prstGeom>
        </p:spPr>
      </p:pic>
      <p:sp>
        <p:nvSpPr>
          <p:cNvPr id="5" name="TextBox 4">
            <a:extLst>
              <a:ext uri="{FF2B5EF4-FFF2-40B4-BE49-F238E27FC236}">
                <a16:creationId xmlns:a16="http://schemas.microsoft.com/office/drawing/2014/main" id="{BBA85869-071C-41B0-9EA7-C8D0438F9ED0}"/>
              </a:ext>
            </a:extLst>
          </p:cNvPr>
          <p:cNvSpPr txBox="1"/>
          <p:nvPr/>
        </p:nvSpPr>
        <p:spPr>
          <a:xfrm>
            <a:off x="7772400" y="6558906"/>
            <a:ext cx="3210560" cy="230832"/>
          </a:xfrm>
          <a:prstGeom prst="rect">
            <a:avLst/>
          </a:prstGeom>
          <a:noFill/>
        </p:spPr>
        <p:txBody>
          <a:bodyPr wrap="square" rtlCol="0">
            <a:spAutoFit/>
          </a:bodyPr>
          <a:lstStyle/>
          <a:p>
            <a:r>
              <a:rPr lang="en-US" sz="900" dirty="0">
                <a:hlinkClick r:id="rId5" tooltip="http://vinodtbidwaik.blogspot.com/2013/01/employee-engagement-vi.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354062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05F9AB-475A-478E-A2A5-ADE68F26EDDB}"/>
              </a:ext>
            </a:extLst>
          </p:cNvPr>
          <p:cNvSpPr>
            <a:spLocks noGrp="1"/>
          </p:cNvSpPr>
          <p:nvPr>
            <p:ph type="sldNum" sz="quarter" idx="4294967295"/>
          </p:nvPr>
        </p:nvSpPr>
        <p:spPr>
          <a:xfrm>
            <a:off x="10899775" y="487363"/>
            <a:ext cx="1292225" cy="276225"/>
          </a:xfr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A4FC1-858F-404F-9101-8A5A463EE428}" type="slidenum">
              <a:rPr lang="en-US" smtClean="0"/>
              <a:pPr/>
              <a:t>3</a:t>
            </a:fld>
            <a:endParaRPr lang="en-US" dirty="0"/>
          </a:p>
        </p:txBody>
      </p:sp>
      <p:pic>
        <p:nvPicPr>
          <p:cNvPr id="2" name="Picture 1">
            <a:extLst>
              <a:ext uri="{FF2B5EF4-FFF2-40B4-BE49-F238E27FC236}">
                <a16:creationId xmlns:a16="http://schemas.microsoft.com/office/drawing/2014/main" id="{310EC008-EA8D-41C0-9228-423C38E982E8}"/>
              </a:ext>
            </a:extLst>
          </p:cNvPr>
          <p:cNvPicPr>
            <a:picLocks noChangeAspect="1"/>
          </p:cNvPicPr>
          <p:nvPr/>
        </p:nvPicPr>
        <p:blipFill>
          <a:blip r:embed="rId3"/>
          <a:stretch>
            <a:fillRect/>
          </a:stretch>
        </p:blipFill>
        <p:spPr>
          <a:xfrm>
            <a:off x="903893" y="1300220"/>
            <a:ext cx="10384211" cy="4257559"/>
          </a:xfrm>
          <a:prstGeom prst="rect">
            <a:avLst/>
          </a:prstGeom>
        </p:spPr>
      </p:pic>
      <p:sp>
        <p:nvSpPr>
          <p:cNvPr id="17" name="Rectangle 16">
            <a:extLst>
              <a:ext uri="{FF2B5EF4-FFF2-40B4-BE49-F238E27FC236}">
                <a16:creationId xmlns:a16="http://schemas.microsoft.com/office/drawing/2014/main" id="{30BE9CAB-0BEA-410D-9B20-D8D2BF2B978C}"/>
              </a:ext>
            </a:extLst>
          </p:cNvPr>
          <p:cNvSpPr/>
          <p:nvPr/>
        </p:nvSpPr>
        <p:spPr>
          <a:xfrm>
            <a:off x="1960406" y="6374858"/>
            <a:ext cx="8271187" cy="764184"/>
          </a:xfrm>
          <a:prstGeom prst="rect">
            <a:avLst/>
          </a:prstGeom>
        </p:spPr>
        <p:txBody>
          <a:bodyPr wrap="square">
            <a:spAutoFit/>
          </a:bodyPr>
          <a:lstStyle/>
          <a:p>
            <a:r>
              <a:rPr lang="en-US" sz="2183"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https://countryeconomy.com/demography/life-expectancy?year=1965</a:t>
            </a:r>
            <a:endParaRPr lang="en-US" sz="2183" dirty="0">
              <a:solidFill>
                <a:schemeClr val="accent2">
                  <a:lumMod val="60000"/>
                  <a:lumOff val="40000"/>
                </a:schemeClr>
              </a:solidFill>
            </a:endParaRPr>
          </a:p>
          <a:p>
            <a:endParaRPr lang="en-US" sz="2183" dirty="0">
              <a:solidFill>
                <a:schemeClr val="accent2">
                  <a:lumMod val="60000"/>
                  <a:lumOff val="40000"/>
                </a:schemeClr>
              </a:solidFill>
            </a:endParaRPr>
          </a:p>
        </p:txBody>
      </p:sp>
      <p:cxnSp>
        <p:nvCxnSpPr>
          <p:cNvPr id="7" name="Straight Connector 6">
            <a:extLst>
              <a:ext uri="{FF2B5EF4-FFF2-40B4-BE49-F238E27FC236}">
                <a16:creationId xmlns:a16="http://schemas.microsoft.com/office/drawing/2014/main" id="{02B316B8-46E1-4AF2-B4E3-20401FD9BF93}"/>
              </a:ext>
            </a:extLst>
          </p:cNvPr>
          <p:cNvCxnSpPr>
            <a:cxnSpLocks/>
          </p:cNvCxnSpPr>
          <p:nvPr/>
        </p:nvCxnSpPr>
        <p:spPr>
          <a:xfrm>
            <a:off x="270935" y="958338"/>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B6C587F6-A111-4A49-836F-D98FDCC09DEB}"/>
              </a:ext>
            </a:extLst>
          </p:cNvPr>
          <p:cNvSpPr txBox="1">
            <a:spLocks/>
          </p:cNvSpPr>
          <p:nvPr/>
        </p:nvSpPr>
        <p:spPr>
          <a:xfrm>
            <a:off x="803571" y="487110"/>
            <a:ext cx="7186747" cy="7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mj-lt"/>
                <a:ea typeface="Roboto" panose="02000000000000000000" pitchFamily="2" charset="0"/>
              </a:rPr>
              <a:t>Inception of Medicare</a:t>
            </a:r>
            <a:endParaRPr lang="en-US" b="1" dirty="0">
              <a:latin typeface="+mj-lt"/>
              <a:ea typeface="Roboto" panose="02000000000000000000" pitchFamily="2" charset="0"/>
            </a:endParaRPr>
          </a:p>
        </p:txBody>
      </p:sp>
      <p:pic>
        <p:nvPicPr>
          <p:cNvPr id="10" name="Picture 9" descr="A picture containing text&#10;&#10;Description automatically generated">
            <a:extLst>
              <a:ext uri="{FF2B5EF4-FFF2-40B4-BE49-F238E27FC236}">
                <a16:creationId xmlns:a16="http://schemas.microsoft.com/office/drawing/2014/main" id="{1B36F9D9-44C3-4F13-BB82-FBFE8C668086}"/>
              </a:ext>
            </a:extLst>
          </p:cNvPr>
          <p:cNvPicPr>
            <a:picLocks noChangeAspect="1"/>
          </p:cNvPicPr>
          <p:nvPr/>
        </p:nvPicPr>
        <p:blipFill>
          <a:blip r:embed="rId5"/>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112238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30</a:t>
            </a:fld>
            <a:endParaRPr lang="en-US" dirty="0"/>
          </a:p>
        </p:txBody>
      </p:sp>
      <p:sp>
        <p:nvSpPr>
          <p:cNvPr id="2" name="Title 1"/>
          <p:cNvSpPr>
            <a:spLocks noGrp="1"/>
          </p:cNvSpPr>
          <p:nvPr>
            <p:ph type="title" idx="4294967295"/>
          </p:nvPr>
        </p:nvSpPr>
        <p:spPr>
          <a:xfrm>
            <a:off x="494951" y="253344"/>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How to Evaluate a Care Coordination Program Vendor?</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889000" y="1181399"/>
            <a:ext cx="10744200" cy="779482"/>
          </a:xfrm>
        </p:spPr>
        <p:txBody>
          <a:bodyPr>
            <a:noAutofit/>
          </a:bodyPr>
          <a:lstStyle/>
          <a:p>
            <a:pPr marL="0" indent="0">
              <a:buNone/>
            </a:pPr>
            <a:r>
              <a:rPr lang="en-US" sz="3200" b="1" dirty="0">
                <a:solidFill>
                  <a:schemeClr val="tx2"/>
                </a:solidFill>
                <a:latin typeface="Grandview Display" panose="020B0502040204020203" pitchFamily="34" charset="0"/>
              </a:rPr>
              <a:t>Bidirectional Communication Questions</a:t>
            </a:r>
            <a:endParaRPr lang="en-US" sz="4002" dirty="0">
              <a:solidFill>
                <a:srgbClr val="000000"/>
              </a:solidFill>
              <a:latin typeface="Roboto Black"/>
            </a:endParaRPr>
          </a:p>
        </p:txBody>
      </p:sp>
      <p:pic>
        <p:nvPicPr>
          <p:cNvPr id="7" name="Picture 6" descr="A picture containing text&#10;&#10;Description automatically generated">
            <a:extLst>
              <a:ext uri="{FF2B5EF4-FFF2-40B4-BE49-F238E27FC236}">
                <a16:creationId xmlns:a16="http://schemas.microsoft.com/office/drawing/2014/main" id="{65B17DC3-C333-4FA9-9167-92702ED69D50}"/>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8" name="Straight Connector 7">
            <a:extLst>
              <a:ext uri="{FF2B5EF4-FFF2-40B4-BE49-F238E27FC236}">
                <a16:creationId xmlns:a16="http://schemas.microsoft.com/office/drawing/2014/main" id="{B41AD825-3A78-4F45-8668-AFFC17285200}"/>
              </a:ext>
            </a:extLst>
          </p:cNvPr>
          <p:cNvCxnSpPr>
            <a:cxnSpLocks/>
          </p:cNvCxnSpPr>
          <p:nvPr/>
        </p:nvCxnSpPr>
        <p:spPr>
          <a:xfrm>
            <a:off x="491069"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BABFD2-61AA-B84B-8064-9EAF696F2961}"/>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2031BC67-8FD2-49B3-998B-0CDABCB2EFAF}"/>
              </a:ext>
            </a:extLst>
          </p:cNvPr>
          <p:cNvSpPr txBox="1">
            <a:spLocks/>
          </p:cNvSpPr>
          <p:nvPr/>
        </p:nvSpPr>
        <p:spPr>
          <a:xfrm>
            <a:off x="889000" y="1985391"/>
            <a:ext cx="8310881"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How do you connect to our community resources?</a:t>
            </a:r>
          </a:p>
          <a:p>
            <a:r>
              <a:rPr lang="en-US" sz="2000" dirty="0"/>
              <a:t>Do we have a HIPAA compliant, electronic way to communicate with community resources?</a:t>
            </a:r>
          </a:p>
          <a:p>
            <a:r>
              <a:rPr lang="en-US" sz="2000" dirty="0"/>
              <a:t>How do you communicate with patients, care givers, family members? </a:t>
            </a:r>
          </a:p>
          <a:p>
            <a:r>
              <a:rPr lang="en-US" sz="2000" dirty="0"/>
              <a:t>Can you accommodate bidirectional exchange of care plans and other information with the care coordinated patient?</a:t>
            </a:r>
          </a:p>
          <a:p>
            <a:r>
              <a:rPr lang="en-US" sz="2000" dirty="0"/>
              <a:t>Do we have a HIPAA compliant, electronic way to communicate with patients, care givers, family members individually and amongst groups?</a:t>
            </a:r>
          </a:p>
          <a:p>
            <a:pPr marL="0" indent="0">
              <a:buNone/>
            </a:pPr>
            <a:endParaRPr lang="en-US" sz="2000" dirty="0"/>
          </a:p>
        </p:txBody>
      </p:sp>
      <p:pic>
        <p:nvPicPr>
          <p:cNvPr id="4" name="Picture 3" descr="A black logo on a white wall&#10;&#10;Description automatically generated with low confidence">
            <a:extLst>
              <a:ext uri="{FF2B5EF4-FFF2-40B4-BE49-F238E27FC236}">
                <a16:creationId xmlns:a16="http://schemas.microsoft.com/office/drawing/2014/main" id="{6B71CEF5-94DE-4088-BD48-22D3F73A96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10600" y="1008601"/>
            <a:ext cx="3434080" cy="2575560"/>
          </a:xfrm>
          <a:prstGeom prst="rect">
            <a:avLst/>
          </a:prstGeom>
        </p:spPr>
      </p:pic>
      <p:sp>
        <p:nvSpPr>
          <p:cNvPr id="5" name="TextBox 4">
            <a:extLst>
              <a:ext uri="{FF2B5EF4-FFF2-40B4-BE49-F238E27FC236}">
                <a16:creationId xmlns:a16="http://schemas.microsoft.com/office/drawing/2014/main" id="{7C0B118D-1FB2-4997-A801-54628B9357E4}"/>
              </a:ext>
            </a:extLst>
          </p:cNvPr>
          <p:cNvSpPr txBox="1"/>
          <p:nvPr/>
        </p:nvSpPr>
        <p:spPr>
          <a:xfrm>
            <a:off x="7487920" y="6558906"/>
            <a:ext cx="3434080" cy="230832"/>
          </a:xfrm>
          <a:prstGeom prst="rect">
            <a:avLst/>
          </a:prstGeom>
          <a:noFill/>
        </p:spPr>
        <p:txBody>
          <a:bodyPr wrap="square" rtlCol="0">
            <a:spAutoFit/>
          </a:bodyPr>
          <a:lstStyle/>
          <a:p>
            <a:r>
              <a:rPr lang="en-US" sz="900" dirty="0">
                <a:hlinkClick r:id="rId5" tooltip="https://commons.wikimedia.org/wiki/File:Two-way_(100511799).jpg"/>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57141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prstGeom prst="rect">
            <a:avLst/>
          </a:prstGeom>
          <a:noFill/>
        </p:spPr>
        <p:txBody>
          <a:bodyPr/>
          <a:lstStyle/>
          <a:p>
            <a:fld id="{2F174DB8-23FC-904E-99A5-4F1C2CF9B919}" type="slidenum">
              <a:rPr lang="en-US"/>
              <a:pPr/>
              <a:t>31</a:t>
            </a:fld>
            <a:endParaRPr lang="en-US" dirty="0"/>
          </a:p>
        </p:txBody>
      </p:sp>
      <p:sp>
        <p:nvSpPr>
          <p:cNvPr id="2" name="Title 1"/>
          <p:cNvSpPr>
            <a:spLocks noGrp="1"/>
          </p:cNvSpPr>
          <p:nvPr>
            <p:ph type="title" idx="4294967295"/>
          </p:nvPr>
        </p:nvSpPr>
        <p:spPr>
          <a:xfrm>
            <a:off x="494951" y="253344"/>
            <a:ext cx="10769600" cy="519113"/>
          </a:xfrm>
        </p:spPr>
        <p:txBody>
          <a:bodyPr>
            <a:noAutofit/>
          </a:bodyPr>
          <a:lstStyle/>
          <a:p>
            <a:pPr>
              <a:spcBef>
                <a:spcPts val="1000"/>
              </a:spcBef>
              <a:buSzPct val="87000"/>
              <a:defRPr/>
            </a:pPr>
            <a:r>
              <a:rPr lang="en-US" sz="2400" b="1" dirty="0">
                <a:solidFill>
                  <a:schemeClr val="tx2"/>
                </a:solidFill>
                <a:ea typeface="Roboto" panose="02000000000000000000" pitchFamily="2" charset="0"/>
                <a:cs typeface="+mn-cs"/>
              </a:rPr>
              <a:t>How to Evaluate a Care Coordination Program Vendor?</a:t>
            </a:r>
          </a:p>
        </p:txBody>
      </p:sp>
      <p:sp>
        <p:nvSpPr>
          <p:cNvPr id="10" name="Content Placeholder 2">
            <a:extLst>
              <a:ext uri="{FF2B5EF4-FFF2-40B4-BE49-F238E27FC236}">
                <a16:creationId xmlns:a16="http://schemas.microsoft.com/office/drawing/2014/main" id="{0C6F100E-F66D-456D-AB3A-3A8201873F48}"/>
              </a:ext>
            </a:extLst>
          </p:cNvPr>
          <p:cNvSpPr>
            <a:spLocks noGrp="1"/>
          </p:cNvSpPr>
          <p:nvPr>
            <p:ph type="body" idx="4294967295"/>
          </p:nvPr>
        </p:nvSpPr>
        <p:spPr>
          <a:xfrm>
            <a:off x="889000" y="1181399"/>
            <a:ext cx="10744200" cy="779482"/>
          </a:xfrm>
        </p:spPr>
        <p:txBody>
          <a:bodyPr>
            <a:noAutofit/>
          </a:bodyPr>
          <a:lstStyle/>
          <a:p>
            <a:pPr marL="0" indent="0">
              <a:buNone/>
            </a:pPr>
            <a:r>
              <a:rPr lang="en-US" sz="3200" b="1" dirty="0">
                <a:solidFill>
                  <a:schemeClr val="tx2"/>
                </a:solidFill>
                <a:latin typeface="Grandview Display" panose="020B0502040204020203" pitchFamily="34" charset="0"/>
              </a:rPr>
              <a:t>Billing Process Questions</a:t>
            </a:r>
            <a:endParaRPr lang="en-US" sz="4002" dirty="0">
              <a:solidFill>
                <a:srgbClr val="000000"/>
              </a:solidFill>
              <a:latin typeface="Roboto Black"/>
            </a:endParaRPr>
          </a:p>
        </p:txBody>
      </p:sp>
      <p:pic>
        <p:nvPicPr>
          <p:cNvPr id="7" name="Picture 6" descr="A picture containing text&#10;&#10;Description automatically generated">
            <a:extLst>
              <a:ext uri="{FF2B5EF4-FFF2-40B4-BE49-F238E27FC236}">
                <a16:creationId xmlns:a16="http://schemas.microsoft.com/office/drawing/2014/main" id="{65B17DC3-C333-4FA9-9167-92702ED69D50}"/>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8" name="Straight Connector 7">
            <a:extLst>
              <a:ext uri="{FF2B5EF4-FFF2-40B4-BE49-F238E27FC236}">
                <a16:creationId xmlns:a16="http://schemas.microsoft.com/office/drawing/2014/main" id="{B41AD825-3A78-4F45-8668-AFFC17285200}"/>
              </a:ext>
            </a:extLst>
          </p:cNvPr>
          <p:cNvCxnSpPr>
            <a:cxnSpLocks/>
          </p:cNvCxnSpPr>
          <p:nvPr/>
        </p:nvCxnSpPr>
        <p:spPr>
          <a:xfrm>
            <a:off x="491069"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BABFD2-61AA-B84B-8064-9EAF696F2961}"/>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2031BC67-8FD2-49B3-998B-0CDABCB2EFAF}"/>
              </a:ext>
            </a:extLst>
          </p:cNvPr>
          <p:cNvSpPr txBox="1">
            <a:spLocks/>
          </p:cNvSpPr>
          <p:nvPr/>
        </p:nvSpPr>
        <p:spPr>
          <a:xfrm>
            <a:off x="2802755" y="2186756"/>
            <a:ext cx="6586489"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How do you ensure accurate billing? </a:t>
            </a:r>
          </a:p>
          <a:p>
            <a:r>
              <a:rPr lang="en-US" sz="2000" dirty="0"/>
              <a:t>Do my billers have to learn a new system?</a:t>
            </a:r>
          </a:p>
          <a:p>
            <a:r>
              <a:rPr lang="en-US" sz="2000" dirty="0"/>
              <a:t>What is a target revenue for us? ROI? </a:t>
            </a:r>
          </a:p>
          <a:p>
            <a:endParaRPr lang="en-US" sz="2000" dirty="0"/>
          </a:p>
        </p:txBody>
      </p:sp>
      <p:pic>
        <p:nvPicPr>
          <p:cNvPr id="4" name="Picture 3" descr="Logo&#10;&#10;Description automatically generated">
            <a:extLst>
              <a:ext uri="{FF2B5EF4-FFF2-40B4-BE49-F238E27FC236}">
                <a16:creationId xmlns:a16="http://schemas.microsoft.com/office/drawing/2014/main" id="{52651918-A828-4E96-9D15-4F163AF55A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36483" y="3758380"/>
            <a:ext cx="2296160" cy="2439670"/>
          </a:xfrm>
          <a:prstGeom prst="rect">
            <a:avLst/>
          </a:prstGeom>
        </p:spPr>
      </p:pic>
      <p:sp>
        <p:nvSpPr>
          <p:cNvPr id="5" name="TextBox 4">
            <a:extLst>
              <a:ext uri="{FF2B5EF4-FFF2-40B4-BE49-F238E27FC236}">
                <a16:creationId xmlns:a16="http://schemas.microsoft.com/office/drawing/2014/main" id="{EF48E64B-6A12-452C-AD94-36B339422FAF}"/>
              </a:ext>
            </a:extLst>
          </p:cNvPr>
          <p:cNvSpPr txBox="1"/>
          <p:nvPr/>
        </p:nvSpPr>
        <p:spPr>
          <a:xfrm>
            <a:off x="3748121" y="6423496"/>
            <a:ext cx="3472883" cy="230832"/>
          </a:xfrm>
          <a:prstGeom prst="rect">
            <a:avLst/>
          </a:prstGeom>
          <a:noFill/>
        </p:spPr>
        <p:txBody>
          <a:bodyPr wrap="square" rtlCol="0">
            <a:spAutoFit/>
          </a:bodyPr>
          <a:lstStyle/>
          <a:p>
            <a:r>
              <a:rPr lang="en-US" sz="900" dirty="0">
                <a:hlinkClick r:id="rId5" tooltip="http://newoptimistclub.blogspot.com/2010/05/how-to-share-your-happiness.html"/>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3620392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A84DCF-7FD3-4F49-B43D-3F2E5F4827FD}"/>
              </a:ext>
            </a:extLst>
          </p:cNvPr>
          <p:cNvSpPr>
            <a:spLocks noGrp="1"/>
          </p:cNvSpPr>
          <p:nvPr>
            <p:ph type="title" idx="4294967295"/>
          </p:nvPr>
        </p:nvSpPr>
        <p:spPr>
          <a:xfrm>
            <a:off x="698269" y="364490"/>
            <a:ext cx="10515600" cy="503238"/>
          </a:xfrm>
        </p:spPr>
        <p:txBody>
          <a:bodyPr>
            <a:normAutofit fontScale="90000"/>
          </a:bodyPr>
          <a:lstStyle/>
          <a:p>
            <a:r>
              <a:rPr lang="en-US" sz="2400" b="1" dirty="0">
                <a:solidFill>
                  <a:schemeClr val="tx2"/>
                </a:solidFill>
                <a:ea typeface="Roboto" panose="02000000000000000000" pitchFamily="2" charset="0"/>
                <a:cs typeface="+mn-cs"/>
              </a:rPr>
              <a:t>2022 Fee Schedule – </a:t>
            </a:r>
            <a:r>
              <a:rPr lang="en-US" sz="2400" b="1" dirty="0" err="1">
                <a:solidFill>
                  <a:schemeClr val="tx2"/>
                </a:solidFill>
                <a:ea typeface="Roboto" panose="02000000000000000000" pitchFamily="2" charset="0"/>
                <a:cs typeface="+mn-cs"/>
              </a:rPr>
              <a:t>RHCs</a:t>
            </a:r>
            <a:r>
              <a:rPr lang="en-US" sz="2400" b="1" dirty="0">
                <a:solidFill>
                  <a:schemeClr val="tx2"/>
                </a:solidFill>
                <a:ea typeface="Roboto" panose="02000000000000000000" pitchFamily="2" charset="0"/>
                <a:cs typeface="+mn-cs"/>
              </a:rPr>
              <a:t>/ </a:t>
            </a:r>
            <a:r>
              <a:rPr lang="en-US" sz="2400" b="1" dirty="0" err="1">
                <a:solidFill>
                  <a:schemeClr val="tx2"/>
                </a:solidFill>
                <a:ea typeface="Roboto" panose="02000000000000000000" pitchFamily="2" charset="0"/>
                <a:cs typeface="+mn-cs"/>
              </a:rPr>
              <a:t>FQHCs</a:t>
            </a:r>
            <a:r>
              <a:rPr lang="en-US" sz="2400" b="1" dirty="0">
                <a:solidFill>
                  <a:schemeClr val="tx2"/>
                </a:solidFill>
                <a:ea typeface="Roboto" panose="02000000000000000000" pitchFamily="2" charset="0"/>
                <a:cs typeface="+mn-cs"/>
              </a:rPr>
              <a:t> </a:t>
            </a:r>
            <a:br>
              <a:rPr lang="en-US" sz="2400" b="1" dirty="0">
                <a:solidFill>
                  <a:schemeClr val="tx2"/>
                </a:solidFill>
                <a:ea typeface="Roboto" panose="02000000000000000000" pitchFamily="2" charset="0"/>
                <a:cs typeface="+mn-cs"/>
              </a:rPr>
            </a:br>
            <a:endParaRPr lang="en-US" sz="2400" b="1" dirty="0">
              <a:solidFill>
                <a:schemeClr val="tx2"/>
              </a:solidFill>
              <a:ea typeface="Roboto" panose="02000000000000000000" pitchFamily="2" charset="0"/>
              <a:cs typeface="+mn-cs"/>
            </a:endParaRPr>
          </a:p>
        </p:txBody>
      </p:sp>
      <p:sp>
        <p:nvSpPr>
          <p:cNvPr id="6" name="Content Placeholder 5">
            <a:extLst>
              <a:ext uri="{FF2B5EF4-FFF2-40B4-BE49-F238E27FC236}">
                <a16:creationId xmlns:a16="http://schemas.microsoft.com/office/drawing/2014/main" id="{591FA0E3-86D2-459F-952D-242C367B22DE}"/>
              </a:ext>
            </a:extLst>
          </p:cNvPr>
          <p:cNvSpPr>
            <a:spLocks noGrp="1"/>
          </p:cNvSpPr>
          <p:nvPr>
            <p:ph idx="4294967295"/>
          </p:nvPr>
        </p:nvSpPr>
        <p:spPr>
          <a:xfrm>
            <a:off x="631767" y="1381035"/>
            <a:ext cx="9750425" cy="753659"/>
          </a:xfrm>
        </p:spPr>
        <p:txBody>
          <a:bodyPr>
            <a:normAutofit/>
          </a:bodyPr>
          <a:lstStyle/>
          <a:p>
            <a:pPr marL="0" indent="0">
              <a:lnSpc>
                <a:spcPct val="110000"/>
              </a:lnSpc>
              <a:buNone/>
            </a:pPr>
            <a:r>
              <a:rPr lang="en-US" sz="3200" b="1" dirty="0">
                <a:solidFill>
                  <a:schemeClr val="tx2"/>
                </a:solidFill>
                <a:latin typeface="Grandview Display" panose="020B0502040204020203" pitchFamily="34" charset="0"/>
              </a:rPr>
              <a:t>Care Management (CCM – </a:t>
            </a:r>
            <a:r>
              <a:rPr lang="en-US" sz="3200" b="1" dirty="0" err="1">
                <a:solidFill>
                  <a:schemeClr val="tx2"/>
                </a:solidFill>
                <a:latin typeface="Grandview Display" panose="020B0502040204020203" pitchFamily="34" charset="0"/>
              </a:rPr>
              <a:t>BHI</a:t>
            </a:r>
            <a:r>
              <a:rPr lang="en-US" sz="3200" b="1" dirty="0">
                <a:solidFill>
                  <a:schemeClr val="tx2"/>
                </a:solidFill>
                <a:latin typeface="Grandview Display" panose="020B0502040204020203" pitchFamily="34" charset="0"/>
              </a:rPr>
              <a:t> - PCM) </a:t>
            </a:r>
          </a:p>
          <a:p>
            <a:pPr marL="0" indent="0">
              <a:buNone/>
            </a:pPr>
            <a:endParaRPr lang="en-US" sz="1800" dirty="0"/>
          </a:p>
        </p:txBody>
      </p:sp>
      <p:sp>
        <p:nvSpPr>
          <p:cNvPr id="7" name="Text Placeholder 6">
            <a:extLst>
              <a:ext uri="{FF2B5EF4-FFF2-40B4-BE49-F238E27FC236}">
                <a16:creationId xmlns:a16="http://schemas.microsoft.com/office/drawing/2014/main" id="{787AF20F-7CF4-441A-A226-4D2EC10EA573}"/>
              </a:ext>
            </a:extLst>
          </p:cNvPr>
          <p:cNvSpPr>
            <a:spLocks noGrp="1"/>
          </p:cNvSpPr>
          <p:nvPr>
            <p:ph type="body" sz="quarter" idx="4294967295"/>
          </p:nvPr>
        </p:nvSpPr>
        <p:spPr>
          <a:xfrm>
            <a:off x="1263535" y="2998788"/>
            <a:ext cx="8486890" cy="2174875"/>
          </a:xfrm>
        </p:spPr>
        <p:txBody>
          <a:bodyPr/>
          <a:lstStyle/>
          <a:p>
            <a:r>
              <a:rPr lang="en-US" sz="2000" dirty="0"/>
              <a:t>Billed per calendar month for 20 plus minutes of care coordination</a:t>
            </a:r>
          </a:p>
          <a:p>
            <a:r>
              <a:rPr lang="en-US" sz="2000" dirty="0"/>
              <a:t>CPT Code	</a:t>
            </a:r>
            <a:r>
              <a:rPr lang="en-US" sz="2000" dirty="0" err="1"/>
              <a:t>G0511</a:t>
            </a:r>
            <a:r>
              <a:rPr lang="en-US" sz="2000" dirty="0"/>
              <a:t>	National Average Reimbursement		</a:t>
            </a:r>
            <a:r>
              <a:rPr lang="en-US" sz="2000" b="1" dirty="0"/>
              <a:t>$79.25</a:t>
            </a:r>
          </a:p>
          <a:p>
            <a:endParaRPr lang="en-US" dirty="0"/>
          </a:p>
        </p:txBody>
      </p:sp>
      <p:pic>
        <p:nvPicPr>
          <p:cNvPr id="8" name="Picture 7" descr="A picture containing text&#10;&#10;Description automatically generated">
            <a:extLst>
              <a:ext uri="{FF2B5EF4-FFF2-40B4-BE49-F238E27FC236}">
                <a16:creationId xmlns:a16="http://schemas.microsoft.com/office/drawing/2014/main" id="{65678E92-410B-78E0-6E3C-35B3ED8E640E}"/>
              </a:ext>
            </a:extLst>
          </p:cNvPr>
          <p:cNvPicPr>
            <a:picLocks noChangeAspect="1"/>
          </p:cNvPicPr>
          <p:nvPr/>
        </p:nvPicPr>
        <p:blipFill>
          <a:blip r:embed="rId2"/>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3652393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1"/>
          </p:nvPr>
        </p:nvSpPr>
        <p:spPr>
          <a:xfrm>
            <a:off x="1366555" y="1017556"/>
            <a:ext cx="7907079" cy="1073889"/>
          </a:xfrm>
        </p:spPr>
        <p:txBody>
          <a:bodyPr/>
          <a:lstStyle/>
          <a:p>
            <a:endParaRPr lang="en-US" dirty="0"/>
          </a:p>
          <a:p>
            <a:r>
              <a:rPr lang="en-US" dirty="0"/>
              <a:t>First Year Case Study </a:t>
            </a: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3"/>
          <a:stretch>
            <a:fillRect/>
          </a:stretch>
        </p:blipFill>
        <p:spPr>
          <a:xfrm>
            <a:off x="10922000" y="5588000"/>
            <a:ext cx="1270000" cy="1270000"/>
          </a:xfrm>
          <a:prstGeom prst="rect">
            <a:avLst/>
          </a:prstGeom>
        </p:spPr>
      </p:pic>
      <p:pic>
        <p:nvPicPr>
          <p:cNvPr id="5" name="Picture 4">
            <a:extLst>
              <a:ext uri="{FF2B5EF4-FFF2-40B4-BE49-F238E27FC236}">
                <a16:creationId xmlns:a16="http://schemas.microsoft.com/office/drawing/2014/main" id="{3D32580E-77D9-E641-9673-4D0EFABA70B0}"/>
              </a:ext>
            </a:extLst>
          </p:cNvPr>
          <p:cNvPicPr>
            <a:picLocks noChangeAspect="1"/>
          </p:cNvPicPr>
          <p:nvPr/>
        </p:nvPicPr>
        <p:blipFill rotWithShape="1">
          <a:blip r:embed="rId4"/>
          <a:srcRect t="14648"/>
          <a:stretch/>
        </p:blipFill>
        <p:spPr>
          <a:xfrm>
            <a:off x="1181100" y="2153920"/>
            <a:ext cx="9829800" cy="3078480"/>
          </a:xfrm>
          <a:prstGeom prst="rect">
            <a:avLst/>
          </a:prstGeom>
        </p:spPr>
      </p:pic>
      <p:sp>
        <p:nvSpPr>
          <p:cNvPr id="2" name="Rectangle 1">
            <a:extLst>
              <a:ext uri="{FF2B5EF4-FFF2-40B4-BE49-F238E27FC236}">
                <a16:creationId xmlns:a16="http://schemas.microsoft.com/office/drawing/2014/main" id="{6CDD2699-7AA9-064A-8199-6909D4211237}"/>
              </a:ext>
            </a:extLst>
          </p:cNvPr>
          <p:cNvSpPr/>
          <p:nvPr/>
        </p:nvSpPr>
        <p:spPr>
          <a:xfrm>
            <a:off x="450705" y="251750"/>
            <a:ext cx="4079194" cy="480131"/>
          </a:xfrm>
          <a:prstGeom prst="rect">
            <a:avLst/>
          </a:prstGeom>
        </p:spPr>
        <p:txBody>
          <a:bodyPr wrap="none">
            <a:spAutoFit/>
          </a:bodyPr>
          <a:lstStyle/>
          <a:p>
            <a:pPr>
              <a:lnSpc>
                <a:spcPct val="90000"/>
              </a:lnSpc>
              <a:spcBef>
                <a:spcPts val="1000"/>
              </a:spcBef>
              <a:buSzPct val="87000"/>
              <a:defRPr/>
            </a:pPr>
            <a:r>
              <a:rPr lang="en-US" sz="2800" b="1" dirty="0">
                <a:solidFill>
                  <a:schemeClr val="tx2"/>
                </a:solidFill>
                <a:latin typeface="+mj-lt"/>
                <a:ea typeface="Roboto" panose="02000000000000000000" pitchFamily="2" charset="0"/>
              </a:rPr>
              <a:t>Care Management Example</a:t>
            </a:r>
          </a:p>
        </p:txBody>
      </p:sp>
      <p:sp>
        <p:nvSpPr>
          <p:cNvPr id="9" name="Text Placeholder 2">
            <a:extLst>
              <a:ext uri="{FF2B5EF4-FFF2-40B4-BE49-F238E27FC236}">
                <a16:creationId xmlns:a16="http://schemas.microsoft.com/office/drawing/2014/main" id="{8D97BAB1-C136-4F57-8460-08057FC31AA2}"/>
              </a:ext>
            </a:extLst>
          </p:cNvPr>
          <p:cNvSpPr txBox="1">
            <a:spLocks/>
          </p:cNvSpPr>
          <p:nvPr/>
        </p:nvSpPr>
        <p:spPr>
          <a:xfrm>
            <a:off x="1270000" y="5117234"/>
            <a:ext cx="9898345" cy="107388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a:p>
            <a:r>
              <a:rPr lang="en-US" dirty="0"/>
              <a:t>After one year of implementation, the care coordinator had recruited about 100 patients into the program with revenue billed of nearly $120,000.00</a:t>
            </a:r>
          </a:p>
        </p:txBody>
      </p:sp>
      <p:cxnSp>
        <p:nvCxnSpPr>
          <p:cNvPr id="10" name="Straight Connector 9">
            <a:extLst>
              <a:ext uri="{FF2B5EF4-FFF2-40B4-BE49-F238E27FC236}">
                <a16:creationId xmlns:a16="http://schemas.microsoft.com/office/drawing/2014/main" id="{BE3E0CE2-4417-4E9F-A08D-88C3EA5E1BFD}"/>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74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ADE5-2021-BC48-B136-E6DE48142649}"/>
              </a:ext>
            </a:extLst>
          </p:cNvPr>
          <p:cNvSpPr>
            <a:spLocks noGrp="1"/>
          </p:cNvSpPr>
          <p:nvPr>
            <p:ph type="ctrTitle"/>
          </p:nvPr>
        </p:nvSpPr>
        <p:spPr>
          <a:xfrm>
            <a:off x="571500" y="150180"/>
            <a:ext cx="9144000" cy="663217"/>
          </a:xfrm>
        </p:spPr>
        <p:txBody>
          <a:bodyPr>
            <a:normAutofit/>
          </a:bodyPr>
          <a:lstStyle/>
          <a:p>
            <a:pPr algn="l">
              <a:spcBef>
                <a:spcPts val="1000"/>
              </a:spcBef>
              <a:buSzPct val="87000"/>
              <a:defRPr/>
            </a:pPr>
            <a:r>
              <a:rPr lang="en-US" sz="2800" b="1" dirty="0">
                <a:solidFill>
                  <a:schemeClr val="tx2"/>
                </a:solidFill>
                <a:ea typeface="Roboto" panose="02000000000000000000" pitchFamily="2" charset="0"/>
                <a:cs typeface="+mn-cs"/>
              </a:rPr>
              <a:t>Care Management Example</a:t>
            </a:r>
          </a:p>
        </p:txBody>
      </p:sp>
      <p:graphicFrame>
        <p:nvGraphicFramePr>
          <p:cNvPr id="7" name="Table 6">
            <a:extLst>
              <a:ext uri="{FF2B5EF4-FFF2-40B4-BE49-F238E27FC236}">
                <a16:creationId xmlns:a16="http://schemas.microsoft.com/office/drawing/2014/main" id="{B39C8F0D-3375-3F48-A0B1-E46DD8AFF866}"/>
              </a:ext>
            </a:extLst>
          </p:cNvPr>
          <p:cNvGraphicFramePr>
            <a:graphicFrameLocks noGrp="1"/>
          </p:cNvGraphicFramePr>
          <p:nvPr/>
        </p:nvGraphicFramePr>
        <p:xfrm>
          <a:off x="691376" y="1222593"/>
          <a:ext cx="7986807" cy="1723771"/>
        </p:xfrm>
        <a:graphic>
          <a:graphicData uri="http://schemas.openxmlformats.org/drawingml/2006/table">
            <a:tbl>
              <a:tblPr>
                <a:tableStyleId>{5C22544A-7EE6-4342-B048-85BDC9FD1C3A}</a:tableStyleId>
              </a:tblPr>
              <a:tblGrid>
                <a:gridCol w="7986807">
                  <a:extLst>
                    <a:ext uri="{9D8B030D-6E8A-4147-A177-3AD203B41FA5}">
                      <a16:colId xmlns:a16="http://schemas.microsoft.com/office/drawing/2014/main" val="611646284"/>
                    </a:ext>
                  </a:extLst>
                </a:gridCol>
              </a:tblGrid>
              <a:tr h="1347878">
                <a:tc>
                  <a:txBody>
                    <a:bodyPr/>
                    <a:lstStyle/>
                    <a:p>
                      <a:pPr marL="0" marR="0" algn="l">
                        <a:lnSpc>
                          <a:spcPct val="115000"/>
                        </a:lnSpc>
                        <a:spcBef>
                          <a:spcPts val="0"/>
                        </a:spcBef>
                        <a:spcAft>
                          <a:spcPts val="0"/>
                        </a:spcAft>
                      </a:pPr>
                      <a:r>
                        <a:rPr lang="en-US" sz="1100" dirty="0">
                          <a:effectLst/>
                        </a:rPr>
                        <a:t>‘Working with the Cross TX platform allows us as care coordinators to communicate across various entities resulting in seamless, coordinated and holistic patient care.’  </a:t>
                      </a:r>
                      <a:endParaRPr lang="en-US" sz="1200" dirty="0">
                        <a:effectLst/>
                      </a:endParaRPr>
                    </a:p>
                    <a:p>
                      <a:pPr marL="0" marR="0" algn="l">
                        <a:lnSpc>
                          <a:spcPct val="115000"/>
                        </a:lnSpc>
                        <a:spcBef>
                          <a:spcPts val="0"/>
                        </a:spcBef>
                        <a:spcAft>
                          <a:spcPts val="0"/>
                        </a:spcAft>
                      </a:pPr>
                      <a:r>
                        <a:rPr lang="en-US" sz="1100" dirty="0">
                          <a:effectLst/>
                        </a:rPr>
                        <a:t> </a:t>
                      </a:r>
                      <a:endParaRPr lang="en-US" sz="1200" dirty="0">
                        <a:effectLst/>
                      </a:endParaRPr>
                    </a:p>
                    <a:p>
                      <a:pPr marL="0" marR="0" algn="l">
                        <a:lnSpc>
                          <a:spcPct val="115000"/>
                        </a:lnSpc>
                        <a:spcBef>
                          <a:spcPts val="0"/>
                        </a:spcBef>
                        <a:spcAft>
                          <a:spcPts val="0"/>
                        </a:spcAft>
                      </a:pPr>
                      <a:r>
                        <a:rPr lang="en-US" sz="1100" dirty="0">
                          <a:effectLst/>
                        </a:rPr>
                        <a:t>“The CrossTx platform tracks all of our patient encounters and the associated time spent with each patient so billing at the end of the month is a breeze.”</a:t>
                      </a:r>
                      <a:endParaRPr lang="en-US" sz="1200" dirty="0">
                        <a:effectLst/>
                      </a:endParaRPr>
                    </a:p>
                    <a:p>
                      <a:pPr marL="0" marR="0" algn="l">
                        <a:lnSpc>
                          <a:spcPct val="115000"/>
                        </a:lnSpc>
                        <a:spcBef>
                          <a:spcPts val="0"/>
                        </a:spcBef>
                        <a:spcAft>
                          <a:spcPts val="0"/>
                        </a:spcAft>
                      </a:pPr>
                      <a:r>
                        <a:rPr lang="en-US" sz="1100" dirty="0">
                          <a:effectLst/>
                        </a:rPr>
                        <a:t> </a:t>
                      </a:r>
                      <a:endParaRPr lang="en-US" sz="1200" dirty="0">
                        <a:effectLst/>
                      </a:endParaRPr>
                    </a:p>
                    <a:p>
                      <a:pPr marL="0" marR="0" algn="l">
                        <a:lnSpc>
                          <a:spcPct val="115000"/>
                        </a:lnSpc>
                        <a:spcBef>
                          <a:spcPts val="0"/>
                        </a:spcBef>
                        <a:spcAft>
                          <a:spcPts val="0"/>
                        </a:spcAft>
                      </a:pPr>
                      <a:r>
                        <a:rPr lang="en-US" sz="1100" dirty="0">
                          <a:effectLst/>
                        </a:rPr>
                        <a:t>“The CrossTx platform helps us provide extraordinary care for our Medicare patients while maximizing our reimbursement from our care coordination program.”</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--Cobre Valley Hospital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722772729"/>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32864DA0-5121-9245-A8BC-92C2A83A3B1A}"/>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10" name="Straight Connector 9">
            <a:extLst>
              <a:ext uri="{FF2B5EF4-FFF2-40B4-BE49-F238E27FC236}">
                <a16:creationId xmlns:a16="http://schemas.microsoft.com/office/drawing/2014/main" id="{5474A889-89B2-DA49-829F-3D74A547D8E1}"/>
              </a:ext>
            </a:extLst>
          </p:cNvPr>
          <p:cNvCxnSpPr>
            <a:cxnSpLocks/>
          </p:cNvCxnSpPr>
          <p:nvPr/>
        </p:nvCxnSpPr>
        <p:spPr>
          <a:xfrm>
            <a:off x="270935" y="8867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50E2C2C6-54D6-47E4-93A6-A5FFA80CE9DC}"/>
              </a:ext>
            </a:extLst>
          </p:cNvPr>
          <p:cNvGraphicFramePr>
            <a:graphicFrameLocks/>
          </p:cNvGraphicFramePr>
          <p:nvPr>
            <p:extLst>
              <p:ext uri="{D42A27DB-BD31-4B8C-83A1-F6EECF244321}">
                <p14:modId xmlns:p14="http://schemas.microsoft.com/office/powerpoint/2010/main" val="2686466403"/>
              </p:ext>
            </p:extLst>
          </p:nvPr>
        </p:nvGraphicFramePr>
        <p:xfrm>
          <a:off x="2065020" y="3431425"/>
          <a:ext cx="7650480" cy="31623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DD276372-B500-D211-4600-85A59CF8F56B}"/>
              </a:ext>
            </a:extLst>
          </p:cNvPr>
          <p:cNvSpPr/>
          <p:nvPr/>
        </p:nvSpPr>
        <p:spPr>
          <a:xfrm rot="1701081">
            <a:off x="8967325" y="2326687"/>
            <a:ext cx="2124299"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00B050"/>
                </a:solidFill>
              </a:rPr>
              <a:t>$</a:t>
            </a:r>
            <a:r>
              <a:rPr lang="en-US" sz="5400" b="1" dirty="0" err="1">
                <a:ln/>
                <a:solidFill>
                  <a:srgbClr val="00B050"/>
                </a:solidFill>
              </a:rPr>
              <a:t>800K</a:t>
            </a:r>
            <a:r>
              <a:rPr lang="en-US" sz="5400" b="1" dirty="0">
                <a:ln/>
                <a:solidFill>
                  <a:schemeClr val="accent4"/>
                </a:solidFill>
              </a:rPr>
              <a:t> </a:t>
            </a:r>
          </a:p>
          <a:p>
            <a:pPr algn="ctr"/>
            <a:r>
              <a:rPr lang="en-US" sz="5400" b="1" dirty="0">
                <a:ln/>
                <a:solidFill>
                  <a:schemeClr val="accent4"/>
                </a:solidFill>
              </a:rPr>
              <a:t>1 RN</a:t>
            </a:r>
            <a:endParaRPr lang="en-US" sz="5400" b="1" cap="none" spc="0" dirty="0">
              <a:ln/>
              <a:solidFill>
                <a:schemeClr val="accent4"/>
              </a:solidFill>
              <a:effectLst/>
            </a:endParaRPr>
          </a:p>
        </p:txBody>
      </p:sp>
    </p:spTree>
    <p:extLst>
      <p:ext uri="{BB962C8B-B14F-4D97-AF65-F5344CB8AC3E}">
        <p14:creationId xmlns:p14="http://schemas.microsoft.com/office/powerpoint/2010/main" val="4207089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648CEE-9DDA-5D42-A940-52E61DE3951C}"/>
              </a:ext>
            </a:extLst>
          </p:cNvPr>
          <p:cNvPicPr>
            <a:picLocks noChangeAspect="1"/>
          </p:cNvPicPr>
          <p:nvPr/>
        </p:nvPicPr>
        <p:blipFill rotWithShape="1">
          <a:blip r:embed="rId3"/>
          <a:srcRect t="17567" b="4374"/>
          <a:stretch/>
        </p:blipFill>
        <p:spPr>
          <a:xfrm>
            <a:off x="0" y="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Title 1">
            <a:extLst>
              <a:ext uri="{FF2B5EF4-FFF2-40B4-BE49-F238E27FC236}">
                <a16:creationId xmlns:a16="http://schemas.microsoft.com/office/drawing/2014/main" id="{2CBCA5A4-ABEF-0741-9648-F598F3B705D6}"/>
              </a:ext>
            </a:extLst>
          </p:cNvPr>
          <p:cNvSpPr>
            <a:spLocks noGrp="1"/>
          </p:cNvSpPr>
          <p:nvPr>
            <p:ph type="title"/>
          </p:nvPr>
        </p:nvSpPr>
        <p:spPr>
          <a:xfrm>
            <a:off x="7048500" y="500062"/>
            <a:ext cx="10515600" cy="1325563"/>
          </a:xfrm>
        </p:spPr>
        <p:txBody>
          <a:bodyPr/>
          <a:lstStyle/>
          <a:p>
            <a:r>
              <a:rPr lang="en-US" dirty="0"/>
              <a:t>ANY QUESTIONS?</a:t>
            </a:r>
          </a:p>
        </p:txBody>
      </p:sp>
      <p:sp>
        <p:nvSpPr>
          <p:cNvPr id="3" name="Content Placeholder 2">
            <a:extLst>
              <a:ext uri="{FF2B5EF4-FFF2-40B4-BE49-F238E27FC236}">
                <a16:creationId xmlns:a16="http://schemas.microsoft.com/office/drawing/2014/main" id="{CDBB71A3-6382-E045-B2DA-735482193C1B}"/>
              </a:ext>
            </a:extLst>
          </p:cNvPr>
          <p:cNvSpPr>
            <a:spLocks noGrp="1"/>
          </p:cNvSpPr>
          <p:nvPr>
            <p:ph idx="1"/>
          </p:nvPr>
        </p:nvSpPr>
        <p:spPr>
          <a:xfrm>
            <a:off x="7028495" y="1861300"/>
            <a:ext cx="4872564" cy="4351338"/>
          </a:xfrm>
        </p:spPr>
        <p:txBody>
          <a:bodyPr>
            <a:normAutofit/>
          </a:bodyPr>
          <a:lstStyle/>
          <a:p>
            <a:pPr marL="0" indent="0">
              <a:buNone/>
            </a:pPr>
            <a:r>
              <a:rPr lang="en-US" dirty="0"/>
              <a:t>Contact Info:</a:t>
            </a:r>
          </a:p>
          <a:p>
            <a:pPr marL="0" indent="0">
              <a:buNone/>
            </a:pPr>
            <a:r>
              <a:rPr lang="en-US" dirty="0"/>
              <a:t>Chandra Donnell</a:t>
            </a:r>
          </a:p>
          <a:p>
            <a:pPr marL="0" indent="0">
              <a:buNone/>
            </a:pPr>
            <a:r>
              <a:rPr lang="en-US" dirty="0">
                <a:hlinkClick r:id="rId4"/>
              </a:rPr>
              <a:t>Chandra@crosstx.com</a:t>
            </a:r>
            <a:endParaRPr lang="en-US" dirty="0"/>
          </a:p>
          <a:p>
            <a:pPr marL="0" indent="0">
              <a:buNone/>
            </a:pPr>
            <a:r>
              <a:rPr lang="en-US" dirty="0"/>
              <a:t>406.848.4882</a:t>
            </a:r>
          </a:p>
          <a:p>
            <a:pPr marL="0" indent="0">
              <a:buNone/>
            </a:pPr>
            <a:endParaRPr lang="en-US" dirty="0"/>
          </a:p>
          <a:p>
            <a:pPr marL="0" indent="0">
              <a:buNone/>
            </a:pPr>
            <a:r>
              <a:rPr lang="en-US" dirty="0"/>
              <a:t>Faith Jones</a:t>
            </a:r>
          </a:p>
          <a:p>
            <a:pPr marL="0" indent="0">
              <a:buNone/>
            </a:pPr>
            <a:r>
              <a:rPr lang="en-US" dirty="0">
                <a:hlinkClick r:id="rId5"/>
              </a:rPr>
              <a:t>Faith.Jones@Health-Tech.us</a:t>
            </a:r>
            <a:endParaRPr lang="en-US" dirty="0"/>
          </a:p>
          <a:p>
            <a:pPr marL="0" indent="0">
              <a:buNone/>
            </a:pPr>
            <a:r>
              <a:rPr lang="en-US" dirty="0"/>
              <a:t>307.272.2207</a:t>
            </a:r>
          </a:p>
        </p:txBody>
      </p:sp>
      <p:cxnSp>
        <p:nvCxnSpPr>
          <p:cNvPr id="4" name="Straight Connector 3">
            <a:extLst>
              <a:ext uri="{FF2B5EF4-FFF2-40B4-BE49-F238E27FC236}">
                <a16:creationId xmlns:a16="http://schemas.microsoft.com/office/drawing/2014/main" id="{32B46D03-8C80-A449-A7DF-2AE61EF7F1B4}"/>
              </a:ext>
            </a:extLst>
          </p:cNvPr>
          <p:cNvCxnSpPr>
            <a:cxnSpLocks/>
          </p:cNvCxnSpPr>
          <p:nvPr/>
        </p:nvCxnSpPr>
        <p:spPr>
          <a:xfrm>
            <a:off x="270935" y="6835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14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B8198A4-6581-4BCF-BFC0-7022F398623C}"/>
              </a:ext>
            </a:extLst>
          </p:cNvPr>
          <p:cNvSpPr>
            <a:spLocks noGrp="1"/>
          </p:cNvSpPr>
          <p:nvPr>
            <p:ph idx="1"/>
          </p:nvPr>
        </p:nvSpPr>
        <p:spPr/>
        <p:txBody>
          <a:bodyPr>
            <a:normAutofit/>
          </a:bodyPr>
          <a:lstStyle/>
          <a:p>
            <a:r>
              <a:rPr lang="en-US" sz="2426" b="1" dirty="0"/>
              <a:t>Medically Necessary </a:t>
            </a:r>
          </a:p>
          <a:p>
            <a:pPr marL="346558" indent="-346558">
              <a:buFont typeface="Arial" panose="020B0604020202020204" pitchFamily="34" charset="0"/>
              <a:buChar char="•"/>
            </a:pPr>
            <a:r>
              <a:rPr lang="en-US" sz="2426" dirty="0"/>
              <a:t>Since its inception Medicare coverage focused on treating beneficiaries’ conditions and diseases</a:t>
            </a:r>
          </a:p>
          <a:p>
            <a:endParaRPr lang="en-US" sz="2426" b="1" dirty="0"/>
          </a:p>
          <a:p>
            <a:r>
              <a:rPr lang="en-US" sz="2426" b="1" dirty="0"/>
              <a:t>The Affordable Care Act – made a significant change</a:t>
            </a:r>
          </a:p>
          <a:p>
            <a:pPr marL="346558" indent="-346558">
              <a:buFont typeface="Arial" panose="020B0604020202020204" pitchFamily="34" charset="0"/>
              <a:buChar char="•"/>
            </a:pPr>
            <a:r>
              <a:rPr lang="en-US" sz="2426" dirty="0"/>
              <a:t>As of January 2011, Medicare beneficiaries began receiving the new benefit of a FREE Annual Wellness Visit</a:t>
            </a:r>
          </a:p>
          <a:p>
            <a:endParaRPr lang="en-US" dirty="0"/>
          </a:p>
        </p:txBody>
      </p:sp>
      <p:sp>
        <p:nvSpPr>
          <p:cNvPr id="4" name="Slide Number Placeholder 3">
            <a:extLst>
              <a:ext uri="{FF2B5EF4-FFF2-40B4-BE49-F238E27FC236}">
                <a16:creationId xmlns:a16="http://schemas.microsoft.com/office/drawing/2014/main" id="{7E05F9AB-475A-478E-A2A5-ADE68F26EDDB}"/>
              </a:ext>
            </a:extLst>
          </p:cNvPr>
          <p:cNvSpPr>
            <a:spLocks noGrp="1"/>
          </p:cNvSpPr>
          <p:nvPr>
            <p:ph type="sldNum" sz="quarter" idx="12"/>
          </p:nvPr>
        </p:nvSpPr>
        <p:spPr/>
        <p:txBody>
          <a:bodyPr/>
          <a:lstStyle/>
          <a:p>
            <a:fld id="{FD9A4FC1-858F-404F-9101-8A5A463EE428}" type="slidenum">
              <a:rPr lang="en-US" smtClean="0"/>
              <a:pPr/>
              <a:t>4</a:t>
            </a:fld>
            <a:endParaRPr lang="en-US" dirty="0"/>
          </a:p>
        </p:txBody>
      </p:sp>
      <p:cxnSp>
        <p:nvCxnSpPr>
          <p:cNvPr id="5" name="Straight Connector 4">
            <a:extLst>
              <a:ext uri="{FF2B5EF4-FFF2-40B4-BE49-F238E27FC236}">
                <a16:creationId xmlns:a16="http://schemas.microsoft.com/office/drawing/2014/main" id="{76943100-E2BF-4ACE-A83B-CA02F27FF15B}"/>
              </a:ext>
            </a:extLst>
          </p:cNvPr>
          <p:cNvCxnSpPr>
            <a:cxnSpLocks/>
          </p:cNvCxnSpPr>
          <p:nvPr/>
        </p:nvCxnSpPr>
        <p:spPr>
          <a:xfrm>
            <a:off x="270935" y="958338"/>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7310D8A8-DBEA-4536-B84A-B8F40E9C801A}"/>
              </a:ext>
            </a:extLst>
          </p:cNvPr>
          <p:cNvSpPr txBox="1">
            <a:spLocks/>
          </p:cNvSpPr>
          <p:nvPr/>
        </p:nvSpPr>
        <p:spPr>
          <a:xfrm>
            <a:off x="803571" y="487110"/>
            <a:ext cx="8848429" cy="7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mj-lt"/>
                <a:ea typeface="Roboto" panose="02000000000000000000" pitchFamily="2" charset="0"/>
              </a:rPr>
              <a:t>Change from Sick Care to Wellness and Prevention</a:t>
            </a:r>
            <a:endParaRPr lang="en-US" b="1" dirty="0">
              <a:latin typeface="+mj-lt"/>
              <a:ea typeface="Roboto" panose="02000000000000000000" pitchFamily="2" charset="0"/>
            </a:endParaRPr>
          </a:p>
        </p:txBody>
      </p:sp>
      <p:pic>
        <p:nvPicPr>
          <p:cNvPr id="10" name="Picture 9" descr="A picture containing text&#10;&#10;Description automatically generated">
            <a:extLst>
              <a:ext uri="{FF2B5EF4-FFF2-40B4-BE49-F238E27FC236}">
                <a16:creationId xmlns:a16="http://schemas.microsoft.com/office/drawing/2014/main" id="{1D9B5E0B-D999-4FB6-8177-136F91C91F48}"/>
              </a:ext>
            </a:extLst>
          </p:cNvPr>
          <p:cNvPicPr>
            <a:picLocks noChangeAspect="1"/>
          </p:cNvPicPr>
          <p:nvPr/>
        </p:nvPicPr>
        <p:blipFill>
          <a:blip r:embed="rId3"/>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97342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1"/>
          </p:nvPr>
        </p:nvSpPr>
        <p:spPr>
          <a:xfrm>
            <a:off x="803571" y="487110"/>
            <a:ext cx="7186747" cy="799984"/>
          </a:xfrm>
        </p:spPr>
        <p:txBody>
          <a:bodyPr/>
          <a:lstStyle/>
          <a:p>
            <a:pPr>
              <a:defRPr/>
            </a:pPr>
            <a:r>
              <a:rPr lang="en-US" b="1" dirty="0">
                <a:solidFill>
                  <a:schemeClr val="tx2"/>
                </a:solidFill>
                <a:latin typeface="+mj-lt"/>
                <a:ea typeface="Roboto" panose="02000000000000000000" pitchFamily="2" charset="0"/>
              </a:rPr>
              <a:t>The Transition Requires Transformation</a:t>
            </a: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2"/>
          <a:stretch>
            <a:fillRect/>
          </a:stretch>
        </p:blipFill>
        <p:spPr>
          <a:xfrm>
            <a:off x="10922000" y="5588000"/>
            <a:ext cx="1270000" cy="1270000"/>
          </a:xfrm>
          <a:prstGeom prst="rect">
            <a:avLst/>
          </a:prstGeom>
        </p:spPr>
      </p:pic>
      <p:cxnSp>
        <p:nvCxnSpPr>
          <p:cNvPr id="9" name="Straight Connector 8">
            <a:extLst>
              <a:ext uri="{FF2B5EF4-FFF2-40B4-BE49-F238E27FC236}">
                <a16:creationId xmlns:a16="http://schemas.microsoft.com/office/drawing/2014/main" id="{57D494AB-5856-3F42-BD00-D00F6906FFE6}"/>
              </a:ext>
            </a:extLst>
          </p:cNvPr>
          <p:cNvCxnSpPr>
            <a:cxnSpLocks/>
          </p:cNvCxnSpPr>
          <p:nvPr/>
        </p:nvCxnSpPr>
        <p:spPr>
          <a:xfrm>
            <a:off x="708567" y="867557"/>
            <a:ext cx="523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24F7B1-D7B3-2140-8CCB-E697DE63E55E}"/>
              </a:ext>
            </a:extLst>
          </p:cNvPr>
          <p:cNvCxnSpPr>
            <a:cxnSpLocks/>
          </p:cNvCxnSpPr>
          <p:nvPr/>
        </p:nvCxnSpPr>
        <p:spPr>
          <a:xfrm>
            <a:off x="289975" y="861356"/>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D2AFA83A-3F84-4013-8F4E-E83146EC9A40}"/>
              </a:ext>
            </a:extLst>
          </p:cNvPr>
          <p:cNvSpPr txBox="1">
            <a:spLocks/>
          </p:cNvSpPr>
          <p:nvPr/>
        </p:nvSpPr>
        <p:spPr>
          <a:xfrm>
            <a:off x="1869440" y="1765300"/>
            <a:ext cx="8919199" cy="3327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t>“Our goal is to recognize the trend toward </a:t>
            </a:r>
            <a:r>
              <a:rPr lang="en-US" sz="3600" u="sng" dirty="0"/>
              <a:t>practice transformation </a:t>
            </a:r>
            <a:r>
              <a:rPr lang="en-US" sz="3600" dirty="0"/>
              <a:t>and overall improved quality of care, while preventing unwanted and unnecessary care”</a:t>
            </a:r>
          </a:p>
          <a:p>
            <a:endParaRPr lang="en-US" sz="3600" dirty="0"/>
          </a:p>
          <a:p>
            <a:pPr algn="r"/>
            <a:r>
              <a:rPr lang="en-US" sz="3600" dirty="0"/>
              <a:t>CMS CFR 11-12-2014</a:t>
            </a:r>
          </a:p>
        </p:txBody>
      </p:sp>
    </p:spTree>
    <p:extLst>
      <p:ext uri="{BB962C8B-B14F-4D97-AF65-F5344CB8AC3E}">
        <p14:creationId xmlns:p14="http://schemas.microsoft.com/office/powerpoint/2010/main" val="363335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1"/>
          </p:nvPr>
        </p:nvSpPr>
        <p:spPr>
          <a:xfrm>
            <a:off x="803571" y="487110"/>
            <a:ext cx="7186747" cy="799984"/>
          </a:xfrm>
        </p:spPr>
        <p:txBody>
          <a:bodyPr>
            <a:normAutofit/>
          </a:bodyPr>
          <a:lstStyle/>
          <a:p>
            <a:r>
              <a:rPr lang="en-US" b="1" kern="1200" dirty="0">
                <a:solidFill>
                  <a:schemeClr val="tx2"/>
                </a:solidFill>
                <a:latin typeface="+mj-lt"/>
                <a:ea typeface="Roboto" panose="02000000000000000000" pitchFamily="2" charset="0"/>
              </a:rPr>
              <a:t>Care Delivery Models</a:t>
            </a:r>
            <a:endParaRPr lang="en-US" sz="2800" b="1" dirty="0">
              <a:latin typeface="+mj-lt"/>
              <a:ea typeface="Roboto" panose="02000000000000000000" pitchFamily="2" charset="0"/>
            </a:endParaRP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3"/>
          <a:stretch>
            <a:fillRect/>
          </a:stretch>
        </p:blipFill>
        <p:spPr>
          <a:xfrm>
            <a:off x="10922000" y="5588000"/>
            <a:ext cx="1270000" cy="1270000"/>
          </a:xfrm>
          <a:prstGeom prst="rect">
            <a:avLst/>
          </a:prstGeom>
        </p:spPr>
      </p:pic>
      <p:sp>
        <p:nvSpPr>
          <p:cNvPr id="7" name="Text Placeholder 2">
            <a:extLst>
              <a:ext uri="{FF2B5EF4-FFF2-40B4-BE49-F238E27FC236}">
                <a16:creationId xmlns:a16="http://schemas.microsoft.com/office/drawing/2014/main" id="{949E3C41-364C-4CED-B894-0FABF06581C5}"/>
              </a:ext>
            </a:extLst>
          </p:cNvPr>
          <p:cNvSpPr txBox="1">
            <a:spLocks/>
          </p:cNvSpPr>
          <p:nvPr/>
        </p:nvSpPr>
        <p:spPr>
          <a:xfrm>
            <a:off x="1143000" y="1709159"/>
            <a:ext cx="9386617" cy="4264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“…new and evolving care delivery models, which feature an increased role for non-physician practitioners (often as </a:t>
            </a:r>
            <a:r>
              <a:rPr lang="en-US" sz="4400" b="1" dirty="0"/>
              <a:t>care coordination facilitators </a:t>
            </a:r>
            <a:r>
              <a:rPr lang="en-US" sz="4400" dirty="0"/>
              <a:t>or in </a:t>
            </a:r>
            <a:r>
              <a:rPr lang="en-US" sz="4400" b="1" dirty="0"/>
              <a:t>team-based care</a:t>
            </a:r>
            <a:r>
              <a:rPr lang="en-US" sz="4400" dirty="0"/>
              <a:t>) have been shown to improve patient outcomes while reducing costs, both of which are important Department goals as we move further toward quality- and value-based purchasing of health care services in the Medicare program and the health care system as a whole.”</a:t>
            </a:r>
          </a:p>
          <a:p>
            <a:endParaRPr lang="en-US" dirty="0"/>
          </a:p>
        </p:txBody>
      </p:sp>
      <p:sp>
        <p:nvSpPr>
          <p:cNvPr id="11" name="TextBox 10">
            <a:extLst>
              <a:ext uri="{FF2B5EF4-FFF2-40B4-BE49-F238E27FC236}">
                <a16:creationId xmlns:a16="http://schemas.microsoft.com/office/drawing/2014/main" id="{F1F72F70-61C7-4CEE-9CEA-AFE81BE14CD4}"/>
              </a:ext>
            </a:extLst>
          </p:cNvPr>
          <p:cNvSpPr txBox="1"/>
          <p:nvPr/>
        </p:nvSpPr>
        <p:spPr>
          <a:xfrm>
            <a:off x="5459576" y="5731160"/>
            <a:ext cx="6097424" cy="369332"/>
          </a:xfrm>
          <a:prstGeom prst="rect">
            <a:avLst/>
          </a:prstGeom>
          <a:noFill/>
        </p:spPr>
        <p:txBody>
          <a:bodyPr wrap="square">
            <a:spAutoFit/>
          </a:bodyPr>
          <a:lstStyle/>
          <a:p>
            <a:r>
              <a:rPr lang="en-US" dirty="0"/>
              <a:t>Vol. 80 Wednesday, No. 135 July 15, 2015, P 226</a:t>
            </a:r>
          </a:p>
        </p:txBody>
      </p:sp>
      <p:cxnSp>
        <p:nvCxnSpPr>
          <p:cNvPr id="10" name="Straight Connector 9">
            <a:extLst>
              <a:ext uri="{FF2B5EF4-FFF2-40B4-BE49-F238E27FC236}">
                <a16:creationId xmlns:a16="http://schemas.microsoft.com/office/drawing/2014/main" id="{F8FBECD6-23A5-324E-84C3-2FC630A21A89}"/>
              </a:ext>
            </a:extLst>
          </p:cNvPr>
          <p:cNvCxnSpPr>
            <a:cxnSpLocks/>
          </p:cNvCxnSpPr>
          <p:nvPr/>
        </p:nvCxnSpPr>
        <p:spPr>
          <a:xfrm>
            <a:off x="270935" y="958338"/>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63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4A0E-9C27-9846-9ED3-129047D85F59}"/>
              </a:ext>
            </a:extLst>
          </p:cNvPr>
          <p:cNvSpPr>
            <a:spLocks noGrp="1"/>
          </p:cNvSpPr>
          <p:nvPr>
            <p:ph type="body" idx="1"/>
          </p:nvPr>
        </p:nvSpPr>
        <p:spPr>
          <a:xfrm>
            <a:off x="803571" y="487110"/>
            <a:ext cx="7186747" cy="799984"/>
          </a:xfrm>
        </p:spPr>
        <p:txBody>
          <a:bodyPr>
            <a:normAutofit/>
          </a:bodyPr>
          <a:lstStyle/>
          <a:p>
            <a:r>
              <a:rPr lang="en-US" b="1" kern="1200" dirty="0">
                <a:solidFill>
                  <a:schemeClr val="tx2"/>
                </a:solidFill>
                <a:latin typeface="+mj-lt"/>
                <a:ea typeface="Roboto" panose="02000000000000000000" pitchFamily="2" charset="0"/>
              </a:rPr>
              <a:t>Care Delivery Models</a:t>
            </a:r>
            <a:endParaRPr lang="en-US" sz="2800" b="1" dirty="0">
              <a:latin typeface="+mj-lt"/>
              <a:ea typeface="Roboto" panose="02000000000000000000" pitchFamily="2" charset="0"/>
            </a:endParaRPr>
          </a:p>
        </p:txBody>
      </p:sp>
      <p:pic>
        <p:nvPicPr>
          <p:cNvPr id="8" name="Picture 7" descr="A picture containing text&#10;&#10;Description automatically generated">
            <a:extLst>
              <a:ext uri="{FF2B5EF4-FFF2-40B4-BE49-F238E27FC236}">
                <a16:creationId xmlns:a16="http://schemas.microsoft.com/office/drawing/2014/main" id="{95632983-641B-444F-B9AA-518A9A00B767}"/>
              </a:ext>
            </a:extLst>
          </p:cNvPr>
          <p:cNvPicPr>
            <a:picLocks noChangeAspect="1"/>
          </p:cNvPicPr>
          <p:nvPr/>
        </p:nvPicPr>
        <p:blipFill>
          <a:blip r:embed="rId3"/>
          <a:stretch>
            <a:fillRect/>
          </a:stretch>
        </p:blipFill>
        <p:spPr>
          <a:xfrm>
            <a:off x="10922000" y="5588000"/>
            <a:ext cx="1270000" cy="1270000"/>
          </a:xfrm>
          <a:prstGeom prst="rect">
            <a:avLst/>
          </a:prstGeom>
        </p:spPr>
      </p:pic>
      <p:cxnSp>
        <p:nvCxnSpPr>
          <p:cNvPr id="10" name="Straight Connector 9">
            <a:extLst>
              <a:ext uri="{FF2B5EF4-FFF2-40B4-BE49-F238E27FC236}">
                <a16:creationId xmlns:a16="http://schemas.microsoft.com/office/drawing/2014/main" id="{F8FBECD6-23A5-324E-84C3-2FC630A21A89}"/>
              </a:ext>
            </a:extLst>
          </p:cNvPr>
          <p:cNvCxnSpPr>
            <a:cxnSpLocks/>
          </p:cNvCxnSpPr>
          <p:nvPr/>
        </p:nvCxnSpPr>
        <p:spPr>
          <a:xfrm>
            <a:off x="270935" y="958338"/>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1DF49DC-879F-4161-B419-28D68CF3D71C}"/>
              </a:ext>
            </a:extLst>
          </p:cNvPr>
          <p:cNvSpPr txBox="1">
            <a:spLocks/>
          </p:cNvSpPr>
          <p:nvPr/>
        </p:nvSpPr>
        <p:spPr>
          <a:xfrm>
            <a:off x="731520" y="1447799"/>
            <a:ext cx="10901680" cy="414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i="1" dirty="0"/>
              <a:t>“We acknowledged that the care coordination included in services such as office visits </a:t>
            </a:r>
            <a:r>
              <a:rPr lang="en-US" sz="3600" i="1" u="sng" dirty="0"/>
              <a:t>does not </a:t>
            </a:r>
            <a:r>
              <a:rPr lang="en-US" sz="3600" i="1" dirty="0"/>
              <a:t>always </a:t>
            </a:r>
            <a:r>
              <a:rPr lang="en-US" sz="3600" i="1" u="sng" dirty="0"/>
              <a:t>describe</a:t>
            </a:r>
            <a:r>
              <a:rPr lang="en-US" sz="3600" i="1" dirty="0"/>
              <a:t> </a:t>
            </a:r>
            <a:r>
              <a:rPr lang="en-US" sz="3600" i="1" u="sng" dirty="0"/>
              <a:t>adequately the non-face-to-face care management work involved in primary care </a:t>
            </a:r>
            <a:r>
              <a:rPr lang="en-US" sz="3600" i="1" dirty="0"/>
              <a:t>and may not reflect all the services and resources required to furnish comprehensive, coordinated care management for certain categories of beneficiaries” </a:t>
            </a:r>
          </a:p>
          <a:p>
            <a:pPr algn="r"/>
            <a:r>
              <a:rPr lang="en-US" sz="3600" dirty="0"/>
              <a:t>CMS CFR 7-15-2015</a:t>
            </a:r>
          </a:p>
          <a:p>
            <a:endParaRPr lang="en-US" sz="3600" dirty="0">
              <a:solidFill>
                <a:srgbClr val="FF0000"/>
              </a:solidFill>
            </a:endParaRPr>
          </a:p>
        </p:txBody>
      </p:sp>
    </p:spTree>
    <p:extLst>
      <p:ext uri="{BB962C8B-B14F-4D97-AF65-F5344CB8AC3E}">
        <p14:creationId xmlns:p14="http://schemas.microsoft.com/office/powerpoint/2010/main" val="379388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FA8A5-A4D1-40DA-9FB1-9E138E054B4C}"/>
              </a:ext>
            </a:extLst>
          </p:cNvPr>
          <p:cNvSpPr txBox="1"/>
          <p:nvPr/>
        </p:nvSpPr>
        <p:spPr>
          <a:xfrm>
            <a:off x="8729842" y="1395859"/>
            <a:ext cx="2217971" cy="988219"/>
          </a:xfrm>
          <a:prstGeom prst="rect">
            <a:avLst/>
          </a:prstGeom>
          <a:noFill/>
        </p:spPr>
        <p:txBody>
          <a:bodyPr wrap="square" rtlCol="0">
            <a:spAutoFit/>
          </a:bodyPr>
          <a:lstStyle/>
          <a:p>
            <a:endParaRPr lang="en-US" sz="2911" dirty="0">
              <a:latin typeface="Trebuchet MS" panose="020B0603020202020204" pitchFamily="34" charset="0"/>
            </a:endParaRPr>
          </a:p>
          <a:p>
            <a:pPr marL="415869" indent="-415869">
              <a:buFont typeface="Arial" panose="020B0604020202020204" pitchFamily="34" charset="0"/>
              <a:buChar char="•"/>
            </a:pPr>
            <a:endParaRPr lang="en-US" sz="2911" dirty="0">
              <a:latin typeface="Trebuchet MS" panose="020B0603020202020204" pitchFamily="34" charset="0"/>
            </a:endParaRPr>
          </a:p>
        </p:txBody>
      </p:sp>
      <p:sp>
        <p:nvSpPr>
          <p:cNvPr id="6" name="TextBox 5">
            <a:extLst>
              <a:ext uri="{FF2B5EF4-FFF2-40B4-BE49-F238E27FC236}">
                <a16:creationId xmlns:a16="http://schemas.microsoft.com/office/drawing/2014/main" id="{EC87D52B-5042-4A7D-8972-29007F6979B4}"/>
              </a:ext>
            </a:extLst>
          </p:cNvPr>
          <p:cNvSpPr txBox="1"/>
          <p:nvPr/>
        </p:nvSpPr>
        <p:spPr>
          <a:xfrm>
            <a:off x="643486" y="1395859"/>
            <a:ext cx="2310387" cy="1436034"/>
          </a:xfrm>
          <a:prstGeom prst="rect">
            <a:avLst/>
          </a:prstGeom>
          <a:noFill/>
        </p:spPr>
        <p:txBody>
          <a:bodyPr wrap="square" rtlCol="0">
            <a:spAutoFit/>
          </a:bodyPr>
          <a:lstStyle/>
          <a:p>
            <a:endParaRPr lang="en-US" sz="2183" dirty="0">
              <a:solidFill>
                <a:schemeClr val="accent1">
                  <a:lumMod val="75000"/>
                </a:schemeClr>
              </a:solidFill>
            </a:endParaRPr>
          </a:p>
          <a:p>
            <a:endParaRPr lang="en-US" sz="2183" dirty="0">
              <a:solidFill>
                <a:schemeClr val="accent1">
                  <a:lumMod val="75000"/>
                </a:schemeClr>
              </a:solidFill>
            </a:endParaRPr>
          </a:p>
          <a:p>
            <a:endParaRPr lang="en-US" sz="2183" dirty="0">
              <a:solidFill>
                <a:schemeClr val="accent1">
                  <a:lumMod val="75000"/>
                </a:schemeClr>
              </a:solidFill>
            </a:endParaRPr>
          </a:p>
          <a:p>
            <a:r>
              <a:rPr lang="en-US" sz="2183" dirty="0">
                <a:solidFill>
                  <a:schemeClr val="accent1">
                    <a:lumMod val="75000"/>
                  </a:schemeClr>
                </a:solidFill>
              </a:rPr>
              <a:t>Shared Goals</a:t>
            </a:r>
          </a:p>
        </p:txBody>
      </p:sp>
      <p:sp>
        <p:nvSpPr>
          <p:cNvPr id="7" name="TextBox 6">
            <a:extLst>
              <a:ext uri="{FF2B5EF4-FFF2-40B4-BE49-F238E27FC236}">
                <a16:creationId xmlns:a16="http://schemas.microsoft.com/office/drawing/2014/main" id="{FFFF9F8E-E828-4CF1-8D08-461B0CC58AF6}"/>
              </a:ext>
            </a:extLst>
          </p:cNvPr>
          <p:cNvSpPr txBox="1"/>
          <p:nvPr/>
        </p:nvSpPr>
        <p:spPr>
          <a:xfrm>
            <a:off x="9076334" y="1707808"/>
            <a:ext cx="1718684" cy="764184"/>
          </a:xfrm>
          <a:prstGeom prst="rect">
            <a:avLst/>
          </a:prstGeom>
          <a:noFill/>
        </p:spPr>
        <p:txBody>
          <a:bodyPr wrap="square" rtlCol="0">
            <a:spAutoFit/>
          </a:bodyPr>
          <a:lstStyle/>
          <a:p>
            <a:r>
              <a:rPr lang="en-US" sz="2183" dirty="0">
                <a:solidFill>
                  <a:schemeClr val="accent1">
                    <a:lumMod val="75000"/>
                  </a:schemeClr>
                </a:solidFill>
              </a:rPr>
              <a:t>                              Clear Roles</a:t>
            </a:r>
          </a:p>
        </p:txBody>
      </p:sp>
      <p:sp>
        <p:nvSpPr>
          <p:cNvPr id="8" name="TextBox 7">
            <a:extLst>
              <a:ext uri="{FF2B5EF4-FFF2-40B4-BE49-F238E27FC236}">
                <a16:creationId xmlns:a16="http://schemas.microsoft.com/office/drawing/2014/main" id="{43681AE5-6E4E-491A-BEBC-4920BD78176D}"/>
              </a:ext>
            </a:extLst>
          </p:cNvPr>
          <p:cNvSpPr txBox="1"/>
          <p:nvPr/>
        </p:nvSpPr>
        <p:spPr>
          <a:xfrm>
            <a:off x="831156" y="2449289"/>
            <a:ext cx="3142127" cy="1771960"/>
          </a:xfrm>
          <a:prstGeom prst="rect">
            <a:avLst/>
          </a:prstGeom>
          <a:noFill/>
        </p:spPr>
        <p:txBody>
          <a:bodyPr wrap="square" rtlCol="0">
            <a:spAutoFit/>
          </a:bodyPr>
          <a:lstStyle/>
          <a:p>
            <a:endParaRPr lang="en-US" sz="2183" dirty="0">
              <a:solidFill>
                <a:schemeClr val="accent1">
                  <a:lumMod val="75000"/>
                </a:schemeClr>
              </a:solidFill>
            </a:endParaRPr>
          </a:p>
          <a:p>
            <a:endParaRPr lang="en-US" sz="2183" dirty="0">
              <a:solidFill>
                <a:schemeClr val="accent1">
                  <a:lumMod val="75000"/>
                </a:schemeClr>
              </a:solidFill>
            </a:endParaRPr>
          </a:p>
          <a:p>
            <a:endParaRPr lang="en-US" sz="2183" dirty="0">
              <a:solidFill>
                <a:schemeClr val="accent1">
                  <a:lumMod val="75000"/>
                </a:schemeClr>
              </a:solidFill>
            </a:endParaRPr>
          </a:p>
          <a:p>
            <a:endParaRPr lang="en-US" sz="2183" dirty="0">
              <a:solidFill>
                <a:schemeClr val="accent1">
                  <a:lumMod val="75000"/>
                </a:schemeClr>
              </a:solidFill>
            </a:endParaRPr>
          </a:p>
          <a:p>
            <a:r>
              <a:rPr lang="en-US" sz="2183" dirty="0">
                <a:solidFill>
                  <a:schemeClr val="accent1">
                    <a:lumMod val="75000"/>
                  </a:schemeClr>
                </a:solidFill>
              </a:rPr>
              <a:t>Mutual Trust</a:t>
            </a:r>
          </a:p>
        </p:txBody>
      </p:sp>
      <p:sp>
        <p:nvSpPr>
          <p:cNvPr id="11" name="TextBox 10">
            <a:extLst>
              <a:ext uri="{FF2B5EF4-FFF2-40B4-BE49-F238E27FC236}">
                <a16:creationId xmlns:a16="http://schemas.microsoft.com/office/drawing/2014/main" id="{721CC8BF-A2B9-4D81-9E0F-B3A6763B819B}"/>
              </a:ext>
            </a:extLst>
          </p:cNvPr>
          <p:cNvSpPr txBox="1"/>
          <p:nvPr/>
        </p:nvSpPr>
        <p:spPr>
          <a:xfrm>
            <a:off x="9400671" y="2653626"/>
            <a:ext cx="2156329" cy="764184"/>
          </a:xfrm>
          <a:prstGeom prst="rect">
            <a:avLst/>
          </a:prstGeom>
          <a:noFill/>
        </p:spPr>
        <p:txBody>
          <a:bodyPr wrap="square" rtlCol="0">
            <a:spAutoFit/>
          </a:bodyPr>
          <a:lstStyle/>
          <a:p>
            <a:r>
              <a:rPr lang="en-US" sz="2183" dirty="0">
                <a:solidFill>
                  <a:schemeClr val="accent1">
                    <a:lumMod val="75000"/>
                  </a:schemeClr>
                </a:solidFill>
              </a:rPr>
              <a:t>Effective Communication</a:t>
            </a:r>
          </a:p>
        </p:txBody>
      </p:sp>
      <p:sp>
        <p:nvSpPr>
          <p:cNvPr id="12" name="TextBox 11">
            <a:extLst>
              <a:ext uri="{FF2B5EF4-FFF2-40B4-BE49-F238E27FC236}">
                <a16:creationId xmlns:a16="http://schemas.microsoft.com/office/drawing/2014/main" id="{BE397DA8-4D85-475D-B908-AFFDAE87FA7A}"/>
              </a:ext>
            </a:extLst>
          </p:cNvPr>
          <p:cNvSpPr txBox="1"/>
          <p:nvPr/>
        </p:nvSpPr>
        <p:spPr>
          <a:xfrm>
            <a:off x="9781918" y="3417810"/>
            <a:ext cx="2365593" cy="1436034"/>
          </a:xfrm>
          <a:prstGeom prst="rect">
            <a:avLst/>
          </a:prstGeom>
          <a:noFill/>
        </p:spPr>
        <p:txBody>
          <a:bodyPr wrap="square" rtlCol="0">
            <a:spAutoFit/>
          </a:bodyPr>
          <a:lstStyle/>
          <a:p>
            <a:endParaRPr lang="en-US" sz="2183" dirty="0">
              <a:solidFill>
                <a:schemeClr val="accent1">
                  <a:lumMod val="75000"/>
                </a:schemeClr>
              </a:solidFill>
            </a:endParaRPr>
          </a:p>
          <a:p>
            <a:r>
              <a:rPr lang="en-US" sz="2183" dirty="0">
                <a:solidFill>
                  <a:schemeClr val="accent1">
                    <a:lumMod val="75000"/>
                  </a:schemeClr>
                </a:solidFill>
              </a:rPr>
              <a:t>Measurable Processes </a:t>
            </a:r>
          </a:p>
          <a:p>
            <a:r>
              <a:rPr lang="en-US" sz="2183" dirty="0">
                <a:solidFill>
                  <a:schemeClr val="accent1">
                    <a:lumMod val="75000"/>
                  </a:schemeClr>
                </a:solidFill>
              </a:rPr>
              <a:t>and Outcomes</a:t>
            </a:r>
          </a:p>
        </p:txBody>
      </p:sp>
      <p:sp>
        <p:nvSpPr>
          <p:cNvPr id="15" name="TextBox 14">
            <a:extLst>
              <a:ext uri="{FF2B5EF4-FFF2-40B4-BE49-F238E27FC236}">
                <a16:creationId xmlns:a16="http://schemas.microsoft.com/office/drawing/2014/main" id="{6010E2A1-1A2E-4259-8692-EB3A43536DFE}"/>
              </a:ext>
            </a:extLst>
          </p:cNvPr>
          <p:cNvSpPr txBox="1"/>
          <p:nvPr/>
        </p:nvSpPr>
        <p:spPr>
          <a:xfrm>
            <a:off x="3050139" y="3200302"/>
            <a:ext cx="6326611" cy="2375137"/>
          </a:xfrm>
          <a:prstGeom prst="rect">
            <a:avLst/>
          </a:prstGeom>
          <a:noFill/>
        </p:spPr>
        <p:txBody>
          <a:bodyPr wrap="square">
            <a:spAutoFit/>
          </a:bodyPr>
          <a:lstStyle/>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637" dirty="0"/>
          </a:p>
        </p:txBody>
      </p:sp>
      <p:pic>
        <p:nvPicPr>
          <p:cNvPr id="16" name="Picture 15">
            <a:extLst>
              <a:ext uri="{FF2B5EF4-FFF2-40B4-BE49-F238E27FC236}">
                <a16:creationId xmlns:a16="http://schemas.microsoft.com/office/drawing/2014/main" id="{59E404F9-BD4C-43E4-B490-18446D880588}"/>
              </a:ext>
            </a:extLst>
          </p:cNvPr>
          <p:cNvPicPr>
            <a:picLocks noChangeAspect="1"/>
          </p:cNvPicPr>
          <p:nvPr/>
        </p:nvPicPr>
        <p:blipFill>
          <a:blip r:embed="rId3"/>
          <a:stretch>
            <a:fillRect/>
          </a:stretch>
        </p:blipFill>
        <p:spPr>
          <a:xfrm>
            <a:off x="3034704" y="1902000"/>
            <a:ext cx="5960799" cy="3967094"/>
          </a:xfrm>
          <a:prstGeom prst="rect">
            <a:avLst/>
          </a:prstGeom>
        </p:spPr>
      </p:pic>
      <p:sp>
        <p:nvSpPr>
          <p:cNvPr id="18" name="TextBox 17">
            <a:extLst>
              <a:ext uri="{FF2B5EF4-FFF2-40B4-BE49-F238E27FC236}">
                <a16:creationId xmlns:a16="http://schemas.microsoft.com/office/drawing/2014/main" id="{D210058F-38FF-44F6-B741-E93345D21CD2}"/>
              </a:ext>
            </a:extLst>
          </p:cNvPr>
          <p:cNvSpPr txBox="1"/>
          <p:nvPr/>
        </p:nvSpPr>
        <p:spPr>
          <a:xfrm>
            <a:off x="2770966" y="3757633"/>
            <a:ext cx="6326611" cy="2543197"/>
          </a:xfrm>
          <a:prstGeom prst="rect">
            <a:avLst/>
          </a:prstGeom>
          <a:noFill/>
        </p:spPr>
        <p:txBody>
          <a:bodyPr wrap="square">
            <a:spAutoFit/>
          </a:bodyPr>
          <a:lstStyle/>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endParaRPr lang="en-US" sz="1092" dirty="0"/>
          </a:p>
          <a:p>
            <a:r>
              <a:rPr lang="en-US" sz="637" dirty="0"/>
              <a:t>     https://encrypted-tbn0.gstatic.com/images?q=tbn:ANd9GcQSfxK_VwmoKnWIsWC9daOFJu-j9HV7e64cUg&amp;usqp=CAU</a:t>
            </a:r>
          </a:p>
        </p:txBody>
      </p:sp>
      <p:sp>
        <p:nvSpPr>
          <p:cNvPr id="13" name="Text Placeholder 2">
            <a:extLst>
              <a:ext uri="{FF2B5EF4-FFF2-40B4-BE49-F238E27FC236}">
                <a16:creationId xmlns:a16="http://schemas.microsoft.com/office/drawing/2014/main" id="{9B5BEAB1-C79C-4803-ACBF-E101719FB6BC}"/>
              </a:ext>
            </a:extLst>
          </p:cNvPr>
          <p:cNvSpPr txBox="1">
            <a:spLocks/>
          </p:cNvSpPr>
          <p:nvPr/>
        </p:nvSpPr>
        <p:spPr>
          <a:xfrm>
            <a:off x="803571" y="487110"/>
            <a:ext cx="7186747" cy="7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2"/>
                </a:solidFill>
                <a:latin typeface="+mj-lt"/>
                <a:ea typeface="Roboto" panose="02000000000000000000" pitchFamily="2" charset="0"/>
              </a:rPr>
              <a:t>Team-Based Care</a:t>
            </a:r>
          </a:p>
        </p:txBody>
      </p:sp>
      <p:cxnSp>
        <p:nvCxnSpPr>
          <p:cNvPr id="17" name="Straight Connector 16">
            <a:extLst>
              <a:ext uri="{FF2B5EF4-FFF2-40B4-BE49-F238E27FC236}">
                <a16:creationId xmlns:a16="http://schemas.microsoft.com/office/drawing/2014/main" id="{1C6A527D-3FC3-4607-BC75-0EDF18EB55F2}"/>
              </a:ext>
            </a:extLst>
          </p:cNvPr>
          <p:cNvCxnSpPr>
            <a:cxnSpLocks/>
          </p:cNvCxnSpPr>
          <p:nvPr/>
        </p:nvCxnSpPr>
        <p:spPr>
          <a:xfrm>
            <a:off x="270935" y="950214"/>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9" name="Picture 18" descr="A picture containing text&#10;&#10;Description automatically generated">
            <a:extLst>
              <a:ext uri="{FF2B5EF4-FFF2-40B4-BE49-F238E27FC236}">
                <a16:creationId xmlns:a16="http://schemas.microsoft.com/office/drawing/2014/main" id="{E37AB343-9E42-4314-BF50-978B1FFFDDD9}"/>
              </a:ext>
            </a:extLst>
          </p:cNvPr>
          <p:cNvPicPr>
            <a:picLocks noChangeAspect="1"/>
          </p:cNvPicPr>
          <p:nvPr/>
        </p:nvPicPr>
        <p:blipFill>
          <a:blip r:embed="rId4"/>
          <a:stretch>
            <a:fillRect/>
          </a:stretch>
        </p:blipFill>
        <p:spPr>
          <a:xfrm>
            <a:off x="10922000" y="5588000"/>
            <a:ext cx="1270000" cy="1270000"/>
          </a:xfrm>
          <a:prstGeom prst="rect">
            <a:avLst/>
          </a:prstGeom>
        </p:spPr>
      </p:pic>
    </p:spTree>
    <p:extLst>
      <p:ext uri="{BB962C8B-B14F-4D97-AF65-F5344CB8AC3E}">
        <p14:creationId xmlns:p14="http://schemas.microsoft.com/office/powerpoint/2010/main" val="212059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0B8D0-415E-41E8-B7B4-F9A259A643DC}"/>
              </a:ext>
            </a:extLst>
          </p:cNvPr>
          <p:cNvPicPr>
            <a:picLocks noChangeAspect="1"/>
          </p:cNvPicPr>
          <p:nvPr/>
        </p:nvPicPr>
        <p:blipFill>
          <a:blip r:embed="rId3"/>
          <a:stretch>
            <a:fillRect/>
          </a:stretch>
        </p:blipFill>
        <p:spPr>
          <a:xfrm>
            <a:off x="844686" y="1253818"/>
            <a:ext cx="10723734" cy="4240459"/>
          </a:xfrm>
          <a:prstGeom prst="rect">
            <a:avLst/>
          </a:prstGeom>
        </p:spPr>
      </p:pic>
      <p:sp>
        <p:nvSpPr>
          <p:cNvPr id="8" name="TextBox 7">
            <a:extLst>
              <a:ext uri="{FF2B5EF4-FFF2-40B4-BE49-F238E27FC236}">
                <a16:creationId xmlns:a16="http://schemas.microsoft.com/office/drawing/2014/main" id="{6CDCF58F-680C-4D3D-AF73-D49819F8354C}"/>
              </a:ext>
            </a:extLst>
          </p:cNvPr>
          <p:cNvSpPr txBox="1"/>
          <p:nvPr/>
        </p:nvSpPr>
        <p:spPr>
          <a:xfrm>
            <a:off x="2679593" y="6223000"/>
            <a:ext cx="8674207" cy="624530"/>
          </a:xfrm>
          <a:prstGeom prst="rect">
            <a:avLst/>
          </a:prstGeom>
          <a:noFill/>
        </p:spPr>
        <p:txBody>
          <a:bodyPr wrap="square">
            <a:spAutoFit/>
          </a:bodyPr>
          <a:lstStyle/>
          <a:p>
            <a:endParaRPr lang="en-US" sz="1092" dirty="0">
              <a:solidFill>
                <a:schemeClr val="accent2">
                  <a:lumMod val="60000"/>
                  <a:lumOff val="40000"/>
                </a:schemeClr>
              </a:solidFill>
            </a:endParaRPr>
          </a:p>
          <a:p>
            <a:r>
              <a:rPr lang="en-US" sz="637" dirty="0">
                <a:solidFill>
                  <a:schemeClr val="accent2">
                    <a:lumMod val="60000"/>
                    <a:lumOff val="40000"/>
                  </a:schemeClr>
                </a:solidFill>
              </a:rPr>
              <a:t>       </a:t>
            </a:r>
            <a:r>
              <a:rPr lang="en-US" sz="1092" dirty="0">
                <a:solidFill>
                  <a:schemeClr val="accent2">
                    <a:lumMod val="60000"/>
                    <a:lumOff val="40000"/>
                  </a:schemeClr>
                </a:solidFill>
              </a:rPr>
              <a:t>https://nam.edu/perspectives-2012-core-principles-values-of-effective-team-based-health-care</a:t>
            </a:r>
            <a:r>
              <a:rPr lang="en-US" sz="637" dirty="0">
                <a:solidFill>
                  <a:schemeClr val="accent2">
                    <a:lumMod val="60000"/>
                    <a:lumOff val="40000"/>
                  </a:schemeClr>
                </a:solidFill>
              </a:rPr>
              <a:t>/                                                                                                                                                                                                                                               </a:t>
            </a:r>
          </a:p>
          <a:p>
            <a:endParaRPr lang="en-US" sz="637" dirty="0">
              <a:solidFill>
                <a:schemeClr val="accent2">
                  <a:lumMod val="60000"/>
                  <a:lumOff val="40000"/>
                </a:schemeClr>
              </a:solidFill>
            </a:endParaRPr>
          </a:p>
          <a:p>
            <a:endParaRPr lang="en-US" sz="637" dirty="0">
              <a:solidFill>
                <a:schemeClr val="accent2">
                  <a:lumMod val="60000"/>
                  <a:lumOff val="40000"/>
                </a:schemeClr>
              </a:solidFill>
            </a:endParaRPr>
          </a:p>
        </p:txBody>
      </p:sp>
      <p:pic>
        <p:nvPicPr>
          <p:cNvPr id="7" name="Picture 6" descr="A picture containing text&#10;&#10;Description automatically generated">
            <a:extLst>
              <a:ext uri="{FF2B5EF4-FFF2-40B4-BE49-F238E27FC236}">
                <a16:creationId xmlns:a16="http://schemas.microsoft.com/office/drawing/2014/main" id="{50AAA5AD-1898-404E-A496-F02E7D818AA9}"/>
              </a:ext>
            </a:extLst>
          </p:cNvPr>
          <p:cNvPicPr>
            <a:picLocks noChangeAspect="1"/>
          </p:cNvPicPr>
          <p:nvPr/>
        </p:nvPicPr>
        <p:blipFill>
          <a:blip r:embed="rId4"/>
          <a:stretch>
            <a:fillRect/>
          </a:stretch>
        </p:blipFill>
        <p:spPr>
          <a:xfrm>
            <a:off x="10922000" y="5588000"/>
            <a:ext cx="1270000" cy="1270000"/>
          </a:xfrm>
          <a:prstGeom prst="rect">
            <a:avLst/>
          </a:prstGeom>
        </p:spPr>
      </p:pic>
      <p:sp>
        <p:nvSpPr>
          <p:cNvPr id="10" name="Text Placeholder 2">
            <a:extLst>
              <a:ext uri="{FF2B5EF4-FFF2-40B4-BE49-F238E27FC236}">
                <a16:creationId xmlns:a16="http://schemas.microsoft.com/office/drawing/2014/main" id="{D7FDD917-65C2-4CBB-AE51-47D152975DA9}"/>
              </a:ext>
            </a:extLst>
          </p:cNvPr>
          <p:cNvSpPr txBox="1">
            <a:spLocks/>
          </p:cNvSpPr>
          <p:nvPr/>
        </p:nvSpPr>
        <p:spPr>
          <a:xfrm>
            <a:off x="803571" y="487110"/>
            <a:ext cx="7186747" cy="7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2"/>
                </a:solidFill>
                <a:latin typeface="+mj-lt"/>
                <a:ea typeface="Roboto" panose="02000000000000000000" pitchFamily="2" charset="0"/>
              </a:rPr>
              <a:t>Team-Based Care</a:t>
            </a:r>
          </a:p>
        </p:txBody>
      </p:sp>
      <p:cxnSp>
        <p:nvCxnSpPr>
          <p:cNvPr id="11" name="Straight Connector 10">
            <a:extLst>
              <a:ext uri="{FF2B5EF4-FFF2-40B4-BE49-F238E27FC236}">
                <a16:creationId xmlns:a16="http://schemas.microsoft.com/office/drawing/2014/main" id="{35C4E17E-58B5-41BC-8E12-C9FB308065E1}"/>
              </a:ext>
            </a:extLst>
          </p:cNvPr>
          <p:cNvCxnSpPr>
            <a:cxnSpLocks/>
          </p:cNvCxnSpPr>
          <p:nvPr/>
        </p:nvCxnSpPr>
        <p:spPr>
          <a:xfrm>
            <a:off x="270935" y="950214"/>
            <a:ext cx="116501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8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f361999-7077-42cf-b3d8-36f2dae450a6">
      <UserInfo>
        <DisplayName>Chandra Donnell</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1B94DB102DBB4AAA7D86CF2D4C1315" ma:contentTypeVersion="12" ma:contentTypeDescription="Create a new document." ma:contentTypeScope="" ma:versionID="0d5502013ec8c169b0024e3f4d99e854">
  <xsd:schema xmlns:xsd="http://www.w3.org/2001/XMLSchema" xmlns:xs="http://www.w3.org/2001/XMLSchema" xmlns:p="http://schemas.microsoft.com/office/2006/metadata/properties" xmlns:ns2="a41f2769-935d-4e28-abf7-8c9732a413d8" xmlns:ns3="ff361999-7077-42cf-b3d8-36f2dae450a6" targetNamespace="http://schemas.microsoft.com/office/2006/metadata/properties" ma:root="true" ma:fieldsID="0f1c9862e73f30854ef0a9be2418f217" ns2:_="" ns3:_="">
    <xsd:import namespace="a41f2769-935d-4e28-abf7-8c9732a413d8"/>
    <xsd:import namespace="ff361999-7077-42cf-b3d8-36f2dae450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f2769-935d-4e28-abf7-8c9732a41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361999-7077-42cf-b3d8-36f2dae450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3EB888-6E5E-4632-8F8A-79F2E2C8DFE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ff361999-7077-42cf-b3d8-36f2dae450a6"/>
    <ds:schemaRef ds:uri="a41f2769-935d-4e28-abf7-8c9732a413d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1976D00-9002-4405-A916-4F1D11D958E2}">
  <ds:schemaRefs>
    <ds:schemaRef ds:uri="http://schemas.microsoft.com/sharepoint/v3/contenttype/forms"/>
  </ds:schemaRefs>
</ds:datastoreItem>
</file>

<file path=customXml/itemProps3.xml><?xml version="1.0" encoding="utf-8"?>
<ds:datastoreItem xmlns:ds="http://schemas.openxmlformats.org/officeDocument/2006/customXml" ds:itemID="{D852F59C-CB0E-454E-AC01-BFCAE48EC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f2769-935d-4e28-abf7-8c9732a413d8"/>
    <ds:schemaRef ds:uri="ff361999-7077-42cf-b3d8-36f2dae45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5688</TotalTime>
  <Words>2046</Words>
  <Application>Microsoft Office PowerPoint</Application>
  <PresentationFormat>Widescreen</PresentationFormat>
  <Paragraphs>342</Paragraphs>
  <Slides>35</Slides>
  <Notes>31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Arial</vt:lpstr>
      <vt:lpstr>Calibri</vt:lpstr>
      <vt:lpstr>Calibri Light</vt:lpstr>
      <vt:lpstr>Freestyle Script</vt:lpstr>
      <vt:lpstr>Grandview Display</vt:lpstr>
      <vt:lpstr>Montserrat</vt:lpstr>
      <vt:lpstr>Open Sans Light</vt:lpstr>
      <vt:lpstr>Raleway</vt:lpstr>
      <vt:lpstr>Raleway SemiBold</vt:lpstr>
      <vt:lpstr>Roboto</vt:lpstr>
      <vt:lpstr>Roboto Black</vt:lpstr>
      <vt:lpstr>Roboto Light</vt:lpstr>
      <vt:lpstr>Trebuchet MS</vt:lpstr>
      <vt:lpstr>XXII Geom Bold</vt:lpstr>
      <vt:lpstr>Office Theme</vt:lpstr>
      <vt:lpstr>Chronic Care Management for the Rural Health Clinic: Best Practices, Lessons Learned, and Optimizing Outcomes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is what the individual believes it is</vt:lpstr>
      <vt:lpstr>PowerPoint Presentation</vt:lpstr>
      <vt:lpstr>Behavioral Health Integration vs Integrated Behavioral Health</vt:lpstr>
      <vt:lpstr>PowerPoint Presentation</vt:lpstr>
      <vt:lpstr>PowerPoint Presentation</vt:lpstr>
      <vt:lpstr>PCM in Primary Care</vt:lpstr>
      <vt:lpstr>Rural Health &amp; Federally Qualified Health Clinics</vt:lpstr>
      <vt:lpstr>Purpose of Care Coordination</vt:lpstr>
      <vt:lpstr>Getting Organized</vt:lpstr>
      <vt:lpstr>Research and Follow Up</vt:lpstr>
      <vt:lpstr>No Duplication of Work</vt:lpstr>
      <vt:lpstr>Capture your Research </vt:lpstr>
      <vt:lpstr>How to Evaluate a Care Coordination Program Vendor?</vt:lpstr>
      <vt:lpstr>How to Evaluate a Care Coordination Program Vendor?</vt:lpstr>
      <vt:lpstr>How to Evaluate a Care Coordination Program Vendor?</vt:lpstr>
      <vt:lpstr>How to Evaluate a Care Coordination Program Vendor?</vt:lpstr>
      <vt:lpstr>How to Evaluate a Care Coordination Program Vendor?</vt:lpstr>
      <vt:lpstr>2022 Fee Schedule – RHCs/ FQHCs  </vt:lpstr>
      <vt:lpstr>PowerPoint Presentation</vt:lpstr>
      <vt:lpstr>Care Management Example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Bolster your Care Coordination Efforts with Recent Changes in Montana Medicaid and Medicare</dc:title>
  <dc:creator>Chandra Donnell</dc:creator>
  <cp:lastModifiedBy>Faith</cp:lastModifiedBy>
  <cp:revision>27</cp:revision>
  <dcterms:created xsi:type="dcterms:W3CDTF">2021-06-11T14:30:13Z</dcterms:created>
  <dcterms:modified xsi:type="dcterms:W3CDTF">2022-07-25T17:43:38Z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0x0101007B1B94DB102DBB4AAA7D86CF2D4C1315</vt:lpwstr>
  </property>
</Properties>
</file>