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87" r:id="rId2"/>
    <p:sldId id="292" r:id="rId3"/>
    <p:sldId id="288" r:id="rId4"/>
    <p:sldId id="306" r:id="rId5"/>
    <p:sldId id="308" r:id="rId6"/>
    <p:sldId id="302" r:id="rId7"/>
    <p:sldId id="283" r:id="rId8"/>
    <p:sldId id="293" r:id="rId9"/>
    <p:sldId id="303" r:id="rId10"/>
    <p:sldId id="294" r:id="rId11"/>
    <p:sldId id="295" r:id="rId12"/>
    <p:sldId id="304" r:id="rId13"/>
    <p:sldId id="298" r:id="rId14"/>
    <p:sldId id="300" r:id="rId15"/>
    <p:sldId id="305" r:id="rId16"/>
    <p:sldId id="307" r:id="rId17"/>
    <p:sldId id="278" r:id="rId18"/>
    <p:sldId id="289" r:id="rId19"/>
    <p:sldId id="272" r:id="rId20"/>
    <p:sldId id="273" r:id="rId21"/>
    <p:sldId id="309" r:id="rId22"/>
    <p:sldId id="290" r:id="rId23"/>
    <p:sldId id="291" r:id="rId24"/>
    <p:sldId id="282" r:id="rId25"/>
    <p:sldId id="258" r:id="rId26"/>
    <p:sldId id="257" r:id="rId27"/>
    <p:sldId id="259" r:id="rId28"/>
    <p:sldId id="260" r:id="rId29"/>
    <p:sldId id="261" r:id="rId30"/>
    <p:sldId id="286" r:id="rId31"/>
    <p:sldId id="285" r:id="rId32"/>
    <p:sldId id="274" r:id="rId33"/>
    <p:sldId id="262" r:id="rId34"/>
    <p:sldId id="263" r:id="rId35"/>
    <p:sldId id="264" r:id="rId36"/>
    <p:sldId id="265" r:id="rId37"/>
    <p:sldId id="267" r:id="rId38"/>
    <p:sldId id="268" r:id="rId39"/>
    <p:sldId id="270" r:id="rId40"/>
    <p:sldId id="269"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771" autoAdjust="0"/>
  </p:normalViewPr>
  <p:slideViewPr>
    <p:cSldViewPr>
      <p:cViewPr varScale="1">
        <p:scale>
          <a:sx n="54" d="100"/>
          <a:sy n="54" d="100"/>
        </p:scale>
        <p:origin x="-182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760B7-6CF3-4F40-9E3F-6061E3942F1A}" type="datetimeFigureOut">
              <a:rPr lang="en-US" smtClean="0"/>
              <a:t>07/01/2022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947E9-905A-4681-9620-11677388C9EB}" type="slidenum">
              <a:rPr lang="en-US" smtClean="0"/>
              <a:t>‹#›</a:t>
            </a:fld>
            <a:endParaRPr lang="en-US"/>
          </a:p>
        </p:txBody>
      </p:sp>
    </p:spTree>
    <p:extLst>
      <p:ext uri="{BB962C8B-B14F-4D97-AF65-F5344CB8AC3E}">
        <p14:creationId xmlns:p14="http://schemas.microsoft.com/office/powerpoint/2010/main" val="280939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74ED498-A909-4E48-A028-F0678C731AFC}" type="slidenum">
              <a:rPr lang="en-US">
                <a:solidFill>
                  <a:prstClr val="black"/>
                </a:solidFill>
                <a:latin typeface="Calibri" charset="0"/>
              </a:rPr>
              <a:pPr eaLnBrk="1" hangingPunct="1"/>
              <a:t>37</a:t>
            </a:fld>
            <a:endParaRPr lang="en-US">
              <a:solidFill>
                <a:prstClr val="black"/>
              </a:solidFill>
              <a:latin typeface="Calibri" charset="0"/>
            </a:endParaRPr>
          </a:p>
        </p:txBody>
      </p:sp>
    </p:spTree>
    <p:extLst>
      <p:ext uri="{BB962C8B-B14F-4D97-AF65-F5344CB8AC3E}">
        <p14:creationId xmlns:p14="http://schemas.microsoft.com/office/powerpoint/2010/main" val="400378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74ED498-A909-4E48-A028-F0678C731AFC}" type="slidenum">
              <a:rPr lang="en-US">
                <a:solidFill>
                  <a:prstClr val="black"/>
                </a:solidFill>
                <a:latin typeface="Calibri" charset="0"/>
              </a:rPr>
              <a:pPr eaLnBrk="1" hangingPunct="1"/>
              <a:t>38</a:t>
            </a:fld>
            <a:endParaRPr lang="en-US">
              <a:solidFill>
                <a:prstClr val="black"/>
              </a:solidFill>
              <a:latin typeface="Calibri" charset="0"/>
            </a:endParaRPr>
          </a:p>
        </p:txBody>
      </p:sp>
    </p:spTree>
    <p:extLst>
      <p:ext uri="{BB962C8B-B14F-4D97-AF65-F5344CB8AC3E}">
        <p14:creationId xmlns:p14="http://schemas.microsoft.com/office/powerpoint/2010/main" val="398699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1CF2D7-6679-4322-8B66-92D5A8334871}" type="datetimeFigureOut">
              <a:rPr lang="en-US" smtClean="0"/>
              <a:t>07/01/2022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D3DC5D-3E3D-417A-80FC-F2AA02ED8C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3DC5D-3E3D-417A-80FC-F2AA02ED8C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3DC5D-3E3D-417A-80FC-F2AA02ED8C8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240857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8A456E2-64BF-654E-A442-D834EC61603D}" type="datetime1">
              <a:rPr lang="en-US" smtClean="0">
                <a:solidFill>
                  <a:prstClr val="black">
                    <a:tint val="75000"/>
                  </a:prstClr>
                </a:solidFill>
              </a: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Chiropractic Service Corp, LLC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374380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795E6-0BDB-2B46-B2B6-90DD9D3CA7C6}" type="datetime1">
              <a:rPr lang="en-US" smtClean="0">
                <a:solidFill>
                  <a:prstClr val="black">
                    <a:tint val="75000"/>
                  </a:prstClr>
                </a:solidFill>
              </a: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Chiropractic Service Corp, LLC</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6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3BA3620C-3586-1E45-AD6E-7C1C99A2470E}" type="datetime1">
              <a:rPr lang="en-US" smtClean="0">
                <a:solidFill>
                  <a:prstClr val="black">
                    <a:tint val="75000"/>
                  </a:prstClr>
                </a:solidFill>
              </a:rPr>
              <a:pPr/>
              <a:t>07/01/2022</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r>
              <a:rPr lang="en-US">
                <a:solidFill>
                  <a:prstClr val="black">
                    <a:tint val="75000"/>
                  </a:prstClr>
                </a:solidFill>
              </a:rPr>
              <a:t>Chiropractic Service Corp, LLC</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167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41319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8A456E2-64BF-654E-A442-D834EC61603D}" type="datetime1">
              <a:rPr lang="en-US" smtClean="0">
                <a:solidFill>
                  <a:prstClr val="black">
                    <a:tint val="75000"/>
                  </a:prstClr>
                </a:solidFill>
              </a: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Chiropractic Service Corp, LLC</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314657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795E6-0BDB-2B46-B2B6-90DD9D3CA7C6}" type="datetime1">
              <a:rPr lang="en-US" smtClean="0">
                <a:solidFill>
                  <a:prstClr val="black">
                    <a:tint val="75000"/>
                  </a:prstClr>
                </a:solidFill>
              </a:rPr>
              <a:pPr/>
              <a:t>07/01/2022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Chiropractic Service Corp, LLC</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016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3BA3620C-3586-1E45-AD6E-7C1C99A2470E}" type="datetime1">
              <a:rPr lang="en-US" smtClean="0">
                <a:solidFill>
                  <a:prstClr val="black">
                    <a:tint val="75000"/>
                  </a:prstClr>
                </a:solidFill>
              </a:rPr>
              <a:pPr/>
              <a:t>07/01/2022</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r>
              <a:rPr lang="en-US">
                <a:solidFill>
                  <a:prstClr val="black">
                    <a:tint val="75000"/>
                  </a:prstClr>
                </a:solidFill>
              </a:rPr>
              <a:t>Chiropractic Service Corp, LLC</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580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3DC5D-3E3D-417A-80FC-F2AA02ED8C8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4419629" y="6261382"/>
            <a:ext cx="2133601" cy="188028"/>
          </a:xfrm>
          <a:prstGeom prst="rect">
            <a:avLst/>
          </a:prstGeom>
        </p:spPr>
        <p:txBody>
          <a:bodyPr lIns="31898" tIns="31898" rIns="31898" bIns="31898" anchor="ctr">
            <a:spAutoFit/>
          </a:bodyPr>
          <a:lstStyle>
            <a:lvl1pPr algn="r" defTabSz="313928">
              <a:defRPr sz="800">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272735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3DC5D-3E3D-417A-80FC-F2AA02ED8C8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3DC5D-3E3D-417A-80FC-F2AA02ED8C8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6D3DC5D-3E3D-417A-80FC-F2AA02ED8C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6D3DC5D-3E3D-417A-80FC-F2AA02ED8C8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1CF2D7-6679-4322-8B66-92D5A8334871}" type="datetimeFigureOut">
              <a:rPr lang="en-US" smtClean="0"/>
              <a:t>07/01/2022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6D3DC5D-3E3D-417A-80FC-F2AA02ED8C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11CF2D7-6679-4322-8B66-92D5A8334871}" type="datetimeFigureOut">
              <a:rPr lang="en-US" smtClean="0"/>
              <a:t>07/01/2022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3DC5D-3E3D-417A-80FC-F2AA02ED8C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1CF2D7-6679-4322-8B66-92D5A8334871}" type="datetimeFigureOut">
              <a:rPr lang="en-US" smtClean="0"/>
              <a:t>07/01/2022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D3DC5D-3E3D-417A-80FC-F2AA02ED8C8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2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1CF2D7-6679-4322-8B66-92D5A8334871}" type="datetimeFigureOut">
              <a:rPr lang="en-US" smtClean="0"/>
              <a:t>07/01/2022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D3DC5D-3E3D-417A-80FC-F2AA02ED8C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84" r:id="rId15"/>
    <p:sldLayoutId id="2147483686" r:id="rId16"/>
    <p:sldLayoutId id="2147483687" r:id="rId17"/>
    <p:sldLayoutId id="2147483688" r:id="rId18"/>
    <p:sldLayoutId id="2147483697" r:id="rId19"/>
    <p:sldLayoutId id="2147483727" r:id="rId20"/>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How do you know if you need a chiropractor in your RHC?</a:t>
            </a:r>
            <a:endParaRPr lang="en-US" dirty="0"/>
          </a:p>
        </p:txBody>
      </p:sp>
      <p:pic>
        <p:nvPicPr>
          <p:cNvPr id="6" name="Content Placeholder 3" descr="100.bmp"/>
          <p:cNvPicPr>
            <a:picLocks noChangeAspect="1"/>
          </p:cNvPicPr>
          <p:nvPr/>
        </p:nvPicPr>
        <p:blipFill>
          <a:blip r:embed="rId2" cstate="print"/>
          <a:stretch>
            <a:fillRect/>
          </a:stretch>
        </p:blipFill>
        <p:spPr>
          <a:xfrm>
            <a:off x="1752600" y="1524000"/>
            <a:ext cx="4396827" cy="4389437"/>
          </a:xfrm>
          <a:prstGeom prst="rect">
            <a:avLst/>
          </a:prstGeom>
        </p:spPr>
      </p:pic>
    </p:spTree>
    <p:extLst>
      <p:ext uri="{BB962C8B-B14F-4D97-AF65-F5344CB8AC3E}">
        <p14:creationId xmlns:p14="http://schemas.microsoft.com/office/powerpoint/2010/main" val="2103694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fontScale="92500" lnSpcReduction="10000"/>
          </a:bodyPr>
          <a:lstStyle/>
          <a:p>
            <a:pPr marL="109728" indent="0">
              <a:buNone/>
            </a:pPr>
            <a:r>
              <a:rPr lang="en-US" dirty="0" smtClean="0"/>
              <a:t>A.	Medicare reimburses for the detection of subluxations.</a:t>
            </a:r>
          </a:p>
          <a:p>
            <a:pPr marL="109728" indent="0">
              <a:buNone/>
            </a:pPr>
            <a:endParaRPr lang="en-US" dirty="0" smtClean="0"/>
          </a:p>
          <a:p>
            <a:pPr marL="109728" indent="0">
              <a:buNone/>
            </a:pPr>
            <a:r>
              <a:rPr lang="en-US" dirty="0" smtClean="0"/>
              <a:t>B.</a:t>
            </a:r>
            <a:r>
              <a:rPr lang="en-US" dirty="0"/>
              <a:t>	Medicare reimburses for the </a:t>
            </a:r>
            <a:r>
              <a:rPr lang="en-US" dirty="0" smtClean="0"/>
              <a:t>treatment </a:t>
            </a:r>
            <a:r>
              <a:rPr lang="en-US" dirty="0"/>
              <a:t>of </a:t>
            </a:r>
            <a:r>
              <a:rPr lang="en-US" dirty="0" smtClean="0"/>
              <a:t>subluxations.</a:t>
            </a:r>
          </a:p>
          <a:p>
            <a:pPr marL="109728" indent="0">
              <a:buNone/>
            </a:pPr>
            <a:endParaRPr lang="en-US" dirty="0" smtClean="0"/>
          </a:p>
          <a:p>
            <a:pPr marL="109728" indent="0">
              <a:buNone/>
            </a:pPr>
            <a:r>
              <a:rPr lang="en-US" dirty="0" smtClean="0"/>
              <a:t>C.	Using a subluxation diagnosis as the primary diagnosis is the only reimbursable item Medicare will pay for.</a:t>
            </a:r>
          </a:p>
          <a:p>
            <a:pPr marL="109728" indent="0">
              <a:buNone/>
            </a:pPr>
            <a:endParaRPr lang="en-US" dirty="0" smtClean="0"/>
          </a:p>
          <a:p>
            <a:pPr marL="109728" indent="0">
              <a:buNone/>
            </a:pPr>
            <a:r>
              <a:rPr lang="en-US" dirty="0" smtClean="0"/>
              <a:t>D.	</a:t>
            </a:r>
            <a:r>
              <a:rPr lang="en-US" dirty="0"/>
              <a:t>Spinal manipulation is the only reimbursable item Medicare will pay for.</a:t>
            </a:r>
          </a:p>
          <a:p>
            <a:endParaRPr lang="en-US" dirty="0"/>
          </a:p>
        </p:txBody>
      </p:sp>
      <p:sp>
        <p:nvSpPr>
          <p:cNvPr id="3" name="Title 2"/>
          <p:cNvSpPr>
            <a:spLocks noGrp="1"/>
          </p:cNvSpPr>
          <p:nvPr>
            <p:ph type="title"/>
          </p:nvPr>
        </p:nvSpPr>
        <p:spPr/>
        <p:txBody>
          <a:bodyPr>
            <a:normAutofit fontScale="90000"/>
          </a:bodyPr>
          <a:lstStyle/>
          <a:p>
            <a:r>
              <a:rPr lang="en-US" dirty="0" smtClean="0"/>
              <a:t>Why is the term vertebral subluxation important?</a:t>
            </a:r>
            <a:endParaRPr lang="en-US" dirty="0"/>
          </a:p>
        </p:txBody>
      </p:sp>
    </p:spTree>
    <p:extLst>
      <p:ext uri="{BB962C8B-B14F-4D97-AF65-F5344CB8AC3E}">
        <p14:creationId xmlns:p14="http://schemas.microsoft.com/office/powerpoint/2010/main" val="268553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a:t>Chiropractic services are covered and reimbursable by </a:t>
            </a:r>
            <a:r>
              <a:rPr lang="en-US" dirty="0" err="1"/>
              <a:t>Medi</a:t>
            </a:r>
            <a:r>
              <a:rPr lang="en-US" dirty="0"/>
              <a:t>-Cal when provided by FQHCs and RHCs, as mandated by California </a:t>
            </a:r>
            <a:r>
              <a:rPr lang="en-US" dirty="0" smtClean="0"/>
              <a:t>Association </a:t>
            </a:r>
            <a:r>
              <a:rPr lang="en-US" dirty="0"/>
              <a:t>of Rural Health </a:t>
            </a:r>
            <a:r>
              <a:rPr lang="en-US" dirty="0" smtClean="0"/>
              <a:t>Clinics.</a:t>
            </a:r>
          </a:p>
          <a:p>
            <a:endParaRPr lang="en-US" dirty="0"/>
          </a:p>
          <a:p>
            <a:pPr marL="109728" indent="0">
              <a:buNone/>
            </a:pPr>
            <a:r>
              <a:rPr lang="en-US" dirty="0" err="1"/>
              <a:t>Medi</a:t>
            </a:r>
            <a:r>
              <a:rPr lang="en-US" dirty="0"/>
              <a:t>-Cal chiropractic services are </a:t>
            </a:r>
            <a:r>
              <a:rPr lang="en-US" dirty="0" err="1"/>
              <a:t>Medi</a:t>
            </a:r>
            <a:r>
              <a:rPr lang="en-US" dirty="0"/>
              <a:t>-Cal benefits when rendered by chiropractor, </a:t>
            </a:r>
            <a:r>
              <a:rPr lang="en-US" dirty="0" smtClean="0"/>
              <a:t>subject to </a:t>
            </a:r>
            <a:r>
              <a:rPr lang="en-US" dirty="0"/>
              <a:t>the following limitations</a:t>
            </a:r>
            <a:r>
              <a:rPr lang="en-US" dirty="0" smtClean="0"/>
              <a:t>:</a:t>
            </a:r>
          </a:p>
          <a:p>
            <a:endParaRPr lang="en-US" dirty="0"/>
          </a:p>
          <a:p>
            <a:pPr marL="109728" indent="0">
              <a:buNone/>
            </a:pPr>
            <a:r>
              <a:rPr lang="en-US" dirty="0" smtClean="0"/>
              <a:t>Services </a:t>
            </a:r>
            <a:r>
              <a:rPr lang="en-US" dirty="0"/>
              <a:t>are limited to a maximum of two services per calendar month subject </a:t>
            </a:r>
            <a:r>
              <a:rPr lang="en-US" dirty="0" smtClean="0"/>
              <a:t>to </a:t>
            </a:r>
            <a:r>
              <a:rPr lang="en-US" dirty="0" err="1" smtClean="0"/>
              <a:t>Medi</a:t>
            </a:r>
            <a:r>
              <a:rPr lang="en-US" dirty="0" smtClean="0"/>
              <a:t>-Service </a:t>
            </a:r>
            <a:r>
              <a:rPr lang="en-US" dirty="0"/>
              <a:t>limitations (CCR, Title 22, Section 51304[a</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Chiropractic and it’s role in the </a:t>
            </a:r>
            <a:r>
              <a:rPr lang="en-US" dirty="0" err="1" smtClean="0"/>
              <a:t>Medi</a:t>
            </a:r>
            <a:r>
              <a:rPr lang="en-US" dirty="0" smtClean="0"/>
              <a:t>-Cal system</a:t>
            </a:r>
            <a:endParaRPr lang="en-US" dirty="0"/>
          </a:p>
        </p:txBody>
      </p:sp>
    </p:spTree>
    <p:extLst>
      <p:ext uri="{BB962C8B-B14F-4D97-AF65-F5344CB8AC3E}">
        <p14:creationId xmlns:p14="http://schemas.microsoft.com/office/powerpoint/2010/main" val="2943056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dirty="0" smtClean="0"/>
              <a:t>Services </a:t>
            </a:r>
            <a:r>
              <a:rPr lang="en-US" dirty="0"/>
              <a:t>are limited to treatment of the spine by means of manual </a:t>
            </a:r>
            <a:r>
              <a:rPr lang="en-US" dirty="0" smtClean="0"/>
              <a:t>manipulation.</a:t>
            </a:r>
            <a:endParaRPr lang="en-US" dirty="0"/>
          </a:p>
          <a:p>
            <a:pPr marL="109728" indent="0">
              <a:buNone/>
            </a:pPr>
            <a:endParaRPr lang="en-US" dirty="0" smtClean="0"/>
          </a:p>
          <a:p>
            <a:pPr marL="109728" indent="0">
              <a:buNone/>
            </a:pPr>
            <a:r>
              <a:rPr lang="en-US" dirty="0" smtClean="0"/>
              <a:t>(</a:t>
            </a:r>
            <a:r>
              <a:rPr lang="en-US" dirty="0"/>
              <a:t>CCR, Title 22, Section 51308). No other diagnostic and/or therapeutic </a:t>
            </a:r>
            <a:r>
              <a:rPr lang="en-US" dirty="0" smtClean="0"/>
              <a:t>service furnished </a:t>
            </a:r>
            <a:r>
              <a:rPr lang="en-US" dirty="0"/>
              <a:t>directly by a chiropractor, or pursuant to a chiropractor’s order, is covered.</a:t>
            </a:r>
          </a:p>
          <a:p>
            <a:pPr marL="109728" indent="0">
              <a:buNone/>
            </a:pPr>
            <a:endParaRPr lang="en-US" dirty="0"/>
          </a:p>
          <a:p>
            <a:pPr marL="109728" indent="0">
              <a:buNone/>
            </a:pPr>
            <a:r>
              <a:rPr lang="en-US" dirty="0" smtClean="0"/>
              <a:t>Manual </a:t>
            </a:r>
            <a:r>
              <a:rPr lang="en-US" dirty="0"/>
              <a:t>devices may be used by the chiropractor in performing manipulation of the spine. However, no additional payment is allowed for either the use of the device and/or the cost of the device itself.</a:t>
            </a:r>
          </a:p>
          <a:p>
            <a:endParaRPr lang="en-US" dirty="0"/>
          </a:p>
          <a:p>
            <a:pPr marL="109728" indent="0">
              <a:buNone/>
            </a:pPr>
            <a:r>
              <a:rPr lang="en-US" dirty="0"/>
              <a:t>Note: “Manual devices” are defined as those devices that are hand held with the thrust of the force of the device being controlled </a:t>
            </a:r>
            <a:r>
              <a:rPr lang="en-US" dirty="0" smtClean="0"/>
              <a:t>manually.</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a:t>Chiropractic and it’s role in the </a:t>
            </a:r>
            <a:r>
              <a:rPr lang="en-US" dirty="0" err="1"/>
              <a:t>Medi</a:t>
            </a:r>
            <a:r>
              <a:rPr lang="en-US" dirty="0"/>
              <a:t>-Cal system</a:t>
            </a:r>
          </a:p>
        </p:txBody>
      </p:sp>
    </p:spTree>
    <p:extLst>
      <p:ext uri="{BB962C8B-B14F-4D97-AF65-F5344CB8AC3E}">
        <p14:creationId xmlns:p14="http://schemas.microsoft.com/office/powerpoint/2010/main" val="350518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Billing </a:t>
            </a:r>
            <a:r>
              <a:rPr lang="en-US" dirty="0" smtClean="0"/>
              <a:t>Codes:</a:t>
            </a:r>
            <a:endParaRPr lang="en-US" dirty="0"/>
          </a:p>
          <a:p>
            <a:r>
              <a:rPr lang="en-US" dirty="0"/>
              <a:t>Only one chiropractic manipulative treatment code (98940 thru 98942) is reimbursable </a:t>
            </a:r>
            <a:r>
              <a:rPr lang="en-US" dirty="0" smtClean="0"/>
              <a:t>when billed </a:t>
            </a:r>
            <a:r>
              <a:rPr lang="en-US" dirty="0"/>
              <a:t>by the same provider, for the same recipient and date of service.</a:t>
            </a:r>
          </a:p>
          <a:p>
            <a:endParaRPr lang="en-US" dirty="0" smtClean="0"/>
          </a:p>
          <a:p>
            <a:r>
              <a:rPr lang="en-US" dirty="0" smtClean="0"/>
              <a:t>Note</a:t>
            </a:r>
            <a:r>
              <a:rPr lang="en-US" dirty="0"/>
              <a:t>: “Service” is defined as all care, treatment or procedures provided to a recipient by </a:t>
            </a:r>
            <a:r>
              <a:rPr lang="en-US" dirty="0" smtClean="0"/>
              <a:t>an individual </a:t>
            </a:r>
            <a:r>
              <a:rPr lang="en-US" dirty="0"/>
              <a:t>practitioner on one occasion.</a:t>
            </a:r>
          </a:p>
        </p:txBody>
      </p:sp>
      <p:sp>
        <p:nvSpPr>
          <p:cNvPr id="3" name="Title 2"/>
          <p:cNvSpPr>
            <a:spLocks noGrp="1"/>
          </p:cNvSpPr>
          <p:nvPr>
            <p:ph type="title"/>
          </p:nvPr>
        </p:nvSpPr>
        <p:spPr/>
        <p:txBody>
          <a:bodyPr>
            <a:normAutofit fontScale="90000"/>
          </a:bodyPr>
          <a:lstStyle/>
          <a:p>
            <a:r>
              <a:rPr lang="en-US" dirty="0"/>
              <a:t>Chiropractic and it’s role in the </a:t>
            </a:r>
            <a:r>
              <a:rPr lang="en-US" dirty="0" err="1"/>
              <a:t>Medi</a:t>
            </a:r>
            <a:r>
              <a:rPr lang="en-US" dirty="0"/>
              <a:t>-Cal system</a:t>
            </a:r>
          </a:p>
        </p:txBody>
      </p:sp>
    </p:spTree>
    <p:extLst>
      <p:ext uri="{BB962C8B-B14F-4D97-AF65-F5344CB8AC3E}">
        <p14:creationId xmlns:p14="http://schemas.microsoft.com/office/powerpoint/2010/main" val="1872248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smtClean="0"/>
              <a:t>A </a:t>
            </a:r>
            <a:r>
              <a:rPr lang="en-US" dirty="0"/>
              <a:t>diagnosis must be listed that shows anatomic cause of symptoms, for </a:t>
            </a:r>
            <a:r>
              <a:rPr lang="en-US" dirty="0" smtClean="0"/>
              <a:t>instance, sprain</a:t>
            </a:r>
            <a:r>
              <a:rPr lang="en-US" dirty="0"/>
              <a:t>, strain, deformity, degeneration or malalignment</a:t>
            </a:r>
            <a:r>
              <a:rPr lang="en-US" dirty="0" smtClean="0"/>
              <a:t>.</a:t>
            </a:r>
          </a:p>
          <a:p>
            <a:endParaRPr lang="en-US" dirty="0"/>
          </a:p>
          <a:p>
            <a:pPr marL="109728" indent="0">
              <a:buNone/>
            </a:pPr>
            <a:r>
              <a:rPr lang="en-US" dirty="0" smtClean="0"/>
              <a:t>The </a:t>
            </a:r>
            <a:r>
              <a:rPr lang="en-US" dirty="0"/>
              <a:t>spinal level must bear a direct causal relationship to the recipient’s symptoms </a:t>
            </a:r>
            <a:r>
              <a:rPr lang="en-US" dirty="0" smtClean="0"/>
              <a:t>and the </a:t>
            </a:r>
            <a:r>
              <a:rPr lang="en-US" dirty="0"/>
              <a:t>symptoms must be directly related to the level of the anatomic region that has </a:t>
            </a:r>
            <a:r>
              <a:rPr lang="en-US" dirty="0" smtClean="0"/>
              <a:t>been diagnosed.</a:t>
            </a:r>
          </a:p>
          <a:p>
            <a:endParaRPr lang="en-US" dirty="0"/>
          </a:p>
          <a:p>
            <a:pPr marL="109728" indent="0">
              <a:buNone/>
            </a:pPr>
            <a:r>
              <a:rPr lang="en-US" dirty="0" smtClean="0"/>
              <a:t>The </a:t>
            </a:r>
            <a:r>
              <a:rPr lang="en-US" dirty="0"/>
              <a:t>recipient must have a significant health problem in the form of </a:t>
            </a:r>
            <a:r>
              <a:rPr lang="en-US" dirty="0" smtClean="0"/>
              <a:t>a </a:t>
            </a:r>
            <a:r>
              <a:rPr lang="en-US" dirty="0" err="1" smtClean="0"/>
              <a:t>neuromusculoskeletal</a:t>
            </a:r>
            <a:r>
              <a:rPr lang="en-US" dirty="0" smtClean="0"/>
              <a:t> </a:t>
            </a:r>
            <a:r>
              <a:rPr lang="en-US" dirty="0"/>
              <a:t>condition necessitating treatment</a:t>
            </a:r>
            <a:r>
              <a:rPr lang="en-US" dirty="0" smtClean="0"/>
              <a:t>.</a:t>
            </a:r>
          </a:p>
          <a:p>
            <a:pPr marL="109728" indent="0">
              <a:buNone/>
            </a:pPr>
            <a:endParaRPr lang="en-US" dirty="0" smtClean="0"/>
          </a:p>
        </p:txBody>
      </p:sp>
      <p:sp>
        <p:nvSpPr>
          <p:cNvPr id="3" name="Title 2"/>
          <p:cNvSpPr>
            <a:spLocks noGrp="1"/>
          </p:cNvSpPr>
          <p:nvPr>
            <p:ph type="title"/>
          </p:nvPr>
        </p:nvSpPr>
        <p:spPr/>
        <p:txBody>
          <a:bodyPr>
            <a:normAutofit fontScale="90000"/>
          </a:bodyPr>
          <a:lstStyle/>
          <a:p>
            <a:r>
              <a:rPr lang="en-US" dirty="0"/>
              <a:t>Chiropractic and it’s role in the </a:t>
            </a:r>
            <a:r>
              <a:rPr lang="en-US" dirty="0" err="1"/>
              <a:t>Medi</a:t>
            </a:r>
            <a:r>
              <a:rPr lang="en-US" dirty="0"/>
              <a:t>-Cal system</a:t>
            </a:r>
          </a:p>
        </p:txBody>
      </p:sp>
    </p:spTree>
    <p:extLst>
      <p:ext uri="{BB962C8B-B14F-4D97-AF65-F5344CB8AC3E}">
        <p14:creationId xmlns:p14="http://schemas.microsoft.com/office/powerpoint/2010/main" val="72977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The manual manipulative services rendered must have a direct therapeutic relationship to the recipient’s condition.</a:t>
            </a:r>
          </a:p>
          <a:p>
            <a:endParaRPr lang="en-US" dirty="0"/>
          </a:p>
          <a:p>
            <a:pPr marL="109728" indent="0">
              <a:buNone/>
            </a:pPr>
            <a:r>
              <a:rPr lang="en-US" dirty="0" smtClean="0"/>
              <a:t>A </a:t>
            </a:r>
            <a:r>
              <a:rPr lang="en-US" dirty="0"/>
              <a:t>statement and/or diagnosis of generalized or diffuse “pain” is not sufficient to establish medical necessity for the treatment.</a:t>
            </a:r>
          </a:p>
          <a:p>
            <a:endParaRPr lang="en-US" dirty="0"/>
          </a:p>
          <a:p>
            <a:pPr marL="109728" indent="0">
              <a:buNone/>
            </a:pPr>
            <a:r>
              <a:rPr lang="en-US" dirty="0" smtClean="0"/>
              <a:t>Maintenance </a:t>
            </a:r>
            <a:r>
              <a:rPr lang="en-US" dirty="0"/>
              <a:t>therapy is not covered.</a:t>
            </a:r>
          </a:p>
          <a:p>
            <a:endParaRPr lang="en-US" dirty="0"/>
          </a:p>
        </p:txBody>
      </p:sp>
      <p:sp>
        <p:nvSpPr>
          <p:cNvPr id="3" name="Title 2"/>
          <p:cNvSpPr>
            <a:spLocks noGrp="1"/>
          </p:cNvSpPr>
          <p:nvPr>
            <p:ph type="title"/>
          </p:nvPr>
        </p:nvSpPr>
        <p:spPr/>
        <p:txBody>
          <a:bodyPr>
            <a:normAutofit fontScale="90000"/>
          </a:bodyPr>
          <a:lstStyle/>
          <a:p>
            <a:r>
              <a:rPr lang="en-US" dirty="0"/>
              <a:t>Chiropractic and it’s role in the </a:t>
            </a:r>
            <a:r>
              <a:rPr lang="en-US" dirty="0" err="1"/>
              <a:t>Medi</a:t>
            </a:r>
            <a:r>
              <a:rPr lang="en-US" dirty="0"/>
              <a:t>-Cal system</a:t>
            </a:r>
          </a:p>
        </p:txBody>
      </p:sp>
    </p:spTree>
    <p:extLst>
      <p:ext uri="{BB962C8B-B14F-4D97-AF65-F5344CB8AC3E}">
        <p14:creationId xmlns:p14="http://schemas.microsoft.com/office/powerpoint/2010/main" val="3119196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The Centers for Medicare and Medicaid (CMS) defines maintenance therapy as “a treatment plan that seeks to prevent disease, promote health, and prolong and enhance the quality of life; or therapy that is performed to maintain or prevent deterioration of a chronic condition.”</a:t>
            </a:r>
          </a:p>
          <a:p>
            <a:endParaRPr lang="en-US" dirty="0"/>
          </a:p>
          <a:p>
            <a:pPr marL="109728" indent="0">
              <a:buNone/>
            </a:pPr>
            <a:r>
              <a:rPr lang="en-US" dirty="0"/>
              <a:t>Continued repetitive treatments without an achievable, clearly-defined goal are considered maintenance therapy. Medicare does not cover maintenance therapy.</a:t>
            </a:r>
          </a:p>
          <a:p>
            <a:endParaRPr lang="en-US" dirty="0"/>
          </a:p>
        </p:txBody>
      </p:sp>
      <p:sp>
        <p:nvSpPr>
          <p:cNvPr id="3" name="Title 2"/>
          <p:cNvSpPr>
            <a:spLocks noGrp="1"/>
          </p:cNvSpPr>
          <p:nvPr>
            <p:ph type="title"/>
          </p:nvPr>
        </p:nvSpPr>
        <p:spPr/>
        <p:txBody>
          <a:bodyPr/>
          <a:lstStyle/>
          <a:p>
            <a:r>
              <a:rPr lang="en-US" dirty="0" smtClean="0"/>
              <a:t>What is Maintenance Care?</a:t>
            </a:r>
            <a:endParaRPr lang="en-US" dirty="0"/>
          </a:p>
        </p:txBody>
      </p:sp>
    </p:spTree>
    <p:extLst>
      <p:ext uri="{BB962C8B-B14F-4D97-AF65-F5344CB8AC3E}">
        <p14:creationId xmlns:p14="http://schemas.microsoft.com/office/powerpoint/2010/main" val="2177948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12630"/>
            <a:ext cx="4133850"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457200" y="228600"/>
            <a:ext cx="8229600" cy="1143000"/>
          </a:xfrm>
        </p:spPr>
        <p:txBody>
          <a:bodyPr>
            <a:normAutofit/>
          </a:bodyPr>
          <a:lstStyle/>
          <a:p>
            <a:r>
              <a:rPr lang="en-US" sz="2800" dirty="0"/>
              <a:t>What conditions do chiropractors treat?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740449"/>
            <a:ext cx="309934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294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Spinal complaints</a:t>
            </a:r>
          </a:p>
          <a:p>
            <a:pPr marL="109728" indent="0">
              <a:buNone/>
            </a:pPr>
            <a:r>
              <a:rPr lang="en-US" dirty="0" smtClean="0"/>
              <a:t>Radicular complaints</a:t>
            </a:r>
          </a:p>
          <a:p>
            <a:pPr marL="109728" indent="0">
              <a:buNone/>
            </a:pPr>
            <a:r>
              <a:rPr lang="en-US" dirty="0" smtClean="0"/>
              <a:t>Shoulder complaints</a:t>
            </a:r>
          </a:p>
          <a:p>
            <a:pPr marL="109728" indent="0">
              <a:buNone/>
            </a:pPr>
            <a:r>
              <a:rPr lang="en-US" dirty="0" smtClean="0"/>
              <a:t>Elbow complaints</a:t>
            </a:r>
          </a:p>
          <a:p>
            <a:pPr marL="109728" indent="0">
              <a:buNone/>
            </a:pPr>
            <a:r>
              <a:rPr lang="en-US" dirty="0" smtClean="0"/>
              <a:t>Wrist/Hand complaints</a:t>
            </a:r>
          </a:p>
          <a:p>
            <a:pPr marL="109728" indent="0">
              <a:buNone/>
            </a:pPr>
            <a:r>
              <a:rPr lang="en-US" dirty="0" smtClean="0"/>
              <a:t>Hip </a:t>
            </a:r>
            <a:r>
              <a:rPr lang="en-US" dirty="0"/>
              <a:t>complaints</a:t>
            </a:r>
          </a:p>
          <a:p>
            <a:pPr marL="109728" indent="0">
              <a:buNone/>
            </a:pPr>
            <a:r>
              <a:rPr lang="en-US" dirty="0" smtClean="0"/>
              <a:t>Knee complaints</a:t>
            </a:r>
          </a:p>
          <a:p>
            <a:pPr marL="109728" indent="0">
              <a:buNone/>
            </a:pPr>
            <a:r>
              <a:rPr lang="en-US" dirty="0" smtClean="0"/>
              <a:t>Ankle/Foot/Toe complaints</a:t>
            </a:r>
          </a:p>
          <a:p>
            <a:pPr marL="109728" indent="0">
              <a:buNone/>
            </a:pPr>
            <a:r>
              <a:rPr lang="en-US" dirty="0" smtClean="0"/>
              <a:t>Temporal Mandibular complaints</a:t>
            </a:r>
            <a:endParaRPr lang="en-US" dirty="0"/>
          </a:p>
          <a:p>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What conditions do chiropractors treat?</a:t>
            </a:r>
            <a:endParaRPr lang="en-US" dirty="0"/>
          </a:p>
        </p:txBody>
      </p:sp>
    </p:spTree>
    <p:extLst>
      <p:ext uri="{BB962C8B-B14F-4D97-AF65-F5344CB8AC3E}">
        <p14:creationId xmlns:p14="http://schemas.microsoft.com/office/powerpoint/2010/main" val="29118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78" t="5885" r="10322" b="2747"/>
          <a:stretch/>
        </p:blipFill>
        <p:spPr bwMode="auto">
          <a:xfrm>
            <a:off x="1084383" y="1295400"/>
            <a:ext cx="773575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What is the cause of the patient’s back pain?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514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A.	You heard other RHCs/FQHCs are doing it and you want to be part of the movement.</a:t>
            </a:r>
          </a:p>
          <a:p>
            <a:pPr marL="109728" indent="0">
              <a:buNone/>
            </a:pPr>
            <a:endParaRPr lang="en-US" dirty="0" smtClean="0"/>
          </a:p>
          <a:p>
            <a:pPr marL="109728" indent="0">
              <a:buNone/>
            </a:pPr>
            <a:r>
              <a:rPr lang="en-US" dirty="0" smtClean="0"/>
              <a:t>B.	It makes economic sense.</a:t>
            </a:r>
          </a:p>
          <a:p>
            <a:pPr marL="109728" indent="0">
              <a:buNone/>
            </a:pPr>
            <a:endParaRPr lang="en-US" dirty="0" smtClean="0"/>
          </a:p>
          <a:p>
            <a:pPr marL="109728" indent="0">
              <a:buNone/>
            </a:pPr>
            <a:r>
              <a:rPr lang="en-US" dirty="0" smtClean="0"/>
              <a:t>C.	You have a empty room and do not know what to do with it.</a:t>
            </a:r>
          </a:p>
          <a:p>
            <a:pPr marL="109728" indent="0">
              <a:buNone/>
            </a:pPr>
            <a:endParaRPr lang="en-US" dirty="0" smtClean="0"/>
          </a:p>
          <a:p>
            <a:pPr marL="109728" indent="0">
              <a:buNone/>
            </a:pPr>
            <a:r>
              <a:rPr lang="en-US" dirty="0" smtClean="0"/>
              <a:t>D.	You want to offer your patients more services.</a:t>
            </a:r>
            <a:endParaRPr lang="en-US" dirty="0"/>
          </a:p>
        </p:txBody>
      </p:sp>
      <p:sp>
        <p:nvSpPr>
          <p:cNvPr id="3" name="Title 2"/>
          <p:cNvSpPr>
            <a:spLocks noGrp="1"/>
          </p:cNvSpPr>
          <p:nvPr>
            <p:ph type="title"/>
          </p:nvPr>
        </p:nvSpPr>
        <p:spPr/>
        <p:txBody>
          <a:bodyPr>
            <a:normAutofit fontScale="90000"/>
          </a:bodyPr>
          <a:lstStyle/>
          <a:p>
            <a:r>
              <a:rPr lang="en-US" dirty="0" smtClean="0"/>
              <a:t>How do you know if you need a chiropractor in your RHC?</a:t>
            </a:r>
            <a:endParaRPr lang="en-US" dirty="0"/>
          </a:p>
        </p:txBody>
      </p:sp>
    </p:spTree>
    <p:extLst>
      <p:ext uri="{BB962C8B-B14F-4D97-AF65-F5344CB8AC3E}">
        <p14:creationId xmlns:p14="http://schemas.microsoft.com/office/powerpoint/2010/main" val="692831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Complaints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884" y="1981200"/>
            <a:ext cx="604551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330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Musculoskeletal Complaints</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052" y="1485355"/>
            <a:ext cx="5803895" cy="451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088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buNone/>
            </a:pPr>
            <a:r>
              <a:rPr lang="en-US" dirty="0" smtClean="0"/>
              <a:t>A.	Having a great D.C.</a:t>
            </a:r>
          </a:p>
          <a:p>
            <a:endParaRPr lang="en-US" dirty="0" smtClean="0"/>
          </a:p>
          <a:p>
            <a:pPr marL="109728" indent="0">
              <a:buNone/>
            </a:pPr>
            <a:r>
              <a:rPr lang="en-US" dirty="0" smtClean="0"/>
              <a:t>B.	Having a great MA (Medical Assistant)</a:t>
            </a:r>
          </a:p>
          <a:p>
            <a:pPr marL="109728" indent="0">
              <a:buNone/>
            </a:pPr>
            <a:endParaRPr lang="en-US" dirty="0" smtClean="0"/>
          </a:p>
          <a:p>
            <a:pPr marL="109728" indent="0">
              <a:buNone/>
            </a:pPr>
            <a:r>
              <a:rPr lang="en-US" dirty="0" smtClean="0"/>
              <a:t>C.	Having a great Medical Director</a:t>
            </a:r>
          </a:p>
          <a:p>
            <a:pPr marL="109728" indent="0">
              <a:buNone/>
            </a:pPr>
            <a:endParaRPr lang="en-US" dirty="0" smtClean="0"/>
          </a:p>
          <a:p>
            <a:pPr marL="109728" indent="0">
              <a:buNone/>
            </a:pPr>
            <a:r>
              <a:rPr lang="en-US" dirty="0" smtClean="0"/>
              <a:t>D.	Having a great clinic location</a:t>
            </a:r>
            <a:endParaRPr lang="en-US" dirty="0"/>
          </a:p>
        </p:txBody>
      </p:sp>
      <p:sp>
        <p:nvSpPr>
          <p:cNvPr id="3" name="Title 2"/>
          <p:cNvSpPr>
            <a:spLocks noGrp="1"/>
          </p:cNvSpPr>
          <p:nvPr>
            <p:ph type="title"/>
          </p:nvPr>
        </p:nvSpPr>
        <p:spPr/>
        <p:txBody>
          <a:bodyPr>
            <a:normAutofit fontScale="90000"/>
          </a:bodyPr>
          <a:lstStyle/>
          <a:p>
            <a:r>
              <a:rPr lang="en-US" dirty="0" smtClean="0"/>
              <a:t>What makes a successful D.C./RHC relationship?</a:t>
            </a:r>
            <a:endParaRPr lang="en-US" dirty="0"/>
          </a:p>
        </p:txBody>
      </p:sp>
    </p:spTree>
    <p:extLst>
      <p:ext uri="{BB962C8B-B14F-4D97-AF65-F5344CB8AC3E}">
        <p14:creationId xmlns:p14="http://schemas.microsoft.com/office/powerpoint/2010/main" val="2944436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A.	The D.C. is great adjustor</a:t>
            </a:r>
          </a:p>
          <a:p>
            <a:pPr marL="109728" indent="0">
              <a:buNone/>
            </a:pPr>
            <a:endParaRPr lang="en-US" dirty="0" smtClean="0"/>
          </a:p>
          <a:p>
            <a:pPr marL="109728" indent="0">
              <a:buNone/>
            </a:pPr>
            <a:r>
              <a:rPr lang="en-US" dirty="0" smtClean="0"/>
              <a:t>B.</a:t>
            </a:r>
            <a:r>
              <a:rPr lang="en-US" dirty="0"/>
              <a:t>	The D.C. is </a:t>
            </a:r>
            <a:r>
              <a:rPr lang="en-US" dirty="0" smtClean="0"/>
              <a:t>a great communicator.</a:t>
            </a:r>
          </a:p>
          <a:p>
            <a:pPr marL="109728" indent="0">
              <a:buNone/>
            </a:pPr>
            <a:endParaRPr lang="en-US" dirty="0" smtClean="0"/>
          </a:p>
          <a:p>
            <a:pPr marL="109728" indent="0">
              <a:buNone/>
            </a:pPr>
            <a:r>
              <a:rPr lang="en-US" dirty="0" smtClean="0"/>
              <a:t>C</a:t>
            </a:r>
            <a:r>
              <a:rPr lang="en-US" dirty="0"/>
              <a:t>.	The D.C</a:t>
            </a:r>
            <a:r>
              <a:rPr lang="en-US" dirty="0" smtClean="0"/>
              <a:t>. understands his or her role and stays in his or her lane. </a:t>
            </a:r>
          </a:p>
          <a:p>
            <a:pPr marL="109728" indent="0">
              <a:buNone/>
            </a:pPr>
            <a:endParaRPr lang="en-US" dirty="0" smtClean="0"/>
          </a:p>
          <a:p>
            <a:pPr marL="109728" indent="0">
              <a:buNone/>
            </a:pPr>
            <a:r>
              <a:rPr lang="en-US" dirty="0" smtClean="0"/>
              <a:t>D</a:t>
            </a:r>
            <a:r>
              <a:rPr lang="en-US" dirty="0"/>
              <a:t>.	The D.C. </a:t>
            </a:r>
            <a:r>
              <a:rPr lang="en-US" dirty="0" smtClean="0"/>
              <a:t>plays well in the sand box and gets along well with others.</a:t>
            </a:r>
            <a:endParaRPr lang="en-US" dirty="0"/>
          </a:p>
        </p:txBody>
      </p:sp>
      <p:sp>
        <p:nvSpPr>
          <p:cNvPr id="3" name="Title 2"/>
          <p:cNvSpPr>
            <a:spLocks noGrp="1"/>
          </p:cNvSpPr>
          <p:nvPr>
            <p:ph type="title"/>
          </p:nvPr>
        </p:nvSpPr>
        <p:spPr/>
        <p:txBody>
          <a:bodyPr>
            <a:normAutofit fontScale="90000"/>
          </a:bodyPr>
          <a:lstStyle/>
          <a:p>
            <a:r>
              <a:rPr lang="en-US" dirty="0" smtClean="0"/>
              <a:t>What are the characteristics of a D.C. that works best in a RHC?</a:t>
            </a:r>
            <a:endParaRPr lang="en-US" dirty="0"/>
          </a:p>
        </p:txBody>
      </p:sp>
    </p:spTree>
    <p:extLst>
      <p:ext uri="{BB962C8B-B14F-4D97-AF65-F5344CB8AC3E}">
        <p14:creationId xmlns:p14="http://schemas.microsoft.com/office/powerpoint/2010/main" val="3319952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4525963"/>
          </a:xfrm>
        </p:spPr>
        <p:txBody>
          <a:bodyPr>
            <a:normAutofit fontScale="77500" lnSpcReduction="20000"/>
          </a:bodyPr>
          <a:lstStyle/>
          <a:p>
            <a:r>
              <a:rPr lang="en-US" b="1" dirty="0"/>
              <a:t>Chiropractic is well-integrated in government sponsored healthcare programs and grants:</a:t>
            </a:r>
          </a:p>
          <a:p>
            <a:endParaRPr lang="en-US" dirty="0"/>
          </a:p>
          <a:p>
            <a:r>
              <a:rPr lang="en-US" dirty="0"/>
              <a:t>Medicare (part B) and Medicaid programs</a:t>
            </a:r>
          </a:p>
          <a:p>
            <a:r>
              <a:rPr lang="en-US" dirty="0"/>
              <a:t>Department of Defense military bases for active military personnel</a:t>
            </a:r>
          </a:p>
          <a:p>
            <a:r>
              <a:rPr lang="en-US" dirty="0"/>
              <a:t>Veteran’s Administration facilities</a:t>
            </a:r>
          </a:p>
          <a:p>
            <a:r>
              <a:rPr lang="en-US" dirty="0"/>
              <a:t>National Healthcare Service Corps</a:t>
            </a:r>
          </a:p>
          <a:p>
            <a:r>
              <a:rPr lang="en-US" dirty="0"/>
              <a:t>Community Health Clinics (FQHC, RHC, CHC)</a:t>
            </a:r>
          </a:p>
          <a:p>
            <a:r>
              <a:rPr lang="en-US" dirty="0"/>
              <a:t>National Institute of Health </a:t>
            </a:r>
            <a:r>
              <a:rPr lang="en-US" dirty="0" smtClean="0"/>
              <a:t>grants</a:t>
            </a:r>
          </a:p>
          <a:p>
            <a:r>
              <a:rPr lang="en-US" dirty="0" smtClean="0"/>
              <a:t>Silicon Valley Hi Tech companies</a:t>
            </a:r>
          </a:p>
          <a:p>
            <a:r>
              <a:rPr lang="en-US" dirty="0" smtClean="0"/>
              <a:t>NFL, NBA, MLB</a:t>
            </a:r>
            <a:endParaRPr lang="en-US" dirty="0"/>
          </a:p>
          <a:p>
            <a:r>
              <a:rPr lang="en-US" dirty="0"/>
              <a:t>Indian Health Services</a:t>
            </a:r>
          </a:p>
          <a:p>
            <a:r>
              <a:rPr lang="en-US" dirty="0"/>
              <a:t>Migrant Health Clinics</a:t>
            </a:r>
          </a:p>
          <a:p>
            <a:endParaRPr lang="en-US" dirty="0"/>
          </a:p>
        </p:txBody>
      </p:sp>
      <p:sp>
        <p:nvSpPr>
          <p:cNvPr id="3" name="Title 2"/>
          <p:cNvSpPr>
            <a:spLocks noGrp="1"/>
          </p:cNvSpPr>
          <p:nvPr>
            <p:ph type="title"/>
          </p:nvPr>
        </p:nvSpPr>
        <p:spPr>
          <a:xfrm>
            <a:off x="304800" y="152400"/>
            <a:ext cx="8229600" cy="1143000"/>
          </a:xfrm>
        </p:spPr>
        <p:txBody>
          <a:bodyPr>
            <a:normAutofit/>
          </a:bodyPr>
          <a:lstStyle/>
          <a:p>
            <a:r>
              <a:rPr lang="en-US" sz="3200" dirty="0"/>
              <a:t>Established organizations utilizing DCs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845" y="2692758"/>
            <a:ext cx="9144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045" y="3942121"/>
            <a:ext cx="162718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099" y="2762607"/>
            <a:ext cx="136525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807" y="5551821"/>
            <a:ext cx="1616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281" y="4378684"/>
            <a:ext cx="1127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099" y="5210508"/>
            <a:ext cx="12017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3099" y="1600200"/>
            <a:ext cx="1269489" cy="86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700780"/>
            <a:ext cx="2238731" cy="148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985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a:t>Chiropractors are listed as one of five types of physicians: MD, DO, DDS, DPM, DC  (Federal Title 42)</a:t>
            </a:r>
          </a:p>
          <a:p>
            <a:pPr marL="109728" indent="0">
              <a:buNone/>
            </a:pPr>
            <a:endParaRPr lang="en-US" dirty="0" smtClean="0"/>
          </a:p>
          <a:p>
            <a:pPr marL="109728" indent="0">
              <a:buNone/>
            </a:pPr>
            <a:r>
              <a:rPr lang="en-US" dirty="0" smtClean="0"/>
              <a:t>Chiropractor's role in the Medicare system </a:t>
            </a:r>
            <a:r>
              <a:rPr lang="en-US" dirty="0"/>
              <a:t>is to detect &amp; correct for Vertebral Subluxations (Federal Title 42)</a:t>
            </a:r>
          </a:p>
          <a:p>
            <a:pPr marL="109728" indent="0">
              <a:buNone/>
            </a:pPr>
            <a:endParaRPr lang="en-US" dirty="0" smtClean="0"/>
          </a:p>
          <a:p>
            <a:pPr marL="109728" indent="0">
              <a:buNone/>
            </a:pPr>
            <a:r>
              <a:rPr lang="en-US" dirty="0" smtClean="0"/>
              <a:t>Chiropractors </a:t>
            </a:r>
            <a:r>
              <a:rPr lang="en-US" dirty="0"/>
              <a:t>aid in the reduction of medications patients have to take.</a:t>
            </a:r>
          </a:p>
          <a:p>
            <a:pPr marL="109728" indent="0">
              <a:buNone/>
            </a:pPr>
            <a:endParaRPr lang="en-US" dirty="0" smtClean="0"/>
          </a:p>
          <a:p>
            <a:pPr marL="109728" indent="0">
              <a:buNone/>
            </a:pPr>
            <a:r>
              <a:rPr lang="en-US" dirty="0" smtClean="0"/>
              <a:t>Chiropractors </a:t>
            </a:r>
            <a:r>
              <a:rPr lang="en-US" dirty="0"/>
              <a:t>perform non-duplicated pain management </a:t>
            </a:r>
            <a:r>
              <a:rPr lang="en-US" dirty="0" smtClean="0"/>
              <a:t>services. </a:t>
            </a:r>
            <a:endParaRPr lang="en-US" dirty="0"/>
          </a:p>
          <a:p>
            <a:endParaRPr lang="en-US" dirty="0"/>
          </a:p>
        </p:txBody>
      </p:sp>
      <p:sp>
        <p:nvSpPr>
          <p:cNvPr id="3" name="Title 2"/>
          <p:cNvSpPr>
            <a:spLocks noGrp="1"/>
          </p:cNvSpPr>
          <p:nvPr>
            <p:ph type="title"/>
          </p:nvPr>
        </p:nvSpPr>
        <p:spPr/>
        <p:txBody>
          <a:bodyPr>
            <a:normAutofit/>
          </a:bodyPr>
          <a:lstStyle/>
          <a:p>
            <a:r>
              <a:rPr lang="en-US" sz="2800" dirty="0"/>
              <a:t>Role of a chiropractor in an </a:t>
            </a:r>
            <a:r>
              <a:rPr lang="en-US" sz="2800" dirty="0" smtClean="0"/>
              <a:t>FQHC or RHC</a:t>
            </a:r>
            <a:endParaRPr lang="en-US" sz="2800" dirty="0"/>
          </a:p>
        </p:txBody>
      </p:sp>
    </p:spTree>
    <p:extLst>
      <p:ext uri="{BB962C8B-B14F-4D97-AF65-F5344CB8AC3E}">
        <p14:creationId xmlns:p14="http://schemas.microsoft.com/office/powerpoint/2010/main" val="3666920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Medical practitioners may rely on DCs to assist patients to reduce needs for opioids. </a:t>
            </a:r>
            <a:endParaRPr lang="en-US" dirty="0" smtClean="0"/>
          </a:p>
          <a:p>
            <a:pPr marL="109728" indent="0">
              <a:buNone/>
            </a:pPr>
            <a:endParaRPr lang="en-US" dirty="0"/>
          </a:p>
          <a:p>
            <a:pPr marL="109728" indent="0">
              <a:buNone/>
            </a:pPr>
            <a:r>
              <a:rPr lang="en-US" dirty="0"/>
              <a:t>Dental practitioners may rely on DCs to assist in </a:t>
            </a:r>
            <a:r>
              <a:rPr lang="en-US" dirty="0" smtClean="0"/>
              <a:t>temporal-mandibular </a:t>
            </a:r>
            <a:r>
              <a:rPr lang="en-US" dirty="0"/>
              <a:t>joint dysfunction (TMDs</a:t>
            </a:r>
            <a:r>
              <a:rPr lang="en-US" dirty="0" smtClean="0"/>
              <a:t>).</a:t>
            </a:r>
          </a:p>
          <a:p>
            <a:pPr marL="109728" indent="0">
              <a:buNone/>
            </a:pPr>
            <a:endParaRPr lang="en-US" dirty="0"/>
          </a:p>
          <a:p>
            <a:pPr marL="109728" indent="0">
              <a:buNone/>
            </a:pPr>
            <a:r>
              <a:rPr lang="en-US" dirty="0"/>
              <a:t>Behavioral health practitioners often see that as a result of chiropractic care, patients are sleeping better, coping better and are more successful in reducing overall medications.</a:t>
            </a:r>
          </a:p>
          <a:p>
            <a:endParaRPr lang="en-US" dirty="0"/>
          </a:p>
        </p:txBody>
      </p:sp>
      <p:sp>
        <p:nvSpPr>
          <p:cNvPr id="3" name="Title 2"/>
          <p:cNvSpPr>
            <a:spLocks noGrp="1"/>
          </p:cNvSpPr>
          <p:nvPr>
            <p:ph type="title"/>
          </p:nvPr>
        </p:nvSpPr>
        <p:spPr>
          <a:xfrm>
            <a:off x="34413" y="152400"/>
            <a:ext cx="9372600" cy="1143000"/>
          </a:xfrm>
        </p:spPr>
        <p:txBody>
          <a:bodyPr>
            <a:normAutofit/>
          </a:bodyPr>
          <a:lstStyle/>
          <a:p>
            <a:r>
              <a:rPr lang="en-US" sz="3600" dirty="0"/>
              <a:t>Co-Management Provider Opportunities</a:t>
            </a:r>
          </a:p>
        </p:txBody>
      </p:sp>
    </p:spTree>
    <p:extLst>
      <p:ext uri="{BB962C8B-B14F-4D97-AF65-F5344CB8AC3E}">
        <p14:creationId xmlns:p14="http://schemas.microsoft.com/office/powerpoint/2010/main" val="2611424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Autofit/>
          </a:bodyPr>
          <a:lstStyle/>
          <a:p>
            <a:r>
              <a:rPr lang="en-US" sz="3200" dirty="0"/>
              <a:t>Substance Abuse Mental Health Services Administration (SAMHSA) report: DCs can help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604398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394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fontScale="70000" lnSpcReduction="20000"/>
          </a:bodyPr>
          <a:lstStyle/>
          <a:p>
            <a:pPr marL="109728" indent="0">
              <a:buNone/>
            </a:pPr>
            <a:r>
              <a:rPr lang="en-US" dirty="0"/>
              <a:t>P – Pain   Anytime the provider is faced with only the choice of renewing a patient’s pain medication - especially after two or three prescriptions</a:t>
            </a:r>
            <a:r>
              <a:rPr lang="en-US" dirty="0" smtClean="0"/>
              <a:t>.</a:t>
            </a:r>
          </a:p>
          <a:p>
            <a:pPr marL="109728" indent="0">
              <a:buNone/>
            </a:pPr>
            <a:endParaRPr lang="en-US" dirty="0"/>
          </a:p>
          <a:p>
            <a:pPr marL="109728" indent="0">
              <a:buNone/>
            </a:pPr>
            <a:r>
              <a:rPr lang="en-US" dirty="0"/>
              <a:t>A – Accidents   Sudden impact injuries from car accidents or serious falls will produce many obvious medical concerns. The DC will evaluate the patient for the more subtle injuries often overlooked because of the concern for the major injuries</a:t>
            </a:r>
            <a:r>
              <a:rPr lang="en-US" dirty="0" smtClean="0"/>
              <a:t>.</a:t>
            </a:r>
          </a:p>
          <a:p>
            <a:pPr marL="109728" indent="0">
              <a:buNone/>
            </a:pPr>
            <a:endParaRPr lang="en-US" dirty="0"/>
          </a:p>
          <a:p>
            <a:pPr marL="109728" indent="0">
              <a:buNone/>
            </a:pPr>
            <a:r>
              <a:rPr lang="en-US" dirty="0"/>
              <a:t>I – Injuries   This refers to the more minor falls &amp; injuries that did not cause a significant medical concern. The patient should be also checked by the DC to be sure to eliminate the possibility of small/minor problems that could become ongoing concerns if not caught. </a:t>
            </a:r>
            <a:endParaRPr lang="en-US" dirty="0" smtClean="0"/>
          </a:p>
          <a:p>
            <a:pPr marL="109728" indent="0">
              <a:buNone/>
            </a:pPr>
            <a:endParaRPr lang="en-US" dirty="0"/>
          </a:p>
          <a:p>
            <a:pPr marL="109728" indent="0">
              <a:buNone/>
            </a:pPr>
            <a:r>
              <a:rPr lang="en-US" dirty="0"/>
              <a:t>N – Narcotic </a:t>
            </a:r>
            <a:r>
              <a:rPr lang="en-US" dirty="0" smtClean="0"/>
              <a:t>usage. Pain </a:t>
            </a:r>
            <a:r>
              <a:rPr lang="en-US" dirty="0"/>
              <a:t>management that includes a chiropractic evaluation/treatment of some or many of the underlying causes of pain may significantly improve outcome, or, at least reduce the propensity to resort to higher dosages or more dangerous pharmacological options.</a:t>
            </a:r>
          </a:p>
          <a:p>
            <a:endParaRPr lang="en-US" dirty="0"/>
          </a:p>
        </p:txBody>
      </p:sp>
      <p:sp>
        <p:nvSpPr>
          <p:cNvPr id="3" name="Title 2"/>
          <p:cNvSpPr>
            <a:spLocks noGrp="1"/>
          </p:cNvSpPr>
          <p:nvPr>
            <p:ph type="title"/>
          </p:nvPr>
        </p:nvSpPr>
        <p:spPr>
          <a:xfrm>
            <a:off x="457200" y="0"/>
            <a:ext cx="8229600" cy="1143000"/>
          </a:xfrm>
        </p:spPr>
        <p:txBody>
          <a:bodyPr/>
          <a:lstStyle/>
          <a:p>
            <a:r>
              <a:rPr lang="en-US" dirty="0"/>
              <a:t>P. A. I. </a:t>
            </a:r>
            <a:r>
              <a:rPr lang="en-US" dirty="0" smtClean="0"/>
              <a:t>N.</a:t>
            </a:r>
            <a:endParaRPr lang="en-US" dirty="0"/>
          </a:p>
        </p:txBody>
      </p:sp>
    </p:spTree>
    <p:extLst>
      <p:ext uri="{BB962C8B-B14F-4D97-AF65-F5344CB8AC3E}">
        <p14:creationId xmlns:p14="http://schemas.microsoft.com/office/powerpoint/2010/main" val="274227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dirty="0"/>
              <a:t>Chiropractic care focuses on non-communicable diseases that comprise 60% of morbidity burden.</a:t>
            </a:r>
          </a:p>
          <a:p>
            <a:endParaRPr lang="en-US" dirty="0"/>
          </a:p>
          <a:p>
            <a:pPr marL="109728" indent="0">
              <a:buNone/>
            </a:pPr>
            <a:r>
              <a:rPr lang="en-US" dirty="0"/>
              <a:t>Conventional thinking limits outcomes of chiropractic care to musculoskeletal conditions. But more than 100 years of clinical experience reveals greater overall health outcomes are due to primary and secondary neurological improvements. </a:t>
            </a:r>
          </a:p>
          <a:p>
            <a:endParaRPr lang="en-US" dirty="0"/>
          </a:p>
          <a:p>
            <a:pPr marL="109728" indent="0">
              <a:buNone/>
            </a:pPr>
            <a:r>
              <a:rPr lang="en-US" dirty="0"/>
              <a:t>When patients are suffering with complex medical histories, chiropractic care produces more than just the expected musculoskeletal results and makes an excellent addition to the </a:t>
            </a:r>
            <a:r>
              <a:rPr lang="en-US" dirty="0" smtClean="0"/>
              <a:t>FQHC/RHC </a:t>
            </a:r>
            <a:r>
              <a:rPr lang="en-US" dirty="0"/>
              <a:t>team of providers.</a:t>
            </a:r>
          </a:p>
          <a:p>
            <a:endParaRPr lang="en-US" dirty="0"/>
          </a:p>
        </p:txBody>
      </p:sp>
      <p:sp>
        <p:nvSpPr>
          <p:cNvPr id="3" name="Title 2"/>
          <p:cNvSpPr>
            <a:spLocks noGrp="1"/>
          </p:cNvSpPr>
          <p:nvPr>
            <p:ph type="title"/>
          </p:nvPr>
        </p:nvSpPr>
        <p:spPr/>
        <p:txBody>
          <a:bodyPr>
            <a:normAutofit/>
          </a:bodyPr>
          <a:lstStyle/>
          <a:p>
            <a:r>
              <a:rPr lang="en-US" sz="2800" dirty="0"/>
              <a:t>Chiropractic-an integrative health service</a:t>
            </a:r>
          </a:p>
        </p:txBody>
      </p:sp>
    </p:spTree>
    <p:extLst>
      <p:ext uri="{BB962C8B-B14F-4D97-AF65-F5344CB8AC3E}">
        <p14:creationId xmlns:p14="http://schemas.microsoft.com/office/powerpoint/2010/main" val="95197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A.	You prescribe them medications.</a:t>
            </a:r>
          </a:p>
          <a:p>
            <a:pPr marL="109728" indent="0">
              <a:buNone/>
            </a:pPr>
            <a:endParaRPr lang="en-US" dirty="0" smtClean="0"/>
          </a:p>
          <a:p>
            <a:pPr marL="109728" indent="0">
              <a:buNone/>
            </a:pPr>
            <a:r>
              <a:rPr lang="en-US" dirty="0" smtClean="0"/>
              <a:t>B.	You refer them to Physical Therapy.</a:t>
            </a:r>
          </a:p>
          <a:p>
            <a:pPr marL="109728" indent="0">
              <a:buNone/>
            </a:pPr>
            <a:endParaRPr lang="en-US" dirty="0" smtClean="0"/>
          </a:p>
          <a:p>
            <a:pPr marL="109728" indent="0">
              <a:buNone/>
            </a:pPr>
            <a:r>
              <a:rPr lang="en-US" dirty="0" smtClean="0"/>
              <a:t>C.	You instruct them to suck it up and deal with it.</a:t>
            </a:r>
          </a:p>
          <a:p>
            <a:pPr marL="109728" indent="0">
              <a:buNone/>
            </a:pPr>
            <a:endParaRPr lang="en-US" dirty="0" smtClean="0"/>
          </a:p>
          <a:p>
            <a:pPr marL="109728" indent="0">
              <a:buNone/>
            </a:pPr>
            <a:r>
              <a:rPr lang="en-US" dirty="0" smtClean="0"/>
              <a:t>D.	You instruct them to use heat and take     OTCs.</a:t>
            </a:r>
            <a:endParaRPr lang="en-US" dirty="0"/>
          </a:p>
        </p:txBody>
      </p:sp>
      <p:sp>
        <p:nvSpPr>
          <p:cNvPr id="3" name="Title 2"/>
          <p:cNvSpPr>
            <a:spLocks noGrp="1"/>
          </p:cNvSpPr>
          <p:nvPr>
            <p:ph type="title"/>
          </p:nvPr>
        </p:nvSpPr>
        <p:spPr/>
        <p:txBody>
          <a:bodyPr>
            <a:normAutofit fontScale="90000"/>
          </a:bodyPr>
          <a:lstStyle/>
          <a:p>
            <a:r>
              <a:rPr lang="en-US" dirty="0" smtClean="0"/>
              <a:t>How are you handling your current musculoskeletal cases?</a:t>
            </a:r>
            <a:endParaRPr lang="en-US" dirty="0"/>
          </a:p>
        </p:txBody>
      </p:sp>
    </p:spTree>
    <p:extLst>
      <p:ext uri="{BB962C8B-B14F-4D97-AF65-F5344CB8AC3E}">
        <p14:creationId xmlns:p14="http://schemas.microsoft.com/office/powerpoint/2010/main" val="6166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86800" cy="1015663"/>
          </a:xfrm>
          <a:prstGeom prst="rect">
            <a:avLst/>
          </a:prstGeom>
        </p:spPr>
        <p:txBody>
          <a:bodyPr wrap="square">
            <a:spAutoFit/>
          </a:bodyPr>
          <a:lstStyle/>
          <a:p>
            <a:r>
              <a:rPr lang="en-US" dirty="0"/>
              <a:t>J </a:t>
            </a:r>
            <a:r>
              <a:rPr lang="en-US" dirty="0" err="1"/>
              <a:t>Altern</a:t>
            </a:r>
            <a:r>
              <a:rPr lang="en-US" dirty="0"/>
              <a:t> Complement Med. 2018 Aug;24(8):792-800. </a:t>
            </a:r>
            <a:r>
              <a:rPr lang="en-US" dirty="0" err="1"/>
              <a:t>doi</a:t>
            </a:r>
            <a:r>
              <a:rPr lang="en-US" dirty="0"/>
              <a:t>: </a:t>
            </a:r>
            <a:r>
              <a:rPr lang="en-US" sz="1400" dirty="0"/>
              <a:t>10.1089/acm.2018.0218. </a:t>
            </a:r>
            <a:r>
              <a:rPr lang="en-US" sz="1400" dirty="0" err="1"/>
              <a:t>Epub</a:t>
            </a:r>
            <a:r>
              <a:rPr lang="en-US" sz="1400" dirty="0"/>
              <a:t> 2018 Jul 17.</a:t>
            </a:r>
          </a:p>
          <a:p>
            <a:r>
              <a:rPr lang="en-US" sz="1400" dirty="0"/>
              <a:t>Chiropractic Integration into Private Sector Medical Facilities: A Multisite Qualitative Case Study.</a:t>
            </a:r>
          </a:p>
          <a:p>
            <a:r>
              <a:rPr lang="en-US" sz="1400" dirty="0" err="1"/>
              <a:t>Lisi</a:t>
            </a:r>
            <a:r>
              <a:rPr lang="en-US" sz="1400" dirty="0"/>
              <a:t> AJ1,2, </a:t>
            </a:r>
            <a:r>
              <a:rPr lang="en-US" sz="1400" dirty="0" err="1"/>
              <a:t>Salsbury</a:t>
            </a:r>
            <a:r>
              <a:rPr lang="en-US" sz="1400" dirty="0"/>
              <a:t> SA3, Twist EJ3, </a:t>
            </a:r>
            <a:r>
              <a:rPr lang="en-US" sz="1400" dirty="0" err="1"/>
              <a:t>Goertz</a:t>
            </a:r>
            <a:r>
              <a:rPr lang="en-US" sz="1400" dirty="0"/>
              <a:t> CM4</a:t>
            </a:r>
          </a:p>
        </p:txBody>
      </p:sp>
      <p:sp>
        <p:nvSpPr>
          <p:cNvPr id="3" name="Rectangle 2"/>
          <p:cNvSpPr/>
          <p:nvPr/>
        </p:nvSpPr>
        <p:spPr>
          <a:xfrm>
            <a:off x="77428" y="2057400"/>
            <a:ext cx="8787581" cy="3416320"/>
          </a:xfrm>
          <a:prstGeom prst="rect">
            <a:avLst/>
          </a:prstGeom>
        </p:spPr>
        <p:txBody>
          <a:bodyPr wrap="square">
            <a:spAutoFit/>
          </a:bodyPr>
          <a:lstStyle/>
          <a:p>
            <a:r>
              <a:rPr lang="en-US" dirty="0"/>
              <a:t>RESULTS:</a:t>
            </a:r>
          </a:p>
          <a:p>
            <a:endParaRPr lang="en-US" dirty="0"/>
          </a:p>
          <a:p>
            <a:r>
              <a:rPr lang="en-US" dirty="0"/>
              <a:t>These nine medical facilities had unique organizational structures and reasons for initiating chiropractic care in their settings. Across sites, DCs were sought to take an evidence-based approach to patient care, work collaboratively within a multidisciplinary team, engage in </a:t>
            </a:r>
            <a:r>
              <a:rPr lang="en-US" dirty="0" err="1"/>
              <a:t>interprofessional</a:t>
            </a:r>
            <a:r>
              <a:rPr lang="en-US" dirty="0"/>
              <a:t> case management, and adopt organizational mission and values. Chiropractic clinics were implemented within existing human resources, physical plant, information technology, and administrative support systems, and often expanded over time to address patient demand. DCs usually were co-located with medical providers and integrated into the collaborative management of patients with musculoskeletal and co-morbid conditions. </a:t>
            </a:r>
          </a:p>
        </p:txBody>
      </p:sp>
    </p:spTree>
    <p:extLst>
      <p:ext uri="{BB962C8B-B14F-4D97-AF65-F5344CB8AC3E}">
        <p14:creationId xmlns:p14="http://schemas.microsoft.com/office/powerpoint/2010/main" val="1535599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533400"/>
            <a:ext cx="8229600" cy="1143000"/>
          </a:xfrm>
        </p:spPr>
        <p:txBody>
          <a:bodyPr>
            <a:noAutofit/>
          </a:bodyPr>
          <a:lstStyle/>
          <a:p>
            <a:r>
              <a:rPr lang="en-US" sz="1600" dirty="0"/>
              <a:t>Anthony J. </a:t>
            </a:r>
            <a:r>
              <a:rPr lang="en-US" sz="1600" dirty="0" err="1"/>
              <a:t>Lisi</a:t>
            </a:r>
            <a:r>
              <a:rPr lang="en-US" sz="1600" dirty="0"/>
              <a:t>, DC,1,2 Stacie A. </a:t>
            </a:r>
            <a:r>
              <a:rPr lang="en-US" sz="1600" dirty="0" err="1"/>
              <a:t>Salsbury</a:t>
            </a:r>
            <a:r>
              <a:rPr lang="en-US" sz="1600" dirty="0"/>
              <a:t>, PhD, RN,3 Elissa J. Twist, DC, MS,3</a:t>
            </a:r>
            <a:br>
              <a:rPr lang="en-US" sz="1600" dirty="0"/>
            </a:br>
            <a:r>
              <a:rPr lang="en-US" sz="1600" dirty="0"/>
              <a:t/>
            </a:r>
            <a:br>
              <a:rPr lang="en-US" sz="1600" dirty="0"/>
            </a:br>
            <a:r>
              <a:rPr lang="en-US" sz="1600" dirty="0"/>
              <a:t>and Christine M. </a:t>
            </a:r>
            <a:r>
              <a:rPr lang="en-US" sz="1600" dirty="0" err="1"/>
              <a:t>Goertz</a:t>
            </a:r>
            <a:r>
              <a:rPr lang="en-US" sz="1600" dirty="0"/>
              <a:t>, DC, PhD4</a:t>
            </a:r>
            <a:br>
              <a:rPr lang="en-US" sz="1600" dirty="0"/>
            </a:br>
            <a:r>
              <a:rPr lang="en-US" sz="1600" dirty="0"/>
              <a:t/>
            </a:r>
            <a:br>
              <a:rPr lang="en-US" sz="1600" dirty="0"/>
            </a:br>
            <a:r>
              <a:rPr lang="en-US" sz="1600" dirty="0"/>
              <a:t>THE JOURNAL OF ALTERNATIVE AND COMPLEMENTARY MEDICINE</a:t>
            </a:r>
            <a:br>
              <a:rPr lang="en-US" sz="1600" dirty="0"/>
            </a:br>
            <a:r>
              <a:rPr lang="en-US" sz="1600" dirty="0"/>
              <a:t/>
            </a:r>
            <a:br>
              <a:rPr lang="en-US" sz="1600" dirty="0"/>
            </a:br>
            <a:r>
              <a:rPr lang="en-US" sz="1600" dirty="0"/>
              <a:t>2018 Aug;24(8):792-800</a:t>
            </a:r>
          </a:p>
        </p:txBody>
      </p:sp>
      <p:sp>
        <p:nvSpPr>
          <p:cNvPr id="4" name="Rectangle 3"/>
          <p:cNvSpPr/>
          <p:nvPr/>
        </p:nvSpPr>
        <p:spPr>
          <a:xfrm>
            <a:off x="985684" y="2590800"/>
            <a:ext cx="7162800" cy="2862322"/>
          </a:xfrm>
          <a:prstGeom prst="rect">
            <a:avLst/>
          </a:prstGeom>
        </p:spPr>
        <p:txBody>
          <a:bodyPr wrap="square">
            <a:spAutoFit/>
          </a:bodyPr>
          <a:lstStyle/>
          <a:p>
            <a:r>
              <a:rPr lang="en-US" dirty="0"/>
              <a:t>Conclusions</a:t>
            </a:r>
          </a:p>
          <a:p>
            <a:endParaRPr lang="en-US" dirty="0"/>
          </a:p>
          <a:p>
            <a:r>
              <a:rPr lang="en-US" dirty="0"/>
              <a:t>We described the implementation of chiropractic services in a sample of nine U.S. private sector medical facilities</a:t>
            </a:r>
            <a:r>
              <a:rPr lang="en-US" dirty="0" smtClean="0"/>
              <a:t>.. </a:t>
            </a:r>
            <a:r>
              <a:rPr lang="en-US" dirty="0"/>
              <a:t>Chiropractic service delivery was perceived to have high value among patients, medical providers, and administration, with most facilities expanding their chiropractic workforce to meet increased demand. Patient clinical outcomes, patient satisfaction, provider productivity, and cost offset were identified as markers of clinic success.</a:t>
            </a:r>
          </a:p>
        </p:txBody>
      </p:sp>
    </p:spTree>
    <p:extLst>
      <p:ext uri="{BB962C8B-B14F-4D97-AF65-F5344CB8AC3E}">
        <p14:creationId xmlns:p14="http://schemas.microsoft.com/office/powerpoint/2010/main" val="1346401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93" y="381000"/>
            <a:ext cx="760721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614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2582" y="533400"/>
            <a:ext cx="848281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761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62935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353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975441"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803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92274" y="381000"/>
            <a:ext cx="6053138"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0"/>
            <a:ext cx="82184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427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Dr. Richard Sar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4648200"/>
            <a:ext cx="3200400" cy="400050"/>
          </a:xfrm>
          <a:prstGeom prst="rect">
            <a:avLst/>
          </a:prstGeom>
          <a:noFill/>
        </p:spPr>
        <p:txBody>
          <a:bodyPr>
            <a:spAutoFit/>
          </a:bodyPr>
          <a:lstStyle/>
          <a:p>
            <a:pPr algn="ctr">
              <a:defRPr/>
            </a:pPr>
            <a:r>
              <a:rPr lang="en-US" sz="2000" dirty="0">
                <a:solidFill>
                  <a:prstClr val="black"/>
                </a:solidFill>
              </a:rPr>
              <a:t>Richard Sarnat, M.D</a:t>
            </a:r>
          </a:p>
        </p:txBody>
      </p:sp>
      <p:sp>
        <p:nvSpPr>
          <p:cNvPr id="2" name="TextBox 1"/>
          <p:cNvSpPr txBox="1"/>
          <p:nvPr/>
        </p:nvSpPr>
        <p:spPr>
          <a:xfrm>
            <a:off x="3657600" y="807863"/>
            <a:ext cx="5069734" cy="4401205"/>
          </a:xfrm>
          <a:prstGeom prst="rect">
            <a:avLst/>
          </a:prstGeom>
          <a:noFill/>
        </p:spPr>
        <p:txBody>
          <a:bodyPr wrap="square" rtlCol="0">
            <a:spAutoFit/>
          </a:bodyPr>
          <a:lstStyle/>
          <a:p>
            <a:r>
              <a:rPr lang="en-US" sz="2000" dirty="0">
                <a:solidFill>
                  <a:prstClr val="black"/>
                </a:solidFill>
              </a:rPr>
              <a:t>Richard L. Sarnat M.D. is a board certified physician, now specializing in Integrative medicine. He was a Phi Beta Kappa graduate of Washington University and was also nominated for Rhodes and Oxford scholarships. A graduate of Rush Medical College, he completed his residency at Northwestern University. He is the co-founder, President and Executive Medical Director of Alternative Medicine Integration Group, L.L.P., an outcomes-based medical management company promoting the integration of CAM modalities along with conventional medicine in a managed care setting. </a:t>
            </a:r>
          </a:p>
        </p:txBody>
      </p:sp>
    </p:spTree>
    <p:extLst>
      <p:ext uri="{BB962C8B-B14F-4D97-AF65-F5344CB8AC3E}">
        <p14:creationId xmlns:p14="http://schemas.microsoft.com/office/powerpoint/2010/main" val="61438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950" y="1295400"/>
            <a:ext cx="5029200" cy="3416320"/>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prstClr val="black"/>
                </a:solidFill>
                <a:latin typeface="Calibri"/>
              </a:rPr>
              <a:t>"...regular utilization of chiropractors as primary care physicians reduces the need for hospitalization by 60.2%, hospital days by 59%, pharmaceutical usage by 85%, outpatient surgeries and procedures by 62% and overall global health care costs by more than 50%.” 	        </a:t>
            </a:r>
          </a:p>
          <a:p>
            <a:pPr eaLnBrk="1" hangingPunct="1"/>
            <a:r>
              <a:rPr lang="en-US" sz="2400" dirty="0">
                <a:solidFill>
                  <a:prstClr val="black"/>
                </a:solidFill>
                <a:latin typeface="Calibri"/>
              </a:rPr>
              <a:t>			 </a:t>
            </a:r>
          </a:p>
        </p:txBody>
      </p:sp>
      <p:pic>
        <p:nvPicPr>
          <p:cNvPr id="6" name="Picture 2" descr="Dr. Richard Sar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50" y="11430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57550" y="5285268"/>
            <a:ext cx="3200400" cy="400050"/>
          </a:xfrm>
          <a:prstGeom prst="rect">
            <a:avLst/>
          </a:prstGeom>
          <a:noFill/>
        </p:spPr>
        <p:txBody>
          <a:bodyPr>
            <a:spAutoFit/>
          </a:bodyPr>
          <a:lstStyle/>
          <a:p>
            <a:pPr algn="ctr">
              <a:defRPr/>
            </a:pPr>
            <a:r>
              <a:rPr lang="en-US" sz="2000" dirty="0">
                <a:solidFill>
                  <a:prstClr val="white">
                    <a:lumMod val="20000"/>
                    <a:lumOff val="80000"/>
                  </a:prstClr>
                </a:solidFill>
              </a:rPr>
              <a:t>Richard Sarnat, M.D</a:t>
            </a:r>
            <a:endParaRPr lang="en-US" sz="2000" dirty="0">
              <a:solidFill>
                <a:prstClr val="black"/>
              </a:solidFill>
            </a:endParaRPr>
          </a:p>
        </p:txBody>
      </p:sp>
    </p:spTree>
    <p:extLst>
      <p:ext uri="{BB962C8B-B14F-4D97-AF65-F5344CB8AC3E}">
        <p14:creationId xmlns:p14="http://schemas.microsoft.com/office/powerpoint/2010/main" val="154584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endParaRPr lang="en-US" dirty="0"/>
          </a:p>
          <a:p>
            <a:endParaRPr lang="en-US" dirty="0"/>
          </a:p>
          <a:p>
            <a:r>
              <a:rPr lang="en-US" dirty="0"/>
              <a:t>Research Cites Benefits of Employer-sponsored Health Clinics</a:t>
            </a:r>
          </a:p>
          <a:p>
            <a:endParaRPr lang="en-US" dirty="0"/>
          </a:p>
          <a:p>
            <a:r>
              <a:rPr lang="en-US" dirty="0" err="1"/>
              <a:t>Newswise</a:t>
            </a:r>
            <a:r>
              <a:rPr lang="en-US" dirty="0"/>
              <a:t> —  Employer-sponsored health clinics offering integrated physical medicine services—physical medicine, chiropractic, and acupuncture—can improve clinical outcomes while lowering the costs of care for patients with back pain and other common musculoskeletal conditions, reports an open-access paper in the May Journal of Occupational and Environmental Medicine.</a:t>
            </a:r>
          </a:p>
          <a:p>
            <a:endParaRPr lang="en-US" dirty="0"/>
          </a:p>
          <a:p>
            <a:r>
              <a:rPr lang="en-US" dirty="0"/>
              <a:t>Dena </a:t>
            </a:r>
            <a:r>
              <a:rPr lang="en-US" dirty="0" err="1"/>
              <a:t>Bravata</a:t>
            </a:r>
            <a:r>
              <a:rPr lang="en-US" dirty="0"/>
              <a:t>, MD, MS, of Stanford University and colleagues assessed the benefits of physical medicine services at 12 employer-sponsored health clinics. Among other innovative features, the clinics provided on-site access to physical therapists, chiropractors, and acupuncturists—integrated with primary care, behavioral health, and other services. The researchers analyzed clinical and economic outcomes of nearly 2,500 patients with musculoskeletal disorders seen at the clinics over 16 months.</a:t>
            </a:r>
          </a:p>
          <a:p>
            <a:endParaRPr lang="en-US" dirty="0"/>
          </a:p>
          <a:p>
            <a:r>
              <a:rPr lang="en-US" dirty="0"/>
              <a:t>Patients at the employer-sponsored clinics were able to access physical medicine services within about a week—much faster than a control group receiving traditional care in the community. Integrated physical medicine also led to greater improvements in physical functioning and fear of pain. These benefits were achieved with eight fewer clinic visits, leading to..</a:t>
            </a:r>
          </a:p>
        </p:txBody>
      </p:sp>
      <p:sp>
        <p:nvSpPr>
          <p:cNvPr id="3" name="Title 2"/>
          <p:cNvSpPr>
            <a:spLocks noGrp="1"/>
          </p:cNvSpPr>
          <p:nvPr>
            <p:ph type="title"/>
          </p:nvPr>
        </p:nvSpPr>
        <p:spPr/>
        <p:txBody>
          <a:bodyPr>
            <a:normAutofit fontScale="90000"/>
          </a:bodyPr>
          <a:lstStyle/>
          <a:p>
            <a:r>
              <a:rPr lang="en-US" dirty="0"/>
              <a:t/>
            </a:r>
            <a:br>
              <a:rPr lang="en-US" dirty="0"/>
            </a:br>
            <a:r>
              <a:rPr lang="en-US" sz="2200" dirty="0"/>
              <a:t>May 20, 2019 | multimodal pain management</a:t>
            </a:r>
            <a:br>
              <a:rPr lang="en-US" sz="2200" dirty="0"/>
            </a:br>
            <a:r>
              <a:rPr lang="en-US" sz="2200" dirty="0"/>
              <a:t>Integrated Physician Medicine Reduces Visits for Neck, Back Pain</a:t>
            </a:r>
            <a:br>
              <a:rPr lang="en-US" sz="2200" dirty="0"/>
            </a:br>
            <a:endParaRPr lang="en-US" sz="2200" dirty="0"/>
          </a:p>
        </p:txBody>
      </p:sp>
    </p:spTree>
    <p:extLst>
      <p:ext uri="{BB962C8B-B14F-4D97-AF65-F5344CB8AC3E}">
        <p14:creationId xmlns:p14="http://schemas.microsoft.com/office/powerpoint/2010/main" val="3530677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dirty="0"/>
              <a:t>In Genesis, </a:t>
            </a:r>
            <a:r>
              <a:rPr lang="en-US" dirty="0" smtClean="0"/>
              <a:t>Jacob, wrestling </a:t>
            </a:r>
            <a:r>
              <a:rPr lang="en-US" dirty="0"/>
              <a:t>with an angel, found </a:t>
            </a:r>
            <a:r>
              <a:rPr lang="en-US" dirty="0" smtClean="0"/>
              <a:t>the "hollow </a:t>
            </a:r>
            <a:r>
              <a:rPr lang="en-US" dirty="0"/>
              <a:t>of his thigh was out of joint</a:t>
            </a:r>
            <a:r>
              <a:rPr lang="en-US" dirty="0" smtClean="0"/>
              <a:t>".</a:t>
            </a:r>
          </a:p>
          <a:p>
            <a:pPr marL="109728" indent="0">
              <a:buNone/>
            </a:pPr>
            <a:endParaRPr lang="en-US" dirty="0"/>
          </a:p>
          <a:p>
            <a:pPr marL="109728" indent="0">
              <a:buNone/>
            </a:pPr>
            <a:r>
              <a:rPr lang="en-US" dirty="0"/>
              <a:t>James </a:t>
            </a:r>
            <a:r>
              <a:rPr lang="en-US" dirty="0" err="1"/>
              <a:t>Cyriax</a:t>
            </a:r>
            <a:r>
              <a:rPr lang="en-US" dirty="0"/>
              <a:t>, in his Textbook of </a:t>
            </a:r>
            <a:r>
              <a:rPr lang="en-US" dirty="0" err="1"/>
              <a:t>Orthopaedic</a:t>
            </a:r>
            <a:r>
              <a:rPr lang="en-US" dirty="0"/>
              <a:t> Medicine, </a:t>
            </a:r>
            <a:r>
              <a:rPr lang="en-US" dirty="0" smtClean="0"/>
              <a:t> </a:t>
            </a:r>
            <a:r>
              <a:rPr lang="en-US" dirty="0"/>
              <a:t>included a </a:t>
            </a:r>
            <a:r>
              <a:rPr lang="en-US" dirty="0" smtClean="0"/>
              <a:t>picture of </a:t>
            </a:r>
            <a:r>
              <a:rPr lang="en-US" dirty="0"/>
              <a:t>a Buddhist temple with a statue </a:t>
            </a:r>
            <a:r>
              <a:rPr lang="en-US" dirty="0" smtClean="0"/>
              <a:t>over 2,000 </a:t>
            </a:r>
            <a:r>
              <a:rPr lang="en-US" dirty="0"/>
              <a:t>years old showing </a:t>
            </a:r>
            <a:r>
              <a:rPr lang="en-US" dirty="0" smtClean="0"/>
              <a:t>manipulation of </a:t>
            </a:r>
            <a:r>
              <a:rPr lang="en-US" dirty="0"/>
              <a:t>the lumbar spine.</a:t>
            </a:r>
          </a:p>
          <a:p>
            <a:pPr marL="109728" indent="0">
              <a:buNone/>
            </a:pPr>
            <a:endParaRPr lang="en-US" dirty="0" smtClean="0"/>
          </a:p>
          <a:p>
            <a:pPr marL="109728" indent="0">
              <a:buNone/>
            </a:pPr>
            <a:r>
              <a:rPr lang="en-US" dirty="0" err="1" smtClean="0"/>
              <a:t>Hippocates</a:t>
            </a:r>
            <a:r>
              <a:rPr lang="en-US" dirty="0" smtClean="0"/>
              <a:t>, </a:t>
            </a:r>
            <a:r>
              <a:rPr lang="en-US" dirty="0"/>
              <a:t>the father of </a:t>
            </a:r>
            <a:r>
              <a:rPr lang="en-US" dirty="0" smtClean="0"/>
              <a:t>Greek medicine</a:t>
            </a:r>
            <a:r>
              <a:rPr lang="en-US" dirty="0"/>
              <a:t>, described the treatment </a:t>
            </a:r>
            <a:r>
              <a:rPr lang="en-US" dirty="0" smtClean="0"/>
              <a:t>of spinal </a:t>
            </a:r>
            <a:r>
              <a:rPr lang="en-US" dirty="0"/>
              <a:t>deformities by "</a:t>
            </a:r>
            <a:r>
              <a:rPr lang="en-US" dirty="0" err="1"/>
              <a:t>succussion</a:t>
            </a:r>
            <a:r>
              <a:rPr lang="en-US" dirty="0"/>
              <a:t>" </a:t>
            </a:r>
            <a:r>
              <a:rPr lang="en-US" dirty="0" smtClean="0"/>
              <a:t>in which </a:t>
            </a:r>
            <a:r>
              <a:rPr lang="en-US" dirty="0"/>
              <a:t>the patient was suspended </a:t>
            </a:r>
            <a:r>
              <a:rPr lang="en-US" dirty="0" smtClean="0"/>
              <a:t>and shaken </a:t>
            </a:r>
            <a:r>
              <a:rPr lang="en-US" dirty="0"/>
              <a:t>upon a ladder. </a:t>
            </a:r>
            <a:endParaRPr lang="en-US" dirty="0" smtClean="0"/>
          </a:p>
          <a:p>
            <a:pPr marL="109728" indent="0">
              <a:buNone/>
            </a:pPr>
            <a:endParaRPr lang="en-US" dirty="0"/>
          </a:p>
          <a:p>
            <a:pPr marL="109728" indent="0">
              <a:buNone/>
            </a:pPr>
            <a:r>
              <a:rPr lang="en-US" dirty="0" smtClean="0"/>
              <a:t>The </a:t>
            </a:r>
            <a:r>
              <a:rPr lang="en-US" dirty="0"/>
              <a:t>Iranian </a:t>
            </a:r>
            <a:r>
              <a:rPr lang="en-US" dirty="0" smtClean="0"/>
              <a:t>physician, Abu</a:t>
            </a:r>
            <a:r>
              <a:rPr lang="en-US" dirty="0"/>
              <a:t>' Ali Ibn </a:t>
            </a:r>
            <a:r>
              <a:rPr lang="en-US" dirty="0" err="1"/>
              <a:t>Sina</a:t>
            </a:r>
            <a:r>
              <a:rPr lang="en-US" dirty="0"/>
              <a:t>, known also as Avicenna (980-1037) later reproduced illustrations of Hippocrates' methods </a:t>
            </a:r>
            <a:r>
              <a:rPr lang="en-US" dirty="0" err="1" smtClean="0"/>
              <a:t>oftraction</a:t>
            </a:r>
            <a:r>
              <a:rPr lang="en-US" dirty="0" smtClean="0"/>
              <a:t> </a:t>
            </a:r>
            <a:r>
              <a:rPr lang="en-US" dirty="0"/>
              <a:t>combined with direct </a:t>
            </a:r>
            <a:r>
              <a:rPr lang="en-US" dirty="0" err="1" smtClean="0"/>
              <a:t>spinalpressure</a:t>
            </a:r>
            <a:r>
              <a:rPr lang="en-US" dirty="0"/>
              <a:t>. </a:t>
            </a:r>
            <a:endParaRPr lang="en-US" dirty="0" smtClean="0"/>
          </a:p>
          <a:p>
            <a:pPr marL="109728" indent="0">
              <a:buNone/>
            </a:pPr>
            <a:endParaRPr lang="en-US" dirty="0"/>
          </a:p>
          <a:p>
            <a:pPr marL="109728" indent="0">
              <a:buNone/>
            </a:pPr>
            <a:r>
              <a:rPr lang="en-US" dirty="0" smtClean="0"/>
              <a:t>The </a:t>
            </a:r>
            <a:r>
              <a:rPr lang="en-US" dirty="0"/>
              <a:t>father of French surgery, </a:t>
            </a:r>
            <a:r>
              <a:rPr lang="en-US" dirty="0" err="1"/>
              <a:t>Ambroise</a:t>
            </a:r>
            <a:r>
              <a:rPr lang="en-US" dirty="0"/>
              <a:t> Pare, (1510-1590)</a:t>
            </a:r>
          </a:p>
          <a:p>
            <a:pPr marL="109728" indent="0">
              <a:buNone/>
            </a:pPr>
            <a:r>
              <a:rPr lang="en-US" dirty="0"/>
              <a:t>used and wrote about spinal manipulation</a:t>
            </a:r>
            <a:r>
              <a:rPr lang="en-US" dirty="0" smtClean="0"/>
              <a:t>.</a:t>
            </a:r>
            <a:endParaRPr lang="en-US" dirty="0"/>
          </a:p>
        </p:txBody>
      </p:sp>
      <p:sp>
        <p:nvSpPr>
          <p:cNvPr id="3" name="Title 2"/>
          <p:cNvSpPr>
            <a:spLocks noGrp="1"/>
          </p:cNvSpPr>
          <p:nvPr>
            <p:ph type="title"/>
          </p:nvPr>
        </p:nvSpPr>
        <p:spPr/>
        <p:txBody>
          <a:bodyPr/>
          <a:lstStyle/>
          <a:p>
            <a:r>
              <a:rPr lang="en-US" dirty="0" smtClean="0"/>
              <a:t>History of Manipulation</a:t>
            </a:r>
            <a:endParaRPr lang="en-US" dirty="0"/>
          </a:p>
        </p:txBody>
      </p:sp>
    </p:spTree>
    <p:extLst>
      <p:ext uri="{BB962C8B-B14F-4D97-AF65-F5344CB8AC3E}">
        <p14:creationId xmlns:p14="http://schemas.microsoft.com/office/powerpoint/2010/main" val="510413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381000"/>
            <a:ext cx="8229600" cy="1143000"/>
          </a:xfrm>
        </p:spPr>
        <p:txBody>
          <a:bodyPr>
            <a:noAutofit/>
          </a:bodyPr>
          <a:lstStyle/>
          <a:p>
            <a:r>
              <a:rPr lang="en-US" sz="2400" dirty="0"/>
              <a:t>Typical chiropractic office includes: </a:t>
            </a:r>
            <a:br>
              <a:rPr lang="en-US" sz="2400" dirty="0"/>
            </a:br>
            <a:r>
              <a:rPr lang="en-US" sz="2400" dirty="0"/>
              <a:t>Chiropractor, 10x12 office, chiropractic table, desk &amp; computer, and a </a:t>
            </a:r>
            <a:r>
              <a:rPr lang="en-US" sz="2400" dirty="0" smtClean="0"/>
              <a:t>medical (chiropractic) </a:t>
            </a:r>
            <a:r>
              <a:rPr lang="en-US" sz="2400" dirty="0"/>
              <a:t>assistant</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2869" y="1631731"/>
            <a:ext cx="364446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80846"/>
            <a:ext cx="3997166" cy="296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0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304800"/>
            <a:ext cx="8229600" cy="1143000"/>
          </a:xfrm>
        </p:spPr>
        <p:txBody>
          <a:bodyPr/>
          <a:lstStyle/>
          <a:p>
            <a:r>
              <a:rPr lang="en-US" dirty="0" smtClean="0"/>
              <a:t>Questions?</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395224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63233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41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871"/>
            <a:ext cx="8229600" cy="1143000"/>
          </a:xfrm>
        </p:spPr>
        <p:txBody>
          <a:bodyPr/>
          <a:lstStyle/>
          <a:p>
            <a:r>
              <a:rPr lang="en-US" dirty="0"/>
              <a:t>History of Manipulation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52101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4884" y="1371600"/>
            <a:ext cx="2971800" cy="5078313"/>
          </a:xfrm>
          <a:prstGeom prst="rect">
            <a:avLst/>
          </a:prstGeom>
        </p:spPr>
        <p:txBody>
          <a:bodyPr wrap="square">
            <a:spAutoFit/>
          </a:bodyPr>
          <a:lstStyle/>
          <a:p>
            <a:r>
              <a:rPr lang="en-US" dirty="0"/>
              <a:t>“Look well to the spine for the cause of disease.”</a:t>
            </a:r>
          </a:p>
          <a:p>
            <a:r>
              <a:rPr lang="en-US" dirty="0"/>
              <a:t>– Hippocrates</a:t>
            </a:r>
          </a:p>
          <a:p>
            <a:endParaRPr lang="en-US" dirty="0"/>
          </a:p>
          <a:p>
            <a:r>
              <a:rPr lang="en-US" dirty="0" smtClean="0"/>
              <a:t>Hippocrates </a:t>
            </a:r>
            <a:r>
              <a:rPr lang="en-US" dirty="0"/>
              <a:t>was strapping people to boards to traction their spines and using his hands and feet to push on what he described as ‘prominent vertebrae’. Interestingly, Hippocrates noted that it was essential that this treatment be followed by strengthening exercises at home.</a:t>
            </a:r>
          </a:p>
        </p:txBody>
      </p:sp>
    </p:spTree>
    <p:extLst>
      <p:ext uri="{BB962C8B-B14F-4D97-AF65-F5344CB8AC3E}">
        <p14:creationId xmlns:p14="http://schemas.microsoft.com/office/powerpoint/2010/main" val="228897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419600" cy="4711891"/>
          </a:xfrm>
        </p:spPr>
        <p:txBody>
          <a:bodyPr/>
          <a:lstStyle/>
          <a:p>
            <a:pPr marL="624078" indent="-514350">
              <a:buAutoNum type="alphaUcPeriod"/>
            </a:pPr>
            <a:r>
              <a:rPr lang="en-US" dirty="0" smtClean="0"/>
              <a:t>1695</a:t>
            </a:r>
          </a:p>
          <a:p>
            <a:pPr marL="624078" indent="-514350">
              <a:buAutoNum type="alphaUcPeriod"/>
            </a:pPr>
            <a:endParaRPr lang="en-US" dirty="0"/>
          </a:p>
          <a:p>
            <a:pPr marL="624078" indent="-514350">
              <a:buAutoNum type="alphaUcPeriod"/>
            </a:pPr>
            <a:r>
              <a:rPr lang="en-US" dirty="0" smtClean="0"/>
              <a:t>1795</a:t>
            </a:r>
          </a:p>
          <a:p>
            <a:pPr marL="624078" indent="-514350">
              <a:buAutoNum type="alphaUcPeriod"/>
            </a:pPr>
            <a:endParaRPr lang="en-US" dirty="0"/>
          </a:p>
          <a:p>
            <a:pPr marL="624078" indent="-514350">
              <a:buAutoNum type="alphaUcPeriod"/>
            </a:pPr>
            <a:r>
              <a:rPr lang="en-US" dirty="0" smtClean="0"/>
              <a:t>1895</a:t>
            </a:r>
          </a:p>
          <a:p>
            <a:pPr marL="624078" indent="-514350">
              <a:buAutoNum type="alphaUcPeriod"/>
            </a:pPr>
            <a:endParaRPr lang="en-US" dirty="0"/>
          </a:p>
          <a:p>
            <a:pPr marL="624078" indent="-514350">
              <a:buAutoNum type="alphaUcPeriod"/>
            </a:pPr>
            <a:r>
              <a:rPr lang="en-US" dirty="0" smtClean="0"/>
              <a:t>1959</a:t>
            </a:r>
            <a:endParaRPr lang="en-US" dirty="0"/>
          </a:p>
        </p:txBody>
      </p:sp>
      <p:sp>
        <p:nvSpPr>
          <p:cNvPr id="3" name="Title 2"/>
          <p:cNvSpPr>
            <a:spLocks noGrp="1"/>
          </p:cNvSpPr>
          <p:nvPr>
            <p:ph type="title"/>
          </p:nvPr>
        </p:nvSpPr>
        <p:spPr/>
        <p:txBody>
          <a:bodyPr>
            <a:normAutofit fontScale="90000"/>
          </a:bodyPr>
          <a:lstStyle/>
          <a:p>
            <a:r>
              <a:rPr lang="en-US" dirty="0" smtClean="0"/>
              <a:t>The Chiropractic Profession started in what year?</a:t>
            </a:r>
            <a:endParaRPr lang="en-US" dirty="0"/>
          </a:p>
        </p:txBody>
      </p:sp>
      <p:sp>
        <p:nvSpPr>
          <p:cNvPr id="4" name="TextBox 3"/>
          <p:cNvSpPr txBox="1"/>
          <p:nvPr/>
        </p:nvSpPr>
        <p:spPr>
          <a:xfrm>
            <a:off x="6477000" y="2438400"/>
            <a:ext cx="1371600" cy="830997"/>
          </a:xfrm>
          <a:prstGeom prst="rect">
            <a:avLst/>
          </a:prstGeom>
          <a:noFill/>
        </p:spPr>
        <p:txBody>
          <a:bodyPr wrap="square" rtlCol="0">
            <a:spAutoFit/>
          </a:bodyPr>
          <a:lstStyle/>
          <a:p>
            <a:r>
              <a:rPr lang="en-US" sz="4800" dirty="0" smtClean="0">
                <a:solidFill>
                  <a:srgbClr val="FF0000"/>
                </a:solidFill>
              </a:rPr>
              <a:t>C</a:t>
            </a:r>
            <a:endParaRPr lang="en-US" sz="4800" dirty="0">
              <a:solidFill>
                <a:srgbClr val="FF0000"/>
              </a:solidFill>
            </a:endParaRPr>
          </a:p>
        </p:txBody>
      </p:sp>
    </p:spTree>
    <p:extLst>
      <p:ext uri="{BB962C8B-B14F-4D97-AF65-F5344CB8AC3E}">
        <p14:creationId xmlns:p14="http://schemas.microsoft.com/office/powerpoint/2010/main" val="5493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smtClean="0"/>
              <a:t>The </a:t>
            </a:r>
            <a:r>
              <a:rPr lang="en-US" dirty="0"/>
              <a:t>largest numbers of chiropractors are found in the United States of America (75,000), Canada (7,250), Australia (4,250), and the United Kingdom (3,000), which were the first countries to establish chiropractic schools</a:t>
            </a:r>
            <a:r>
              <a:rPr lang="en-US" dirty="0" smtClean="0"/>
              <a:t>.</a:t>
            </a:r>
          </a:p>
          <a:p>
            <a:pPr marL="109728" indent="0">
              <a:buNone/>
            </a:pPr>
            <a:endParaRPr lang="en-US" dirty="0" smtClean="0"/>
          </a:p>
          <a:p>
            <a:pPr marL="109728" indent="0">
              <a:buNone/>
            </a:pPr>
            <a:r>
              <a:rPr lang="en-US" dirty="0" smtClean="0"/>
              <a:t>Chiropractic </a:t>
            </a:r>
            <a:r>
              <a:rPr lang="en-US" dirty="0"/>
              <a:t>is the most used alternative form of medicine in the </a:t>
            </a:r>
            <a:r>
              <a:rPr lang="en-US" dirty="0" smtClean="0"/>
              <a:t>world.</a:t>
            </a:r>
          </a:p>
          <a:p>
            <a:pPr marL="109728" indent="0">
              <a:buNone/>
            </a:pPr>
            <a:endParaRPr lang="en-US" dirty="0" smtClean="0"/>
          </a:p>
          <a:p>
            <a:pPr marL="109728" indent="0">
              <a:buNone/>
            </a:pPr>
            <a:r>
              <a:rPr lang="en-US" dirty="0" smtClean="0"/>
              <a:t>It </a:t>
            </a:r>
            <a:r>
              <a:rPr lang="en-US" dirty="0"/>
              <a:t>is estimated that doctors of chiropractic treat more than 30 million people </a:t>
            </a:r>
            <a:r>
              <a:rPr lang="en-US" dirty="0" smtClean="0"/>
              <a:t>annually.</a:t>
            </a:r>
            <a:endParaRPr lang="en-US" dirty="0"/>
          </a:p>
        </p:txBody>
      </p:sp>
      <p:sp>
        <p:nvSpPr>
          <p:cNvPr id="3" name="Title 2"/>
          <p:cNvSpPr>
            <a:spLocks noGrp="1"/>
          </p:cNvSpPr>
          <p:nvPr>
            <p:ph type="title"/>
          </p:nvPr>
        </p:nvSpPr>
        <p:spPr/>
        <p:txBody>
          <a:bodyPr/>
          <a:lstStyle/>
          <a:p>
            <a:r>
              <a:rPr lang="en-US" dirty="0" smtClean="0"/>
              <a:t>The Evolution of Chiropractic</a:t>
            </a:r>
            <a:endParaRPr lang="en-US" dirty="0"/>
          </a:p>
        </p:txBody>
      </p:sp>
    </p:spTree>
    <p:extLst>
      <p:ext uri="{BB962C8B-B14F-4D97-AF65-F5344CB8AC3E}">
        <p14:creationId xmlns:p14="http://schemas.microsoft.com/office/powerpoint/2010/main" val="90983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	It is a partial dislocation.</a:t>
            </a:r>
          </a:p>
          <a:p>
            <a:pPr marL="109728" indent="0">
              <a:buNone/>
            </a:pPr>
            <a:endParaRPr lang="en-US" dirty="0" smtClean="0"/>
          </a:p>
          <a:p>
            <a:pPr marL="109728" indent="0">
              <a:buNone/>
            </a:pPr>
            <a:r>
              <a:rPr lang="en-US" dirty="0" smtClean="0"/>
              <a:t>B.	It is a term that chiropractors use to treat the spine.</a:t>
            </a:r>
          </a:p>
          <a:p>
            <a:endParaRPr lang="en-US" dirty="0" smtClean="0"/>
          </a:p>
          <a:p>
            <a:pPr marL="109728" indent="0">
              <a:buNone/>
            </a:pPr>
            <a:r>
              <a:rPr lang="en-US" dirty="0" smtClean="0"/>
              <a:t>C.	A nebulous term about a nebulous condition.</a:t>
            </a:r>
          </a:p>
          <a:p>
            <a:endParaRPr lang="en-US" dirty="0" smtClean="0"/>
          </a:p>
          <a:p>
            <a:pPr marL="109728" indent="0">
              <a:buNone/>
            </a:pPr>
            <a:r>
              <a:rPr lang="en-US" dirty="0" smtClean="0"/>
              <a:t>D.	Can apply to extremities.</a:t>
            </a:r>
            <a:endParaRPr lang="en-US" dirty="0"/>
          </a:p>
        </p:txBody>
      </p:sp>
      <p:sp>
        <p:nvSpPr>
          <p:cNvPr id="3" name="Title 2"/>
          <p:cNvSpPr>
            <a:spLocks noGrp="1"/>
          </p:cNvSpPr>
          <p:nvPr>
            <p:ph type="title"/>
          </p:nvPr>
        </p:nvSpPr>
        <p:spPr/>
        <p:txBody>
          <a:bodyPr>
            <a:normAutofit/>
          </a:bodyPr>
          <a:lstStyle/>
          <a:p>
            <a:r>
              <a:rPr lang="en-US" dirty="0" smtClean="0"/>
              <a:t>What is a subluxation?</a:t>
            </a:r>
            <a:endParaRPr lang="en-US" dirty="0"/>
          </a:p>
        </p:txBody>
      </p:sp>
    </p:spTree>
    <p:extLst>
      <p:ext uri="{BB962C8B-B14F-4D97-AF65-F5344CB8AC3E}">
        <p14:creationId xmlns:p14="http://schemas.microsoft.com/office/powerpoint/2010/main" val="3245053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r>
              <a:rPr lang="en-US" dirty="0" smtClean="0"/>
              <a:t>Medicare </a:t>
            </a:r>
            <a:r>
              <a:rPr lang="en-US" dirty="0"/>
              <a:t>definition: Subluxation is defined as a motion segment in which alignment, movement integrity and or physiological function of the spine are altered although contact between joint surfaces remains intact. Subluxation may be demonstrated by an x-ray or physical examination</a:t>
            </a:r>
            <a:r>
              <a:rPr lang="en-US" dirty="0" smtClean="0"/>
              <a:t>. </a:t>
            </a:r>
            <a:endParaRPr lang="en-US" dirty="0"/>
          </a:p>
        </p:txBody>
      </p:sp>
      <p:sp>
        <p:nvSpPr>
          <p:cNvPr id="3" name="Title 2"/>
          <p:cNvSpPr>
            <a:spLocks noGrp="1"/>
          </p:cNvSpPr>
          <p:nvPr>
            <p:ph type="title"/>
          </p:nvPr>
        </p:nvSpPr>
        <p:spPr/>
        <p:txBody>
          <a:bodyPr/>
          <a:lstStyle/>
          <a:p>
            <a:r>
              <a:rPr lang="en-US" dirty="0"/>
              <a:t>What is a subluxation?</a:t>
            </a:r>
          </a:p>
        </p:txBody>
      </p:sp>
    </p:spTree>
    <p:extLst>
      <p:ext uri="{BB962C8B-B14F-4D97-AF65-F5344CB8AC3E}">
        <p14:creationId xmlns:p14="http://schemas.microsoft.com/office/powerpoint/2010/main" val="1856511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TotalTime>
  <Words>1988</Words>
  <Application>Microsoft Office PowerPoint</Application>
  <PresentationFormat>On-screen Show (4:3)</PresentationFormat>
  <Paragraphs>208</Paragraphs>
  <Slides>41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Georgia</vt:lpstr>
      <vt:lpstr>Lucida Sans Unicode</vt:lpstr>
      <vt:lpstr>Verdana</vt:lpstr>
      <vt:lpstr>Wingdings 2</vt:lpstr>
      <vt:lpstr>Wingdings 3</vt:lpstr>
      <vt:lpstr>Concourse</vt:lpstr>
      <vt:lpstr>How do you know if you need a chiropractor in your RHC?</vt:lpstr>
      <vt:lpstr>How do you know if you need a chiropractor in your RHC?</vt:lpstr>
      <vt:lpstr>How are you handling your current musculoskeletal cases?</vt:lpstr>
      <vt:lpstr>History of Manipulation</vt:lpstr>
      <vt:lpstr>History of Manipulation</vt:lpstr>
      <vt:lpstr>The Chiropractic Profession started in what year?</vt:lpstr>
      <vt:lpstr>The Evolution of Chiropractic</vt:lpstr>
      <vt:lpstr>What is a subluxation?</vt:lpstr>
      <vt:lpstr>What is a subluxation?</vt:lpstr>
      <vt:lpstr>Why is the term vertebral subluxation important?</vt:lpstr>
      <vt:lpstr>Chiropractic and it’s role in the Medi-Cal system</vt:lpstr>
      <vt:lpstr>Chiropractic and it’s role in the Medi-Cal system</vt:lpstr>
      <vt:lpstr>Chiropractic and it’s role in the Medi-Cal system</vt:lpstr>
      <vt:lpstr>Chiropractic and it’s role in the Medi-Cal system</vt:lpstr>
      <vt:lpstr>Chiropractic and it’s role in the Medi-Cal system</vt:lpstr>
      <vt:lpstr>What is Maintenance Care?</vt:lpstr>
      <vt:lpstr>What conditions do chiropractors treat?</vt:lpstr>
      <vt:lpstr>What conditions do chiropractors treat?</vt:lpstr>
      <vt:lpstr>What is the cause of the patient’s back pain?</vt:lpstr>
      <vt:lpstr>Musculoskeletal Complaints</vt:lpstr>
      <vt:lpstr>Musculoskeletal Complaints</vt:lpstr>
      <vt:lpstr>What makes a successful D.C./RHC relationship?</vt:lpstr>
      <vt:lpstr>What are the characteristics of a D.C. that works best in a RHC?</vt:lpstr>
      <vt:lpstr>Established organizations utilizing DCs</vt:lpstr>
      <vt:lpstr>Role of a chiropractor in an FQHC or RHC</vt:lpstr>
      <vt:lpstr>Co-Management Provider Opportunities</vt:lpstr>
      <vt:lpstr>Substance Abuse Mental Health Services Administration (SAMHSA) report: DCs can help </vt:lpstr>
      <vt:lpstr>P. A. I. N.</vt:lpstr>
      <vt:lpstr>Chiropractic-an integrative health service</vt:lpstr>
      <vt:lpstr>PowerPoint Presentation</vt:lpstr>
      <vt:lpstr>Anthony J. Lisi, DC,1,2 Stacie A. Salsbury, PhD, RN,3 Elissa J. Twist, DC, MS,3  and Christine M. Goertz, DC, PhD4  THE JOURNAL OF ALTERNATIVE AND COMPLEMENTARY MEDICINE  2018 Aug;24(8):792-800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May 20, 2019 | multimodal pain management Integrated Physician Medicine Reduces Visits for Neck, Back Pain </vt:lpstr>
      <vt:lpstr>Typical chiropractic office includes:  Chiropractor, 10x12 office, chiropractic table, desk &amp; computer, and a medical (chiropractic) assistant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Chiropractic Services into your RHC or FQHC</dc:title>
  <dc:creator>drbene</dc:creator>
  <cp:lastModifiedBy>Gonzales, Crystal</cp:lastModifiedBy>
  <cp:revision>61</cp:revision>
  <dcterms:created xsi:type="dcterms:W3CDTF">2019-06-02T18:07:04Z</dcterms:created>
  <dcterms:modified xsi:type="dcterms:W3CDTF">2022-07-01T21:46:40Z</dcterms:modified>
</cp:coreProperties>
</file>