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0"/>
  </p:notesMasterIdLst>
  <p:handoutMasterIdLst>
    <p:handoutMasterId r:id="rId51"/>
  </p:handoutMasterIdLst>
  <p:sldIdLst>
    <p:sldId id="558" r:id="rId3"/>
    <p:sldId id="379" r:id="rId4"/>
    <p:sldId id="570" r:id="rId5"/>
    <p:sldId id="359" r:id="rId6"/>
    <p:sldId id="366" r:id="rId7"/>
    <p:sldId id="567" r:id="rId8"/>
    <p:sldId id="606" r:id="rId9"/>
    <p:sldId id="568" r:id="rId10"/>
    <p:sldId id="409" r:id="rId11"/>
    <p:sldId id="605" r:id="rId12"/>
    <p:sldId id="399" r:id="rId13"/>
    <p:sldId id="619" r:id="rId14"/>
    <p:sldId id="571" r:id="rId15"/>
    <p:sldId id="560" r:id="rId16"/>
    <p:sldId id="607" r:id="rId17"/>
    <p:sldId id="620" r:id="rId18"/>
    <p:sldId id="401" r:id="rId19"/>
    <p:sldId id="601" r:id="rId20"/>
    <p:sldId id="621" r:id="rId21"/>
    <p:sldId id="622" r:id="rId22"/>
    <p:sldId id="623" r:id="rId23"/>
    <p:sldId id="574" r:id="rId24"/>
    <p:sldId id="573" r:id="rId25"/>
    <p:sldId id="625" r:id="rId26"/>
    <p:sldId id="626" r:id="rId27"/>
    <p:sldId id="575" r:id="rId28"/>
    <p:sldId id="602" r:id="rId29"/>
    <p:sldId id="610" r:id="rId30"/>
    <p:sldId id="611" r:id="rId31"/>
    <p:sldId id="612" r:id="rId32"/>
    <p:sldId id="613" r:id="rId33"/>
    <p:sldId id="614" r:id="rId34"/>
    <p:sldId id="615" r:id="rId35"/>
    <p:sldId id="616" r:id="rId36"/>
    <p:sldId id="595" r:id="rId37"/>
    <p:sldId id="618" r:id="rId38"/>
    <p:sldId id="624" r:id="rId39"/>
    <p:sldId id="617" r:id="rId40"/>
    <p:sldId id="596" r:id="rId41"/>
    <p:sldId id="597" r:id="rId42"/>
    <p:sldId id="608" r:id="rId43"/>
    <p:sldId id="598" r:id="rId44"/>
    <p:sldId id="582" r:id="rId45"/>
    <p:sldId id="584" r:id="rId46"/>
    <p:sldId id="593" r:id="rId47"/>
    <p:sldId id="394" r:id="rId48"/>
    <p:sldId id="403"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10" d="100"/>
          <a:sy n="110"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RHC Cap NL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8"/>
              <c:pt idx="0">
                <c:v>2921</c:v>
              </c:pt>
              <c:pt idx="1">
                <c:v>2022</c:v>
              </c:pt>
              <c:pt idx="2">
                <c:v>2023</c:v>
              </c:pt>
              <c:pt idx="3">
                <c:v>2024</c:v>
              </c:pt>
              <c:pt idx="4">
                <c:v>2025</c:v>
              </c:pt>
              <c:pt idx="5">
                <c:v>2026</c:v>
              </c:pt>
              <c:pt idx="6">
                <c:v>2027</c:v>
              </c:pt>
              <c:pt idx="7">
                <c:v>2028</c:v>
              </c:pt>
            </c:numLit>
          </c:cat>
          <c:val>
            <c:numRef>
              <c:f>Sheet1!$B$19:$I$19</c:f>
              <c:numCache>
                <c:formatCode>"$"#,##0.00</c:formatCode>
                <c:ptCount val="8"/>
                <c:pt idx="0">
                  <c:v>100</c:v>
                </c:pt>
                <c:pt idx="1">
                  <c:v>113</c:v>
                </c:pt>
                <c:pt idx="2">
                  <c:v>126</c:v>
                </c:pt>
                <c:pt idx="3">
                  <c:v>139</c:v>
                </c:pt>
                <c:pt idx="4">
                  <c:v>152</c:v>
                </c:pt>
                <c:pt idx="5">
                  <c:v>165</c:v>
                </c:pt>
                <c:pt idx="6">
                  <c:v>178</c:v>
                </c:pt>
                <c:pt idx="7">
                  <c:v>190</c:v>
                </c:pt>
              </c:numCache>
            </c:numRef>
          </c:val>
          <c:smooth val="0"/>
          <c:extLst xmlns:c16r2="http://schemas.microsoft.com/office/drawing/2015/06/chart">
            <c:ext xmlns:c16="http://schemas.microsoft.com/office/drawing/2014/chart" uri="{C3380CC4-5D6E-409C-BE32-E72D297353CC}">
              <c16:uniqueId val="{00000000-E07A-42CB-BB82-9EF6FF517EC2}"/>
            </c:ext>
          </c:extLst>
        </c:ser>
        <c:ser>
          <c:idx val="3"/>
          <c:order val="1"/>
          <c:tx>
            <c:v>Uncapped RHC NL</c:v>
          </c:tx>
          <c:spPr>
            <a:ln w="28575" cap="rnd">
              <a:solidFill>
                <a:srgbClr val="FF0000"/>
              </a:solidFill>
              <a:round/>
            </a:ln>
            <a:effectLst/>
          </c:spPr>
          <c:marker>
            <c:symbol val="circle"/>
            <c:size val="5"/>
            <c:spPr>
              <a:solidFill>
                <a:schemeClr val="accent4"/>
              </a:solidFill>
              <a:ln w="9525">
                <a:solidFill>
                  <a:srgbClr val="FF0000"/>
                </a:solidFill>
              </a:ln>
              <a:effectLst/>
            </c:spPr>
          </c:marker>
          <c:dPt>
            <c:idx val="6"/>
            <c:marker>
              <c:symbol val="circle"/>
              <c:size val="5"/>
              <c:spPr>
                <a:solidFill>
                  <a:srgbClr val="FF0000"/>
                </a:solidFill>
                <a:ln w="9525">
                  <a:solidFill>
                    <a:srgbClr val="FF0000"/>
                  </a:solidFill>
                </a:ln>
                <a:effectLst/>
              </c:spPr>
            </c:marker>
            <c:bubble3D val="0"/>
            <c:extLst xmlns:c16r2="http://schemas.microsoft.com/office/drawing/2015/06/chart">
              <c:ext xmlns:c16="http://schemas.microsoft.com/office/drawing/2014/chart" uri="{C3380CC4-5D6E-409C-BE32-E72D297353CC}">
                <c16:uniqueId val="{00000002-E07A-42CB-BB82-9EF6FF517EC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8"/>
              <c:pt idx="0">
                <c:v>2921</c:v>
              </c:pt>
              <c:pt idx="1">
                <c:v>2022</c:v>
              </c:pt>
              <c:pt idx="2">
                <c:v>2023</c:v>
              </c:pt>
              <c:pt idx="3">
                <c:v>2024</c:v>
              </c:pt>
              <c:pt idx="4">
                <c:v>2025</c:v>
              </c:pt>
              <c:pt idx="5">
                <c:v>2026</c:v>
              </c:pt>
              <c:pt idx="6">
                <c:v>2027</c:v>
              </c:pt>
              <c:pt idx="7">
                <c:v>2028</c:v>
              </c:pt>
            </c:numLit>
          </c:cat>
          <c:val>
            <c:numRef>
              <c:f>Sheet1!$B$21:$I$21</c:f>
              <c:numCache>
                <c:formatCode>"$"#,##0.00</c:formatCode>
                <c:ptCount val="8"/>
                <c:pt idx="0">
                  <c:v>236.77</c:v>
                </c:pt>
                <c:pt idx="1">
                  <c:v>241.03</c:v>
                </c:pt>
                <c:pt idx="2">
                  <c:v>245.36</c:v>
                </c:pt>
                <c:pt idx="3">
                  <c:v>249.77</c:v>
                </c:pt>
                <c:pt idx="4">
                  <c:v>254.26</c:v>
                </c:pt>
                <c:pt idx="5">
                  <c:v>258.86</c:v>
                </c:pt>
                <c:pt idx="6">
                  <c:v>263.51</c:v>
                </c:pt>
                <c:pt idx="7">
                  <c:v>268.25</c:v>
                </c:pt>
              </c:numCache>
            </c:numRef>
          </c:val>
          <c:smooth val="0"/>
          <c:extLst xmlns:c16r2="http://schemas.microsoft.com/office/drawing/2015/06/chart">
            <c:ext xmlns:c16="http://schemas.microsoft.com/office/drawing/2014/chart" uri="{C3380CC4-5D6E-409C-BE32-E72D297353CC}">
              <c16:uniqueId val="{00000001-E07A-42CB-BB82-9EF6FF517EC2}"/>
            </c:ext>
          </c:extLst>
        </c:ser>
        <c:dLbls>
          <c:showLegendKey val="0"/>
          <c:showVal val="0"/>
          <c:showCatName val="0"/>
          <c:showSerName val="0"/>
          <c:showPercent val="0"/>
          <c:showBubbleSize val="0"/>
        </c:dLbls>
        <c:marker val="1"/>
        <c:smooth val="0"/>
        <c:axId val="247875752"/>
        <c:axId val="247878496"/>
      </c:lineChart>
      <c:catAx>
        <c:axId val="24787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7878496"/>
        <c:crosses val="autoZero"/>
        <c:auto val="1"/>
        <c:lblAlgn val="ctr"/>
        <c:lblOffset val="100"/>
        <c:noMultiLvlLbl val="0"/>
      </c:catAx>
      <c:valAx>
        <c:axId val="247878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7875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0.8882</cdr:x>
      <cdr:y>0.03605</cdr:y>
    </cdr:from>
    <cdr:to>
      <cdr:x>0.97516</cdr:x>
      <cdr:y>0.42054</cdr:y>
    </cdr:to>
    <cdr:sp macro="" textlink="">
      <cdr:nvSpPr>
        <cdr:cNvPr id="2" name="Oval 1">
          <a:extLst xmlns:a="http://schemas.openxmlformats.org/drawingml/2006/main">
            <a:ext uri="{FF2B5EF4-FFF2-40B4-BE49-F238E27FC236}">
              <a16:creationId xmlns="" xmlns:a16="http://schemas.microsoft.com/office/drawing/2014/main" id="{0D7F060C-5F0F-4BF3-B505-8E3B356ABBCB}"/>
            </a:ext>
          </a:extLst>
        </cdr:cNvPr>
        <cdr:cNvSpPr/>
      </cdr:nvSpPr>
      <cdr:spPr>
        <a:xfrm xmlns:a="http://schemas.openxmlformats.org/drawingml/2006/main">
          <a:off x="9339943" y="167952"/>
          <a:ext cx="914400" cy="1791477"/>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D4A256E-8CB0-4ECF-AB7C-8F7AA99A2821}" type="datetimeFigureOut">
              <a:rPr lang="en-US" smtClean="0"/>
              <a:t>07/20/2022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6290C19-3046-4E2A-86D5-C2A0E86BDB48}" type="slidenum">
              <a:rPr lang="en-US" smtClean="0"/>
              <a:t>‹#›</a:t>
            </a:fld>
            <a:endParaRPr lang="en-US"/>
          </a:p>
        </p:txBody>
      </p:sp>
    </p:spTree>
    <p:extLst>
      <p:ext uri="{BB962C8B-B14F-4D97-AF65-F5344CB8AC3E}">
        <p14:creationId xmlns:p14="http://schemas.microsoft.com/office/powerpoint/2010/main" val="187684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AE22E9-E90B-49D2-B25B-D74A1C0988DD}" type="datetimeFigureOut">
              <a:rPr lang="en-US" smtClean="0"/>
              <a:t>07/20/2022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79CFC3-2F03-4DB2-B36C-C3737FB396FF}" type="slidenum">
              <a:rPr lang="en-US" smtClean="0"/>
              <a:t>‹#›</a:t>
            </a:fld>
            <a:endParaRPr lang="en-US"/>
          </a:p>
        </p:txBody>
      </p:sp>
    </p:spTree>
    <p:extLst>
      <p:ext uri="{BB962C8B-B14F-4D97-AF65-F5344CB8AC3E}">
        <p14:creationId xmlns:p14="http://schemas.microsoft.com/office/powerpoint/2010/main" val="328799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9CFC3-2F03-4DB2-B36C-C3737FB396FF}" type="slidenum">
              <a:rPr lang="en-US" smtClean="0"/>
              <a:t>4</a:t>
            </a:fld>
            <a:endParaRPr lang="en-US"/>
          </a:p>
        </p:txBody>
      </p:sp>
    </p:spTree>
    <p:extLst>
      <p:ext uri="{BB962C8B-B14F-4D97-AF65-F5344CB8AC3E}">
        <p14:creationId xmlns:p14="http://schemas.microsoft.com/office/powerpoint/2010/main" val="301865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9CFC3-2F03-4DB2-B36C-C3737FB396FF}" type="slidenum">
              <a:rPr lang="en-US" smtClean="0"/>
              <a:t>11</a:t>
            </a:fld>
            <a:endParaRPr lang="en-US"/>
          </a:p>
        </p:txBody>
      </p:sp>
    </p:spTree>
    <p:extLst>
      <p:ext uri="{BB962C8B-B14F-4D97-AF65-F5344CB8AC3E}">
        <p14:creationId xmlns:p14="http://schemas.microsoft.com/office/powerpoint/2010/main" val="324694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bolded CCM codes are the codes used to crosswalk the values of the NEW codes that the 2023 PFS makes billable under CCM which is why the average is not being re-calculated. </a:t>
            </a:r>
            <a:endParaRPr lang="en-US" dirty="0"/>
          </a:p>
        </p:txBody>
      </p:sp>
      <p:sp>
        <p:nvSpPr>
          <p:cNvPr id="4" name="Slide Number Placeholder 3"/>
          <p:cNvSpPr>
            <a:spLocks noGrp="1"/>
          </p:cNvSpPr>
          <p:nvPr>
            <p:ph type="sldNum" sz="quarter" idx="10"/>
          </p:nvPr>
        </p:nvSpPr>
        <p:spPr/>
        <p:txBody>
          <a:bodyPr/>
          <a:lstStyle/>
          <a:p>
            <a:fld id="{1479CFC3-2F03-4DB2-B36C-C3737FB396FF}" type="slidenum">
              <a:rPr lang="en-US" smtClean="0"/>
              <a:t>27</a:t>
            </a:fld>
            <a:endParaRPr lang="en-US"/>
          </a:p>
        </p:txBody>
      </p:sp>
    </p:spTree>
    <p:extLst>
      <p:ext uri="{BB962C8B-B14F-4D97-AF65-F5344CB8AC3E}">
        <p14:creationId xmlns:p14="http://schemas.microsoft.com/office/powerpoint/2010/main" val="533752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ills Title Slide">
    <p:spTree>
      <p:nvGrpSpPr>
        <p:cNvPr id="1" name=""/>
        <p:cNvGrpSpPr/>
        <p:nvPr/>
      </p:nvGrpSpPr>
      <p:grpSpPr>
        <a:xfrm>
          <a:off x="0" y="0"/>
          <a:ext cx="0" cy="0"/>
          <a:chOff x="0" y="0"/>
          <a:chExt cx="0" cy="0"/>
        </a:xfrm>
      </p:grpSpPr>
      <p:pic>
        <p:nvPicPr>
          <p:cNvPr id="2" name="Picture 6" descr="A close up of a logo&#10;&#10;Description automatically generated">
            <a:extLst>
              <a:ext uri="{FF2B5EF4-FFF2-40B4-BE49-F238E27FC236}">
                <a16:creationId xmlns="" xmlns:a16="http://schemas.microsoft.com/office/drawing/2014/main" id="{122936E8-BBF4-4FCC-BABC-66CAD9B3A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188" y="1470025"/>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E1860611-8301-4B4F-861A-63F68C96993A}"/>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 xmlns:a16="http://schemas.microsoft.com/office/drawing/2014/main" id="{EBF7B183-BF0E-41BC-8FC5-BD025F9A969B}"/>
              </a:ext>
            </a:extLst>
          </p:cNvPr>
          <p:cNvSpPr/>
          <p:nvPr/>
        </p:nvSpPr>
        <p:spPr>
          <a:xfrm>
            <a:off x="0" y="-898"/>
            <a:ext cx="12192000" cy="866598"/>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dirty="0">
                <a:ln>
                  <a:solidFill>
                    <a:srgbClr val="FFFFFF"/>
                  </a:solidFill>
                </a:ln>
                <a:solidFill>
                  <a:srgbClr val="FFFFFF"/>
                </a:solidFill>
                <a:latin typeface="Century Gothic" panose="020B0502020202020204" pitchFamily="34" charset="0"/>
              </a:rPr>
              <a:t>Washington Update</a:t>
            </a:r>
          </a:p>
        </p:txBody>
      </p:sp>
      <p:pic>
        <p:nvPicPr>
          <p:cNvPr id="5" name="Picture 10" descr="A large green field with trees in the background&#10;&#10;Description automatically generated">
            <a:extLst>
              <a:ext uri="{FF2B5EF4-FFF2-40B4-BE49-F238E27FC236}">
                <a16:creationId xmlns="" xmlns:a16="http://schemas.microsoft.com/office/drawing/2014/main" id="{DF071038-8553-41E6-9905-7779CE25B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9FB4EBC4-A3B4-4C62-8E8B-EF0FA0EBF305}"/>
              </a:ext>
            </a:extLst>
          </p:cNvPr>
          <p:cNvSpPr/>
          <p:nvPr/>
        </p:nvSpPr>
        <p:spPr>
          <a:xfrm>
            <a:off x="0" y="5503863"/>
            <a:ext cx="12192000" cy="182562"/>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800" dirty="0">
              <a:solidFill>
                <a:srgbClr val="FFFFFF"/>
              </a:solidFill>
              <a:latin typeface="Century Gothic" panose="020B0502020202020204" pitchFamily="34" charset="0"/>
            </a:endParaRPr>
          </a:p>
        </p:txBody>
      </p:sp>
      <p:sp>
        <p:nvSpPr>
          <p:cNvPr id="7" name="TextBox 12">
            <a:extLst>
              <a:ext uri="{FF2B5EF4-FFF2-40B4-BE49-F238E27FC236}">
                <a16:creationId xmlns="" xmlns:a16="http://schemas.microsoft.com/office/drawing/2014/main" id="{7A4F28C0-666F-46E0-9FB2-D5E03C6767AC}"/>
              </a:ext>
            </a:extLst>
          </p:cNvPr>
          <p:cNvSpPr txBox="1">
            <a:spLocks noChangeArrowheads="1"/>
          </p:cNvSpPr>
          <p:nvPr/>
        </p:nvSpPr>
        <p:spPr bwMode="auto">
          <a:xfrm>
            <a:off x="2838450" y="3906838"/>
            <a:ext cx="65151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en-US" altLang="en-US" sz="2400">
                <a:latin typeface="Century Gothic" panose="020B0502020202020204" pitchFamily="34" charset="0"/>
              </a:rPr>
              <a:t>Bill Finerfrock</a:t>
            </a:r>
          </a:p>
          <a:p>
            <a:pPr algn="ctr" eaLnBrk="1" hangingPunct="1">
              <a:spcAft>
                <a:spcPts val="600"/>
              </a:spcAft>
            </a:pPr>
            <a:r>
              <a:rPr lang="en-US" altLang="en-US" sz="2400">
                <a:latin typeface="Century Gothic" panose="020B0502020202020204" pitchFamily="34" charset="0"/>
              </a:rPr>
              <a:t>Executive Director</a:t>
            </a:r>
          </a:p>
          <a:p>
            <a:pPr algn="ctr" eaLnBrk="1" hangingPunct="1">
              <a:spcAft>
                <a:spcPts val="600"/>
              </a:spcAft>
            </a:pPr>
            <a:r>
              <a:rPr lang="en-US" altLang="en-US" sz="2400">
                <a:latin typeface="Century Gothic" panose="020B0502020202020204" pitchFamily="34" charset="0"/>
              </a:rPr>
              <a:t>National Association of Rural Health Clinics</a:t>
            </a:r>
          </a:p>
        </p:txBody>
      </p:sp>
    </p:spTree>
    <p:extLst>
      <p:ext uri="{BB962C8B-B14F-4D97-AF65-F5344CB8AC3E}">
        <p14:creationId xmlns:p14="http://schemas.microsoft.com/office/powerpoint/2010/main" val="65446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39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93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75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921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0945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2" name="Picture 6" descr="A close up of a logo&#10;&#10;Description automatically generated">
            <a:extLst>
              <a:ext uri="{FF2B5EF4-FFF2-40B4-BE49-F238E27FC236}">
                <a16:creationId xmlns="" xmlns:a16="http://schemas.microsoft.com/office/drawing/2014/main" id="{FC18CFA1-0DB3-42D2-A199-63FAF36A38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8" y="273050"/>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CDFBA653-56BA-4EC4-9826-EE281BA6D680}"/>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9" descr="A large green field with trees in the background&#10;&#10;Description automatically generated">
            <a:extLst>
              <a:ext uri="{FF2B5EF4-FFF2-40B4-BE49-F238E27FC236}">
                <a16:creationId xmlns="" xmlns:a16="http://schemas.microsoft.com/office/drawing/2014/main" id="{1DA2FC29-5AB6-4644-8F75-3C17C9FB3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F0C2BEFC-93B5-46CC-B459-6CBA48E713B5}"/>
              </a:ext>
            </a:extLst>
          </p:cNvPr>
          <p:cNvSpPr/>
          <p:nvPr/>
        </p:nvSpPr>
        <p:spPr>
          <a:xfrm>
            <a:off x="0" y="5159375"/>
            <a:ext cx="12192000" cy="527050"/>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FFFFFF"/>
                </a:solidFill>
                <a:latin typeface="Century Gothic" panose="020B0502020202020204" pitchFamily="34" charset="0"/>
              </a:rPr>
              <a:t>2 E. Main St, Fremont, MI 49412     |     866-306-1961     |     NARHC.org</a:t>
            </a:r>
          </a:p>
        </p:txBody>
      </p:sp>
      <p:sp>
        <p:nvSpPr>
          <p:cNvPr id="6" name="TextBox 11">
            <a:extLst>
              <a:ext uri="{FF2B5EF4-FFF2-40B4-BE49-F238E27FC236}">
                <a16:creationId xmlns="" xmlns:a16="http://schemas.microsoft.com/office/drawing/2014/main" id="{0CE1AE72-EBEA-4AB7-978B-7FE2E1D87DE1}"/>
              </a:ext>
            </a:extLst>
          </p:cNvPr>
          <p:cNvSpPr txBox="1">
            <a:spLocks noChangeArrowheads="1"/>
          </p:cNvSpPr>
          <p:nvPr/>
        </p:nvSpPr>
        <p:spPr bwMode="auto">
          <a:xfrm>
            <a:off x="3578225" y="2486025"/>
            <a:ext cx="5035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7200">
                <a:latin typeface="Century Gothic" panose="020B0502020202020204" pitchFamily="34" charset="0"/>
              </a:rPr>
              <a:t>Thank You!</a:t>
            </a:r>
          </a:p>
        </p:txBody>
      </p:sp>
    </p:spTree>
    <p:extLst>
      <p:ext uri="{BB962C8B-B14F-4D97-AF65-F5344CB8AC3E}">
        <p14:creationId xmlns:p14="http://schemas.microsoft.com/office/powerpoint/2010/main" val="1996776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ls Closing Slide">
    <p:spTree>
      <p:nvGrpSpPr>
        <p:cNvPr id="1" name=""/>
        <p:cNvGrpSpPr/>
        <p:nvPr/>
      </p:nvGrpSpPr>
      <p:grpSpPr>
        <a:xfrm>
          <a:off x="0" y="0"/>
          <a:ext cx="0" cy="0"/>
          <a:chOff x="0" y="0"/>
          <a:chExt cx="0" cy="0"/>
        </a:xfrm>
      </p:grpSpPr>
      <p:pic>
        <p:nvPicPr>
          <p:cNvPr id="2" name="Picture 6" descr="A close up of a logo&#10;&#10;Description automatically generated">
            <a:extLst>
              <a:ext uri="{FF2B5EF4-FFF2-40B4-BE49-F238E27FC236}">
                <a16:creationId xmlns="" xmlns:a16="http://schemas.microsoft.com/office/drawing/2014/main" id="{C63FF926-1031-4C6B-85CF-78C14FFFAE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8" y="273050"/>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44AD6816-47FF-4B04-8687-E481A886EF87}"/>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9" descr="A large green field with trees in the background&#10;&#10;Description automatically generated">
            <a:extLst>
              <a:ext uri="{FF2B5EF4-FFF2-40B4-BE49-F238E27FC236}">
                <a16:creationId xmlns="" xmlns:a16="http://schemas.microsoft.com/office/drawing/2014/main" id="{99152E27-8888-4B5D-A49E-5EE63074A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a:extLst>
              <a:ext uri="{FF2B5EF4-FFF2-40B4-BE49-F238E27FC236}">
                <a16:creationId xmlns="" xmlns:a16="http://schemas.microsoft.com/office/drawing/2014/main" id="{BBA9D029-6639-4CEA-B15E-AB017FF40173}"/>
              </a:ext>
            </a:extLst>
          </p:cNvPr>
          <p:cNvSpPr txBox="1">
            <a:spLocks noChangeArrowheads="1"/>
          </p:cNvSpPr>
          <p:nvPr/>
        </p:nvSpPr>
        <p:spPr bwMode="auto">
          <a:xfrm>
            <a:off x="4908550" y="1379538"/>
            <a:ext cx="337502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2800">
                <a:latin typeface="Century Gothic" panose="020B0502020202020204" pitchFamily="34" charset="0"/>
              </a:rPr>
              <a:t>Bill Finerfrock</a:t>
            </a:r>
          </a:p>
          <a:p>
            <a:pPr eaLnBrk="1" hangingPunct="1"/>
            <a:endParaRPr lang="en-US" altLang="en-US" sz="2400">
              <a:latin typeface="Century Gothic" panose="020B0502020202020204" pitchFamily="34" charset="0"/>
            </a:endParaRPr>
          </a:p>
          <a:p>
            <a:pPr eaLnBrk="1" hangingPunct="1">
              <a:spcAft>
                <a:spcPts val="600"/>
              </a:spcAft>
            </a:pPr>
            <a:r>
              <a:rPr lang="en-US" altLang="en-US" sz="2400">
                <a:latin typeface="Century Gothic" panose="020B0502020202020204" pitchFamily="34" charset="0"/>
              </a:rPr>
              <a:t>Executive Director</a:t>
            </a:r>
          </a:p>
          <a:p>
            <a:pPr eaLnBrk="1" hangingPunct="1">
              <a:spcAft>
                <a:spcPts val="600"/>
              </a:spcAft>
            </a:pPr>
            <a:r>
              <a:rPr lang="en-US" altLang="en-US" sz="2400">
                <a:latin typeface="Century Gothic" panose="020B0502020202020204" pitchFamily="34" charset="0"/>
              </a:rPr>
              <a:t>National Association of Rural Health Clinics</a:t>
            </a:r>
          </a:p>
          <a:p>
            <a:pPr eaLnBrk="1" hangingPunct="1"/>
            <a:endParaRPr lang="en-US" altLang="en-US" sz="2400">
              <a:latin typeface="Century Gothic" panose="020B0502020202020204" pitchFamily="34" charset="0"/>
            </a:endParaRPr>
          </a:p>
          <a:p>
            <a:pPr eaLnBrk="1" hangingPunct="1"/>
            <a:r>
              <a:rPr lang="en-US" altLang="en-US" sz="3200">
                <a:latin typeface="Century Gothic" panose="020B0502020202020204" pitchFamily="34" charset="0"/>
              </a:rPr>
              <a:t>202-544-1880</a:t>
            </a:r>
          </a:p>
          <a:p>
            <a:pPr eaLnBrk="1" hangingPunct="1"/>
            <a:r>
              <a:rPr lang="en-US" altLang="en-US" sz="3200">
                <a:latin typeface="Century Gothic" panose="020B0502020202020204" pitchFamily="34" charset="0"/>
              </a:rPr>
              <a:t>bf@narhc.org</a:t>
            </a:r>
          </a:p>
        </p:txBody>
      </p:sp>
      <p:sp>
        <p:nvSpPr>
          <p:cNvPr id="6" name="Rectangle 5">
            <a:extLst>
              <a:ext uri="{FF2B5EF4-FFF2-40B4-BE49-F238E27FC236}">
                <a16:creationId xmlns="" xmlns:a16="http://schemas.microsoft.com/office/drawing/2014/main" id="{736AFA10-E1AB-43F6-AA72-00F26CF8FFF0}"/>
              </a:ext>
            </a:extLst>
          </p:cNvPr>
          <p:cNvSpPr/>
          <p:nvPr/>
        </p:nvSpPr>
        <p:spPr>
          <a:xfrm>
            <a:off x="0" y="5486400"/>
            <a:ext cx="12192000" cy="200025"/>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FFFFFF"/>
                </a:solidFill>
                <a:latin typeface="Century Gothic" panose="020B0502020202020204" pitchFamily="34" charset="0"/>
              </a:rPr>
              <a:t>2 E. Main St, Fremont, MI 49412     |     866-306-1961     |     NARHC.org</a:t>
            </a:r>
          </a:p>
        </p:txBody>
      </p:sp>
    </p:spTree>
    <p:extLst>
      <p:ext uri="{BB962C8B-B14F-4D97-AF65-F5344CB8AC3E}">
        <p14:creationId xmlns:p14="http://schemas.microsoft.com/office/powerpoint/2010/main" val="193541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thans Closing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79367A0-1E7A-4156-97EC-EAEE76BF204A}"/>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7" descr="A large green field with trees in the background&#10;&#10;Description automatically generated">
            <a:extLst>
              <a:ext uri="{FF2B5EF4-FFF2-40B4-BE49-F238E27FC236}">
                <a16:creationId xmlns="" xmlns:a16="http://schemas.microsoft.com/office/drawing/2014/main" id="{8217BC61-0A2C-4B53-8FF5-43D566AD8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3DC7AFB5-1660-43E1-9762-806C69685CDC}"/>
              </a:ext>
            </a:extLst>
          </p:cNvPr>
          <p:cNvSpPr/>
          <p:nvPr/>
        </p:nvSpPr>
        <p:spPr>
          <a:xfrm>
            <a:off x="0" y="5486400"/>
            <a:ext cx="12192000" cy="200025"/>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FFFFFF"/>
                </a:solidFill>
                <a:latin typeface="Century Gothic" panose="020B0502020202020204" pitchFamily="34" charset="0"/>
              </a:rPr>
              <a:t>2 E. Main St, Fremont, MI 49412     |     866-306-1961     |     NARHC.org</a:t>
            </a:r>
          </a:p>
        </p:txBody>
      </p:sp>
      <p:pic>
        <p:nvPicPr>
          <p:cNvPr id="5" name="Picture 10" descr="A close up of a logo&#10;&#10;Description automatically generated">
            <a:extLst>
              <a:ext uri="{FF2B5EF4-FFF2-40B4-BE49-F238E27FC236}">
                <a16:creationId xmlns="" xmlns:a16="http://schemas.microsoft.com/office/drawing/2014/main" id="{BB3FDE0D-1D33-477B-9F8D-B032BB2565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8" y="273050"/>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 xmlns:a16="http://schemas.microsoft.com/office/drawing/2014/main" id="{C31300E3-5CAF-48FD-B099-8C80A3BBE024}"/>
              </a:ext>
            </a:extLst>
          </p:cNvPr>
          <p:cNvSpPr txBox="1">
            <a:spLocks noChangeArrowheads="1"/>
          </p:cNvSpPr>
          <p:nvPr/>
        </p:nvSpPr>
        <p:spPr bwMode="auto">
          <a:xfrm>
            <a:off x="3938588" y="1171575"/>
            <a:ext cx="651668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2800">
                <a:latin typeface="Century Gothic" panose="020B0502020202020204" pitchFamily="34" charset="0"/>
              </a:rPr>
              <a:t>Nathan Baugh</a:t>
            </a:r>
          </a:p>
          <a:p>
            <a:pPr eaLnBrk="1" hangingPunct="1"/>
            <a:endParaRPr lang="en-US" altLang="en-US" sz="2400">
              <a:latin typeface="Century Gothic" panose="020B0502020202020204" pitchFamily="34" charset="0"/>
            </a:endParaRPr>
          </a:p>
          <a:p>
            <a:pPr eaLnBrk="1" hangingPunct="1">
              <a:spcAft>
                <a:spcPts val="600"/>
              </a:spcAft>
            </a:pPr>
            <a:r>
              <a:rPr lang="en-US" altLang="en-US" sz="2400">
                <a:latin typeface="Century Gothic" panose="020B0502020202020204" pitchFamily="34" charset="0"/>
              </a:rPr>
              <a:t>Director of Government Affairs</a:t>
            </a:r>
          </a:p>
          <a:p>
            <a:pPr eaLnBrk="1" hangingPunct="1">
              <a:spcAft>
                <a:spcPts val="600"/>
              </a:spcAft>
            </a:pPr>
            <a:r>
              <a:rPr lang="en-US" altLang="en-US" sz="2400">
                <a:latin typeface="Century Gothic" panose="020B0502020202020204" pitchFamily="34" charset="0"/>
              </a:rPr>
              <a:t>National Association of Rural Health Clinics</a:t>
            </a:r>
          </a:p>
          <a:p>
            <a:pPr eaLnBrk="1" hangingPunct="1"/>
            <a:endParaRPr lang="en-US" altLang="en-US" sz="2400">
              <a:latin typeface="Century Gothic" panose="020B0502020202020204" pitchFamily="34" charset="0"/>
            </a:endParaRPr>
          </a:p>
          <a:p>
            <a:pPr eaLnBrk="1" hangingPunct="1"/>
            <a:r>
              <a:rPr lang="en-US" altLang="en-US" sz="3200">
                <a:latin typeface="Century Gothic" panose="020B0502020202020204" pitchFamily="34" charset="0"/>
              </a:rPr>
              <a:t>202-543-0348</a:t>
            </a:r>
          </a:p>
          <a:p>
            <a:pPr eaLnBrk="1" hangingPunct="1"/>
            <a:r>
              <a:rPr lang="en-US" altLang="en-US" sz="3200">
                <a:latin typeface="Century Gothic" panose="020B0502020202020204" pitchFamily="34" charset="0"/>
              </a:rPr>
              <a:t>Nathan.baugh@narhc.org</a:t>
            </a:r>
          </a:p>
        </p:txBody>
      </p:sp>
    </p:spTree>
    <p:extLst>
      <p:ext uri="{BB962C8B-B14F-4D97-AF65-F5344CB8AC3E}">
        <p14:creationId xmlns:p14="http://schemas.microsoft.com/office/powerpoint/2010/main" val="264873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3941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thans Title Slide">
    <p:spTree>
      <p:nvGrpSpPr>
        <p:cNvPr id="1" name=""/>
        <p:cNvGrpSpPr/>
        <p:nvPr/>
      </p:nvGrpSpPr>
      <p:grpSpPr>
        <a:xfrm>
          <a:off x="0" y="0"/>
          <a:ext cx="0" cy="0"/>
          <a:chOff x="0" y="0"/>
          <a:chExt cx="0" cy="0"/>
        </a:xfrm>
      </p:grpSpPr>
      <p:pic>
        <p:nvPicPr>
          <p:cNvPr id="2" name="Picture 6" descr="A close up of a logo&#10;&#10;Description automatically generated">
            <a:extLst>
              <a:ext uri="{FF2B5EF4-FFF2-40B4-BE49-F238E27FC236}">
                <a16:creationId xmlns="" xmlns:a16="http://schemas.microsoft.com/office/drawing/2014/main" id="{A23BCA33-74BC-4E0D-8062-A83539A500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188" y="1470025"/>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BAB2AC54-17B6-4D87-B506-9D36DE2C6478}"/>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 xmlns:a16="http://schemas.microsoft.com/office/drawing/2014/main" id="{973F494C-DE3F-4152-9821-3D426FEA4B7A}"/>
              </a:ext>
            </a:extLst>
          </p:cNvPr>
          <p:cNvSpPr/>
          <p:nvPr/>
        </p:nvSpPr>
        <p:spPr>
          <a:xfrm>
            <a:off x="0" y="-898"/>
            <a:ext cx="12192000" cy="866598"/>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dirty="0">
                <a:ln>
                  <a:solidFill>
                    <a:srgbClr val="FFFFFF"/>
                  </a:solidFill>
                </a:ln>
                <a:solidFill>
                  <a:srgbClr val="FFFFFF"/>
                </a:solidFill>
                <a:latin typeface="Century Gothic" panose="020B0502020202020204" pitchFamily="34" charset="0"/>
              </a:rPr>
              <a:t>Washington Update</a:t>
            </a:r>
          </a:p>
        </p:txBody>
      </p:sp>
      <p:pic>
        <p:nvPicPr>
          <p:cNvPr id="5" name="Picture 10" descr="A large green field with trees in the background&#10;&#10;Description automatically generated">
            <a:extLst>
              <a:ext uri="{FF2B5EF4-FFF2-40B4-BE49-F238E27FC236}">
                <a16:creationId xmlns="" xmlns:a16="http://schemas.microsoft.com/office/drawing/2014/main" id="{6EEAA658-A157-4760-B931-8AB445FC2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08F7DCCC-8660-4D0B-9114-6EB5A727CB5F}"/>
              </a:ext>
            </a:extLst>
          </p:cNvPr>
          <p:cNvSpPr/>
          <p:nvPr/>
        </p:nvSpPr>
        <p:spPr>
          <a:xfrm>
            <a:off x="0" y="5503863"/>
            <a:ext cx="12192000" cy="182562"/>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800" dirty="0">
              <a:solidFill>
                <a:srgbClr val="FFFFFF"/>
              </a:solidFill>
              <a:latin typeface="Century Gothic" panose="020B0502020202020204" pitchFamily="34" charset="0"/>
            </a:endParaRPr>
          </a:p>
        </p:txBody>
      </p:sp>
      <p:sp>
        <p:nvSpPr>
          <p:cNvPr id="7" name="TextBox 12">
            <a:extLst>
              <a:ext uri="{FF2B5EF4-FFF2-40B4-BE49-F238E27FC236}">
                <a16:creationId xmlns="" xmlns:a16="http://schemas.microsoft.com/office/drawing/2014/main" id="{060DD8A3-C000-4DB9-B85D-DC9609A8DFF6}"/>
              </a:ext>
            </a:extLst>
          </p:cNvPr>
          <p:cNvSpPr txBox="1">
            <a:spLocks noChangeArrowheads="1"/>
          </p:cNvSpPr>
          <p:nvPr/>
        </p:nvSpPr>
        <p:spPr bwMode="auto">
          <a:xfrm>
            <a:off x="2838450" y="3906838"/>
            <a:ext cx="65151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en-US" altLang="en-US" sz="2400">
                <a:latin typeface="Century Gothic" panose="020B0502020202020204" pitchFamily="34" charset="0"/>
              </a:rPr>
              <a:t>Nathan Baugh</a:t>
            </a:r>
          </a:p>
          <a:p>
            <a:pPr algn="ctr" eaLnBrk="1" hangingPunct="1">
              <a:spcAft>
                <a:spcPts val="600"/>
              </a:spcAft>
            </a:pPr>
            <a:r>
              <a:rPr lang="en-US" altLang="en-US" sz="2400">
                <a:latin typeface="Century Gothic" panose="020B0502020202020204" pitchFamily="34" charset="0"/>
              </a:rPr>
              <a:t>Director of Government Affairs</a:t>
            </a:r>
          </a:p>
          <a:p>
            <a:pPr algn="ctr" eaLnBrk="1" hangingPunct="1">
              <a:spcAft>
                <a:spcPts val="600"/>
              </a:spcAft>
            </a:pPr>
            <a:r>
              <a:rPr lang="en-US" altLang="en-US" sz="2400">
                <a:latin typeface="Century Gothic" panose="020B0502020202020204" pitchFamily="34" charset="0"/>
              </a:rPr>
              <a:t>National Association of Rural Health Clinics</a:t>
            </a:r>
          </a:p>
        </p:txBody>
      </p:sp>
    </p:spTree>
    <p:extLst>
      <p:ext uri="{BB962C8B-B14F-4D97-AF65-F5344CB8AC3E}">
        <p14:creationId xmlns:p14="http://schemas.microsoft.com/office/powerpoint/2010/main" val="57372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15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8761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34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784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DC8789B-75F0-4CED-B96C-C2DE1D8B06C6}"/>
              </a:ext>
            </a:extLst>
          </p:cNvPr>
          <p:cNvSpPr/>
          <p:nvPr/>
        </p:nvSpPr>
        <p:spPr>
          <a:xfrm>
            <a:off x="0" y="6388100"/>
            <a:ext cx="12192000" cy="22701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38200" y="365125"/>
            <a:ext cx="10497312" cy="1325563"/>
          </a:xfrm>
        </p:spPr>
        <p:txBody>
          <a:bodyPr/>
          <a:lstStyle/>
          <a:p>
            <a:r>
              <a:rPr lang="en-US"/>
              <a:t>Click to edit Master title style</a:t>
            </a:r>
          </a:p>
        </p:txBody>
      </p:sp>
    </p:spTree>
    <p:extLst>
      <p:ext uri="{BB962C8B-B14F-4D97-AF65-F5344CB8AC3E}">
        <p14:creationId xmlns:p14="http://schemas.microsoft.com/office/powerpoint/2010/main" val="315414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210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65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981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8946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089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2" name="Picture 6" descr="A close up of a logo&#10;&#10;Description automatically generated">
            <a:extLst>
              <a:ext uri="{FF2B5EF4-FFF2-40B4-BE49-F238E27FC236}">
                <a16:creationId xmlns="" xmlns:a16="http://schemas.microsoft.com/office/drawing/2014/main" id="{376BB25A-5DD1-45F2-BBCD-B7E06DF05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273050"/>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A0F69F4C-4776-41CD-AE36-37A1FCE558DE}"/>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9" descr="A large green field with trees in the background&#10;&#10;Description automatically generated">
            <a:extLst>
              <a:ext uri="{FF2B5EF4-FFF2-40B4-BE49-F238E27FC236}">
                <a16:creationId xmlns="" xmlns:a16="http://schemas.microsoft.com/office/drawing/2014/main" id="{ED62B7CD-62A5-45DF-93A9-C97DC55E8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FDBAF10A-68EC-4B46-A28E-CBD36FC1BB51}"/>
              </a:ext>
            </a:extLst>
          </p:cNvPr>
          <p:cNvSpPr/>
          <p:nvPr/>
        </p:nvSpPr>
        <p:spPr>
          <a:xfrm>
            <a:off x="0" y="5159375"/>
            <a:ext cx="12192000" cy="527050"/>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FFFFFF"/>
                </a:solidFill>
                <a:latin typeface="Century Gothic" panose="020B0502020202020204" pitchFamily="34" charset="0"/>
              </a:rPr>
              <a:t>2 E. Main St, Fremont, MI 49412     |     866-306-1961     |     NARHC.org</a:t>
            </a:r>
          </a:p>
        </p:txBody>
      </p:sp>
      <p:sp>
        <p:nvSpPr>
          <p:cNvPr id="6" name="TextBox 12">
            <a:extLst>
              <a:ext uri="{FF2B5EF4-FFF2-40B4-BE49-F238E27FC236}">
                <a16:creationId xmlns="" xmlns:a16="http://schemas.microsoft.com/office/drawing/2014/main" id="{0382EED2-5488-4166-A964-26A954E516BA}"/>
              </a:ext>
            </a:extLst>
          </p:cNvPr>
          <p:cNvSpPr txBox="1">
            <a:spLocks noChangeArrowheads="1"/>
          </p:cNvSpPr>
          <p:nvPr/>
        </p:nvSpPr>
        <p:spPr bwMode="auto">
          <a:xfrm>
            <a:off x="3578225" y="2486025"/>
            <a:ext cx="5035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200">
                <a:latin typeface="Century Gothic" panose="020B0502020202020204" pitchFamily="34" charset="0"/>
              </a:rPr>
              <a:t>Thank You!</a:t>
            </a:r>
          </a:p>
        </p:txBody>
      </p:sp>
      <p:pic>
        <p:nvPicPr>
          <p:cNvPr id="7" name="Picture 13" descr="A large body of water&#10;&#10;Description automatically generated">
            <a:extLst>
              <a:ext uri="{FF2B5EF4-FFF2-40B4-BE49-F238E27FC236}">
                <a16:creationId xmlns="" xmlns:a16="http://schemas.microsoft.com/office/drawing/2014/main" id="{42519A1C-0E66-4D3F-9FCA-14D1D594D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749" b="33430"/>
          <a:stretch>
            <a:fillRect/>
          </a:stretch>
        </p:blipFill>
        <p:spPr bwMode="auto">
          <a:xfrm>
            <a:off x="0" y="5686425"/>
            <a:ext cx="12192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76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rahs Title Slide">
    <p:spTree>
      <p:nvGrpSpPr>
        <p:cNvPr id="1" name=""/>
        <p:cNvGrpSpPr/>
        <p:nvPr/>
      </p:nvGrpSpPr>
      <p:grpSpPr>
        <a:xfrm>
          <a:off x="0" y="0"/>
          <a:ext cx="0" cy="0"/>
          <a:chOff x="0" y="0"/>
          <a:chExt cx="0" cy="0"/>
        </a:xfrm>
      </p:grpSpPr>
      <p:pic>
        <p:nvPicPr>
          <p:cNvPr id="2" name="Picture 6" descr="A close up of a logo&#10;&#10;Description automatically generated">
            <a:extLst>
              <a:ext uri="{FF2B5EF4-FFF2-40B4-BE49-F238E27FC236}">
                <a16:creationId xmlns="" xmlns:a16="http://schemas.microsoft.com/office/drawing/2014/main" id="{A23BCA33-74BC-4E0D-8062-A83539A500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188" y="1470025"/>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BAB2AC54-17B6-4D87-B506-9D36DE2C6478}"/>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 xmlns:a16="http://schemas.microsoft.com/office/drawing/2014/main" id="{973F494C-DE3F-4152-9821-3D426FEA4B7A}"/>
              </a:ext>
            </a:extLst>
          </p:cNvPr>
          <p:cNvSpPr/>
          <p:nvPr/>
        </p:nvSpPr>
        <p:spPr>
          <a:xfrm>
            <a:off x="0" y="-898"/>
            <a:ext cx="12192000" cy="866598"/>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dirty="0">
                <a:ln>
                  <a:solidFill>
                    <a:srgbClr val="FFFFFF"/>
                  </a:solidFill>
                </a:ln>
                <a:solidFill>
                  <a:srgbClr val="FFFFFF"/>
                </a:solidFill>
                <a:latin typeface="Century Gothic" panose="020B0502020202020204" pitchFamily="34" charset="0"/>
              </a:rPr>
              <a:t>Washington Update</a:t>
            </a:r>
          </a:p>
        </p:txBody>
      </p:sp>
      <p:pic>
        <p:nvPicPr>
          <p:cNvPr id="5" name="Picture 10" descr="A large green field with trees in the background&#10;&#10;Description automatically generated">
            <a:extLst>
              <a:ext uri="{FF2B5EF4-FFF2-40B4-BE49-F238E27FC236}">
                <a16:creationId xmlns="" xmlns:a16="http://schemas.microsoft.com/office/drawing/2014/main" id="{6EEAA658-A157-4760-B931-8AB445FC2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08F7DCCC-8660-4D0B-9114-6EB5A727CB5F}"/>
              </a:ext>
            </a:extLst>
          </p:cNvPr>
          <p:cNvSpPr/>
          <p:nvPr/>
        </p:nvSpPr>
        <p:spPr>
          <a:xfrm>
            <a:off x="0" y="5503863"/>
            <a:ext cx="12192000" cy="182562"/>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800" dirty="0">
              <a:solidFill>
                <a:srgbClr val="FFFFFF"/>
              </a:solidFill>
              <a:latin typeface="Century Gothic" panose="020B0502020202020204" pitchFamily="34" charset="0"/>
            </a:endParaRPr>
          </a:p>
        </p:txBody>
      </p:sp>
      <p:sp>
        <p:nvSpPr>
          <p:cNvPr id="7" name="TextBox 12">
            <a:extLst>
              <a:ext uri="{FF2B5EF4-FFF2-40B4-BE49-F238E27FC236}">
                <a16:creationId xmlns="" xmlns:a16="http://schemas.microsoft.com/office/drawing/2014/main" id="{060DD8A3-C000-4DB9-B85D-DC9609A8DFF6}"/>
              </a:ext>
            </a:extLst>
          </p:cNvPr>
          <p:cNvSpPr txBox="1">
            <a:spLocks noChangeArrowheads="1"/>
          </p:cNvSpPr>
          <p:nvPr/>
        </p:nvSpPr>
        <p:spPr bwMode="auto">
          <a:xfrm>
            <a:off x="2838450" y="3906838"/>
            <a:ext cx="65151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en-US" altLang="en-US" sz="2400" dirty="0">
                <a:latin typeface="Century Gothic" panose="020B0502020202020204" pitchFamily="34" charset="0"/>
              </a:rPr>
              <a:t>Sarah </a:t>
            </a:r>
            <a:r>
              <a:rPr lang="en-US" altLang="en-US" sz="2400" dirty="0" smtClean="0">
                <a:latin typeface="Century Gothic" panose="020B0502020202020204" pitchFamily="34" charset="0"/>
              </a:rPr>
              <a:t>Hohman, MPH</a:t>
            </a:r>
            <a:endParaRPr lang="en-US" altLang="en-US" sz="2400" dirty="0">
              <a:latin typeface="Century Gothic" panose="020B0502020202020204" pitchFamily="34" charset="0"/>
            </a:endParaRPr>
          </a:p>
          <a:p>
            <a:pPr algn="ctr" eaLnBrk="1" hangingPunct="1">
              <a:spcAft>
                <a:spcPts val="600"/>
              </a:spcAft>
            </a:pPr>
            <a:r>
              <a:rPr lang="en-US" altLang="en-US" sz="2400" dirty="0" smtClean="0">
                <a:latin typeface="Century Gothic" panose="020B0502020202020204" pitchFamily="34" charset="0"/>
              </a:rPr>
              <a:t>Director </a:t>
            </a:r>
            <a:r>
              <a:rPr lang="en-US" altLang="en-US" sz="2400" dirty="0">
                <a:latin typeface="Century Gothic" panose="020B0502020202020204" pitchFamily="34" charset="0"/>
              </a:rPr>
              <a:t>of Government Affairs</a:t>
            </a:r>
          </a:p>
          <a:p>
            <a:pPr algn="ctr" eaLnBrk="1" hangingPunct="1">
              <a:spcAft>
                <a:spcPts val="600"/>
              </a:spcAft>
            </a:pPr>
            <a:r>
              <a:rPr lang="en-US" altLang="en-US" sz="2400" dirty="0">
                <a:latin typeface="Century Gothic" panose="020B0502020202020204" pitchFamily="34" charset="0"/>
              </a:rPr>
              <a:t>National Association of Rural Health Clinics</a:t>
            </a:r>
          </a:p>
        </p:txBody>
      </p:sp>
    </p:spTree>
    <p:extLst>
      <p:ext uri="{BB962C8B-B14F-4D97-AF65-F5344CB8AC3E}">
        <p14:creationId xmlns:p14="http://schemas.microsoft.com/office/powerpoint/2010/main" val="36838265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lls Closing Slide">
    <p:spTree>
      <p:nvGrpSpPr>
        <p:cNvPr id="1" name=""/>
        <p:cNvGrpSpPr/>
        <p:nvPr/>
      </p:nvGrpSpPr>
      <p:grpSpPr>
        <a:xfrm>
          <a:off x="0" y="0"/>
          <a:ext cx="0" cy="0"/>
          <a:chOff x="0" y="0"/>
          <a:chExt cx="0" cy="0"/>
        </a:xfrm>
      </p:grpSpPr>
      <p:pic>
        <p:nvPicPr>
          <p:cNvPr id="2" name="Picture 6" descr="A close up of a logo&#10;&#10;Description automatically generated">
            <a:extLst>
              <a:ext uri="{FF2B5EF4-FFF2-40B4-BE49-F238E27FC236}">
                <a16:creationId xmlns="" xmlns:a16="http://schemas.microsoft.com/office/drawing/2014/main" id="{BA7DE9B4-C27B-420A-915F-C4699E5F6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273050"/>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F609D1A5-E00A-43DF-9A4D-A9CFDF79FDE3}"/>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9" descr="A large green field with trees in the background&#10;&#10;Description automatically generated">
            <a:extLst>
              <a:ext uri="{FF2B5EF4-FFF2-40B4-BE49-F238E27FC236}">
                <a16:creationId xmlns="" xmlns:a16="http://schemas.microsoft.com/office/drawing/2014/main" id="{557E5EEB-3BF5-422C-BA6D-A00E27758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a:extLst>
              <a:ext uri="{FF2B5EF4-FFF2-40B4-BE49-F238E27FC236}">
                <a16:creationId xmlns="" xmlns:a16="http://schemas.microsoft.com/office/drawing/2014/main" id="{466F0C39-4C0D-495A-9357-EF23E9EF76B0}"/>
              </a:ext>
            </a:extLst>
          </p:cNvPr>
          <p:cNvSpPr txBox="1">
            <a:spLocks noChangeArrowheads="1"/>
          </p:cNvSpPr>
          <p:nvPr/>
        </p:nvSpPr>
        <p:spPr bwMode="auto">
          <a:xfrm>
            <a:off x="4908550" y="1379538"/>
            <a:ext cx="337502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defRPr/>
            </a:pPr>
            <a:r>
              <a:rPr lang="en-US" altLang="en-US" sz="2800">
                <a:latin typeface="Century Gothic" panose="020B0502020202020204" pitchFamily="34" charset="0"/>
              </a:rPr>
              <a:t>Bill Finerfrock</a:t>
            </a:r>
          </a:p>
          <a:p>
            <a:pPr eaLnBrk="1" hangingPunct="1">
              <a:defRPr/>
            </a:pPr>
            <a:endParaRPr lang="en-US" altLang="en-US" sz="2400">
              <a:latin typeface="Century Gothic" panose="020B0502020202020204" pitchFamily="34" charset="0"/>
            </a:endParaRPr>
          </a:p>
          <a:p>
            <a:pPr eaLnBrk="1" hangingPunct="1">
              <a:spcAft>
                <a:spcPts val="600"/>
              </a:spcAft>
              <a:defRPr/>
            </a:pPr>
            <a:r>
              <a:rPr lang="en-US" altLang="en-US" sz="2400">
                <a:latin typeface="Century Gothic" panose="020B0502020202020204" pitchFamily="34" charset="0"/>
              </a:rPr>
              <a:t>Executive Director</a:t>
            </a:r>
          </a:p>
          <a:p>
            <a:pPr eaLnBrk="1" hangingPunct="1">
              <a:spcAft>
                <a:spcPts val="600"/>
              </a:spcAft>
              <a:defRPr/>
            </a:pPr>
            <a:r>
              <a:rPr lang="en-US" altLang="en-US" sz="2400">
                <a:latin typeface="Century Gothic" panose="020B0502020202020204" pitchFamily="34" charset="0"/>
              </a:rPr>
              <a:t>National Association of Rural Health Clinics</a:t>
            </a:r>
          </a:p>
          <a:p>
            <a:pPr eaLnBrk="1" hangingPunct="1">
              <a:defRPr/>
            </a:pPr>
            <a:endParaRPr lang="en-US" altLang="en-US" sz="2400">
              <a:latin typeface="Century Gothic" panose="020B0502020202020204" pitchFamily="34" charset="0"/>
            </a:endParaRPr>
          </a:p>
          <a:p>
            <a:pPr eaLnBrk="1" hangingPunct="1">
              <a:defRPr/>
            </a:pPr>
            <a:r>
              <a:rPr lang="en-US" altLang="en-US" sz="3200">
                <a:latin typeface="Century Gothic" panose="020B0502020202020204" pitchFamily="34" charset="0"/>
              </a:rPr>
              <a:t>202-544-1880</a:t>
            </a:r>
          </a:p>
          <a:p>
            <a:pPr eaLnBrk="1" hangingPunct="1">
              <a:defRPr/>
            </a:pPr>
            <a:r>
              <a:rPr lang="en-US" altLang="en-US" sz="3200">
                <a:latin typeface="Century Gothic" panose="020B0502020202020204" pitchFamily="34" charset="0"/>
              </a:rPr>
              <a:t>bf@narhc.org</a:t>
            </a:r>
          </a:p>
        </p:txBody>
      </p:sp>
      <p:sp>
        <p:nvSpPr>
          <p:cNvPr id="6" name="Rectangle 5">
            <a:extLst>
              <a:ext uri="{FF2B5EF4-FFF2-40B4-BE49-F238E27FC236}">
                <a16:creationId xmlns="" xmlns:a16="http://schemas.microsoft.com/office/drawing/2014/main" id="{0DD72527-59B5-4DAB-A9B1-E02A8384FBB2}"/>
              </a:ext>
            </a:extLst>
          </p:cNvPr>
          <p:cNvSpPr/>
          <p:nvPr/>
        </p:nvSpPr>
        <p:spPr>
          <a:xfrm>
            <a:off x="0" y="5486400"/>
            <a:ext cx="12192000" cy="200025"/>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FFFFFF"/>
                </a:solidFill>
                <a:latin typeface="Century Gothic" panose="020B0502020202020204" pitchFamily="34" charset="0"/>
              </a:rPr>
              <a:t>2 E. Main St, Fremont, MI 49412     |     866-306-1961     |     NARHC.org</a:t>
            </a:r>
          </a:p>
        </p:txBody>
      </p:sp>
      <p:pic>
        <p:nvPicPr>
          <p:cNvPr id="7" name="Picture 13" descr="A large body of water&#10;&#10;Description automatically generated">
            <a:extLst>
              <a:ext uri="{FF2B5EF4-FFF2-40B4-BE49-F238E27FC236}">
                <a16:creationId xmlns="" xmlns:a16="http://schemas.microsoft.com/office/drawing/2014/main" id="{52825322-0C19-4649-B087-D35B2225A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749" b="33430"/>
          <a:stretch>
            <a:fillRect/>
          </a:stretch>
        </p:blipFill>
        <p:spPr bwMode="auto">
          <a:xfrm>
            <a:off x="0" y="5686425"/>
            <a:ext cx="12192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198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thans Closing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E6051C5-BA09-4F76-8AB6-2CD49EA17202}"/>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7" descr="A large green field with trees in the background&#10;&#10;Description automatically generated">
            <a:extLst>
              <a:ext uri="{FF2B5EF4-FFF2-40B4-BE49-F238E27FC236}">
                <a16:creationId xmlns="" xmlns:a16="http://schemas.microsoft.com/office/drawing/2014/main" id="{29CA4E2A-35B7-4D3B-AB16-1EB60DC81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4E16FA5B-3B56-4F1F-B957-46F871521665}"/>
              </a:ext>
            </a:extLst>
          </p:cNvPr>
          <p:cNvSpPr/>
          <p:nvPr/>
        </p:nvSpPr>
        <p:spPr>
          <a:xfrm>
            <a:off x="0" y="5486400"/>
            <a:ext cx="12192000" cy="200025"/>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FFFFFF"/>
                </a:solidFill>
                <a:latin typeface="Century Gothic" panose="020B0502020202020204" pitchFamily="34" charset="0"/>
              </a:rPr>
              <a:t>2 E. Main St, Fremont, MI 49412     |     866-306-1961     |     NARHC.org</a:t>
            </a:r>
          </a:p>
        </p:txBody>
      </p:sp>
      <p:pic>
        <p:nvPicPr>
          <p:cNvPr id="5" name="Picture 10" descr="A close up of a logo&#10;&#10;Description automatically generated">
            <a:extLst>
              <a:ext uri="{FF2B5EF4-FFF2-40B4-BE49-F238E27FC236}">
                <a16:creationId xmlns="" xmlns:a16="http://schemas.microsoft.com/office/drawing/2014/main" id="{AB098201-14DF-47E9-B2C5-31661CC12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73050"/>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a:extLst>
              <a:ext uri="{FF2B5EF4-FFF2-40B4-BE49-F238E27FC236}">
                <a16:creationId xmlns="" xmlns:a16="http://schemas.microsoft.com/office/drawing/2014/main" id="{44C7136E-1E7E-457A-A21F-55FD0F14F78D}"/>
              </a:ext>
            </a:extLst>
          </p:cNvPr>
          <p:cNvSpPr txBox="1">
            <a:spLocks noChangeArrowheads="1"/>
          </p:cNvSpPr>
          <p:nvPr/>
        </p:nvSpPr>
        <p:spPr bwMode="auto">
          <a:xfrm>
            <a:off x="3938588" y="1171575"/>
            <a:ext cx="651668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defRPr/>
            </a:pPr>
            <a:r>
              <a:rPr lang="en-US" altLang="en-US" sz="2800">
                <a:latin typeface="Century Gothic" panose="020B0502020202020204" pitchFamily="34" charset="0"/>
              </a:rPr>
              <a:t>Nathan Baugh</a:t>
            </a:r>
          </a:p>
          <a:p>
            <a:pPr eaLnBrk="1" hangingPunct="1">
              <a:defRPr/>
            </a:pPr>
            <a:endParaRPr lang="en-US" altLang="en-US" sz="2400">
              <a:latin typeface="Century Gothic" panose="020B0502020202020204" pitchFamily="34" charset="0"/>
            </a:endParaRPr>
          </a:p>
          <a:p>
            <a:pPr eaLnBrk="1" hangingPunct="1">
              <a:spcAft>
                <a:spcPts val="600"/>
              </a:spcAft>
              <a:defRPr/>
            </a:pPr>
            <a:r>
              <a:rPr lang="en-US" altLang="en-US" sz="2400">
                <a:latin typeface="Century Gothic" panose="020B0502020202020204" pitchFamily="34" charset="0"/>
              </a:rPr>
              <a:t>Director of Government Affairs</a:t>
            </a:r>
          </a:p>
          <a:p>
            <a:pPr eaLnBrk="1" hangingPunct="1">
              <a:spcAft>
                <a:spcPts val="600"/>
              </a:spcAft>
              <a:defRPr/>
            </a:pPr>
            <a:r>
              <a:rPr lang="en-US" altLang="en-US" sz="2400">
                <a:latin typeface="Century Gothic" panose="020B0502020202020204" pitchFamily="34" charset="0"/>
              </a:rPr>
              <a:t>National Association of Rural Health Clinics</a:t>
            </a:r>
          </a:p>
          <a:p>
            <a:pPr eaLnBrk="1" hangingPunct="1">
              <a:defRPr/>
            </a:pPr>
            <a:endParaRPr lang="en-US" altLang="en-US" sz="2400">
              <a:latin typeface="Century Gothic" panose="020B0502020202020204" pitchFamily="34" charset="0"/>
            </a:endParaRPr>
          </a:p>
          <a:p>
            <a:pPr eaLnBrk="1" hangingPunct="1">
              <a:defRPr/>
            </a:pPr>
            <a:r>
              <a:rPr lang="en-US" altLang="en-US" sz="3200">
                <a:latin typeface="Century Gothic" panose="020B0502020202020204" pitchFamily="34" charset="0"/>
              </a:rPr>
              <a:t>202-543-0348</a:t>
            </a:r>
          </a:p>
          <a:p>
            <a:pPr eaLnBrk="1" hangingPunct="1">
              <a:defRPr/>
            </a:pPr>
            <a:r>
              <a:rPr lang="en-US" altLang="en-US" sz="3200">
                <a:latin typeface="Century Gothic" panose="020B0502020202020204" pitchFamily="34" charset="0"/>
              </a:rPr>
              <a:t>Nathan.baugh@narhc.org</a:t>
            </a:r>
          </a:p>
        </p:txBody>
      </p:sp>
      <p:pic>
        <p:nvPicPr>
          <p:cNvPr id="7" name="Picture 13" descr="A large body of water&#10;&#10;Description automatically generated">
            <a:extLst>
              <a:ext uri="{FF2B5EF4-FFF2-40B4-BE49-F238E27FC236}">
                <a16:creationId xmlns="" xmlns:a16="http://schemas.microsoft.com/office/drawing/2014/main" id="{E8B7B4E4-12F9-450B-95E1-BF25E2498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749" b="33430"/>
          <a:stretch>
            <a:fillRect/>
          </a:stretch>
        </p:blipFill>
        <p:spPr bwMode="auto">
          <a:xfrm>
            <a:off x="0" y="5686425"/>
            <a:ext cx="12192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99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arahs Closing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E6051C5-BA09-4F76-8AB6-2CD49EA17202}"/>
              </a:ext>
            </a:extLst>
          </p:cNvPr>
          <p:cNvSpPr/>
          <p:nvPr/>
        </p:nvSpPr>
        <p:spPr>
          <a:xfrm>
            <a:off x="0" y="6388100"/>
            <a:ext cx="12192000" cy="227013"/>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7" descr="A large green field with trees in the background&#10;&#10;Description automatically generated">
            <a:extLst>
              <a:ext uri="{FF2B5EF4-FFF2-40B4-BE49-F238E27FC236}">
                <a16:creationId xmlns="" xmlns:a16="http://schemas.microsoft.com/office/drawing/2014/main" id="{29CA4E2A-35B7-4D3B-AB16-1EB60DC81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35635" r="2" b="25014"/>
          <a:stretch>
            <a:fillRect/>
          </a:stretch>
        </p:blipFill>
        <p:spPr bwMode="auto">
          <a:xfrm>
            <a:off x="0" y="5688013"/>
            <a:ext cx="1219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4E16FA5B-3B56-4F1F-B957-46F871521665}"/>
              </a:ext>
            </a:extLst>
          </p:cNvPr>
          <p:cNvSpPr/>
          <p:nvPr/>
        </p:nvSpPr>
        <p:spPr>
          <a:xfrm>
            <a:off x="0" y="5486400"/>
            <a:ext cx="12192000" cy="200025"/>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FFFFFF"/>
                </a:solidFill>
                <a:latin typeface="Century Gothic" panose="020B0502020202020204" pitchFamily="34" charset="0"/>
              </a:rPr>
              <a:t>2 E. Main St, Fremont, MI 49412     |     866-306-1961     |     NARHC.org</a:t>
            </a:r>
          </a:p>
        </p:txBody>
      </p:sp>
      <p:pic>
        <p:nvPicPr>
          <p:cNvPr id="5" name="Picture 10" descr="A close up of a logo&#10;&#10;Description automatically generated">
            <a:extLst>
              <a:ext uri="{FF2B5EF4-FFF2-40B4-BE49-F238E27FC236}">
                <a16:creationId xmlns="" xmlns:a16="http://schemas.microsoft.com/office/drawing/2014/main" id="{AB098201-14DF-47E9-B2C5-31661CC12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73050"/>
            <a:ext cx="28416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a:extLst>
              <a:ext uri="{FF2B5EF4-FFF2-40B4-BE49-F238E27FC236}">
                <a16:creationId xmlns="" xmlns:a16="http://schemas.microsoft.com/office/drawing/2014/main" id="{44C7136E-1E7E-457A-A21F-55FD0F14F78D}"/>
              </a:ext>
            </a:extLst>
          </p:cNvPr>
          <p:cNvSpPr txBox="1">
            <a:spLocks noChangeArrowheads="1"/>
          </p:cNvSpPr>
          <p:nvPr/>
        </p:nvSpPr>
        <p:spPr bwMode="auto">
          <a:xfrm>
            <a:off x="3938588" y="1171575"/>
            <a:ext cx="651668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defRPr/>
            </a:pPr>
            <a:r>
              <a:rPr lang="en-US" altLang="en-US" sz="2800" dirty="0">
                <a:latin typeface="Century Gothic" panose="020B0502020202020204" pitchFamily="34" charset="0"/>
              </a:rPr>
              <a:t>Sarah Hohman</a:t>
            </a:r>
          </a:p>
          <a:p>
            <a:pPr eaLnBrk="1" hangingPunct="1">
              <a:defRPr/>
            </a:pPr>
            <a:endParaRPr lang="en-US" altLang="en-US" sz="2400" dirty="0">
              <a:latin typeface="Century Gothic" panose="020B0502020202020204" pitchFamily="34" charset="0"/>
            </a:endParaRPr>
          </a:p>
          <a:p>
            <a:pPr eaLnBrk="1" hangingPunct="1">
              <a:spcAft>
                <a:spcPts val="600"/>
              </a:spcAft>
              <a:defRPr/>
            </a:pPr>
            <a:r>
              <a:rPr lang="en-US" altLang="en-US" sz="2400" dirty="0">
                <a:latin typeface="Century Gothic" panose="020B0502020202020204" pitchFamily="34" charset="0"/>
              </a:rPr>
              <a:t>Deputy Director of Government Affairs</a:t>
            </a:r>
          </a:p>
          <a:p>
            <a:pPr eaLnBrk="1" hangingPunct="1">
              <a:spcAft>
                <a:spcPts val="600"/>
              </a:spcAft>
              <a:defRPr/>
            </a:pPr>
            <a:r>
              <a:rPr lang="en-US" altLang="en-US" sz="2400" dirty="0">
                <a:latin typeface="Century Gothic" panose="020B0502020202020204" pitchFamily="34" charset="0"/>
              </a:rPr>
              <a:t>National Association of Rural Health Clinics</a:t>
            </a:r>
          </a:p>
          <a:p>
            <a:pPr eaLnBrk="1" hangingPunct="1">
              <a:defRPr/>
            </a:pPr>
            <a:endParaRPr lang="en-US" altLang="en-US" sz="2400" dirty="0">
              <a:latin typeface="Century Gothic" panose="020B0502020202020204" pitchFamily="34" charset="0"/>
            </a:endParaRPr>
          </a:p>
          <a:p>
            <a:pPr eaLnBrk="1" hangingPunct="1">
              <a:defRPr/>
            </a:pPr>
            <a:r>
              <a:rPr lang="en-US" altLang="en-US" sz="3200" dirty="0">
                <a:latin typeface="Century Gothic" panose="020B0502020202020204" pitchFamily="34" charset="0"/>
              </a:rPr>
              <a:t>202-543-0348</a:t>
            </a:r>
          </a:p>
          <a:p>
            <a:pPr eaLnBrk="1" hangingPunct="1">
              <a:defRPr/>
            </a:pPr>
            <a:r>
              <a:rPr lang="en-US" altLang="en-US" sz="3200" dirty="0">
                <a:latin typeface="Century Gothic" panose="020B0502020202020204" pitchFamily="34" charset="0"/>
              </a:rPr>
              <a:t>Sarah.Hohman@narhc.org</a:t>
            </a:r>
          </a:p>
        </p:txBody>
      </p:sp>
      <p:pic>
        <p:nvPicPr>
          <p:cNvPr id="7" name="Picture 13" descr="A large body of water&#10;&#10;Description automatically generated">
            <a:extLst>
              <a:ext uri="{FF2B5EF4-FFF2-40B4-BE49-F238E27FC236}">
                <a16:creationId xmlns="" xmlns:a16="http://schemas.microsoft.com/office/drawing/2014/main" id="{E8B7B4E4-12F9-450B-95E1-BF25E2498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749" b="33430"/>
          <a:stretch>
            <a:fillRect/>
          </a:stretch>
        </p:blipFill>
        <p:spPr bwMode="auto">
          <a:xfrm>
            <a:off x="0" y="5686425"/>
            <a:ext cx="12192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71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185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06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582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002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34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130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8613FFE-A1CE-447C-B4BF-4CF855B34DDB}"/>
              </a:ext>
            </a:extLst>
          </p:cNvPr>
          <p:cNvSpPr/>
          <p:nvPr/>
        </p:nvSpPr>
        <p:spPr>
          <a:xfrm>
            <a:off x="0" y="6388100"/>
            <a:ext cx="12192000" cy="22701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38200" y="365125"/>
            <a:ext cx="10497312" cy="1325563"/>
          </a:xfrm>
        </p:spPr>
        <p:txBody>
          <a:bodyPr/>
          <a:lstStyle/>
          <a:p>
            <a:r>
              <a:rPr lang="en-US"/>
              <a:t>Click to edit Master title style</a:t>
            </a:r>
          </a:p>
        </p:txBody>
      </p:sp>
    </p:spTree>
    <p:extLst>
      <p:ext uri="{BB962C8B-B14F-4D97-AF65-F5344CB8AC3E}">
        <p14:creationId xmlns:p14="http://schemas.microsoft.com/office/powerpoint/2010/main" val="291102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jpe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B58283F9-0380-47EA-9DFE-40315E8F161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1CD9CD4C-793E-4622-BBDB-948921977449}"/>
              </a:ext>
            </a:extLst>
          </p:cNvPr>
          <p:cNvSpPr>
            <a:spLocks noGrp="1" noChangeArrowheads="1"/>
          </p:cNvSpPr>
          <p:nvPr>
            <p:ph type="body" idx="1"/>
          </p:nvPr>
        </p:nvSpPr>
        <p:spPr bwMode="auto">
          <a:xfrm>
            <a:off x="838200" y="1825625"/>
            <a:ext cx="10515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4" descr="A large green field with trees in the background&#10;&#10;Description automatically generated">
            <a:extLst>
              <a:ext uri="{FF2B5EF4-FFF2-40B4-BE49-F238E27FC236}">
                <a16:creationId xmlns="" xmlns:a16="http://schemas.microsoft.com/office/drawing/2014/main" id="{1733DF58-025F-4445-8962-12AFEB02EEC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t="45155" r="2" b="28905"/>
          <a:stretch>
            <a:fillRect/>
          </a:stretch>
        </p:blipFill>
        <p:spPr bwMode="auto">
          <a:xfrm>
            <a:off x="0" y="6086475"/>
            <a:ext cx="1219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170E5AC7-A28B-402E-A258-41B59F8FFEFB}"/>
              </a:ext>
            </a:extLst>
          </p:cNvPr>
          <p:cNvSpPr/>
          <p:nvPr/>
        </p:nvSpPr>
        <p:spPr>
          <a:xfrm>
            <a:off x="0" y="6084888"/>
            <a:ext cx="12192000" cy="184150"/>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FFFFFF"/>
                </a:solidFill>
                <a:latin typeface="Century Gothic" panose="020B0502020202020204" pitchFamily="34" charset="0"/>
              </a:rPr>
              <a:t>2 E. Main St, Fremont, MI 49412     |     866-306-1961     |     NARHC.org</a:t>
            </a:r>
          </a:p>
        </p:txBody>
      </p:sp>
      <p:pic>
        <p:nvPicPr>
          <p:cNvPr id="1030" name="Picture 8" descr="A close up of a sign&#10;&#10;Description automatically generated">
            <a:extLst>
              <a:ext uri="{FF2B5EF4-FFF2-40B4-BE49-F238E27FC236}">
                <a16:creationId xmlns="" xmlns:a16="http://schemas.microsoft.com/office/drawing/2014/main" id="{5FF09BA6-86CA-49F6-BE9E-EEEB22CE0D7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37850" y="6323013"/>
            <a:ext cx="6159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55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txStyles>
    <p:titleStyle>
      <a:lvl1pPr algn="l" rtl="0" fontAlgn="base">
        <a:lnSpc>
          <a:spcPct val="90000"/>
        </a:lnSpc>
        <a:spcBef>
          <a:spcPct val="0"/>
        </a:spcBef>
        <a:spcAft>
          <a:spcPct val="0"/>
        </a:spcAft>
        <a:defRPr sz="4400" kern="1200">
          <a:solidFill>
            <a:schemeClr val="tx1"/>
          </a:solidFill>
          <a:latin typeface="Century Gothic" panose="020B0502020202020204" pitchFamily="34" charset="0"/>
          <a:ea typeface="+mj-ea"/>
          <a:cs typeface="+mj-cs"/>
        </a:defRPr>
      </a:lvl1pPr>
      <a:lvl2pPr algn="l" rtl="0" fontAlgn="base">
        <a:lnSpc>
          <a:spcPct val="90000"/>
        </a:lnSpc>
        <a:spcBef>
          <a:spcPct val="0"/>
        </a:spcBef>
        <a:spcAft>
          <a:spcPct val="0"/>
        </a:spcAft>
        <a:defRPr sz="4400">
          <a:solidFill>
            <a:schemeClr val="tx1"/>
          </a:solidFill>
          <a:latin typeface="Century Gothic" panose="020B0502020202020204" pitchFamily="34" charset="0"/>
        </a:defRPr>
      </a:lvl2pPr>
      <a:lvl3pPr algn="l" rtl="0" fontAlgn="base">
        <a:lnSpc>
          <a:spcPct val="90000"/>
        </a:lnSpc>
        <a:spcBef>
          <a:spcPct val="0"/>
        </a:spcBef>
        <a:spcAft>
          <a:spcPct val="0"/>
        </a:spcAft>
        <a:defRPr sz="4400">
          <a:solidFill>
            <a:schemeClr val="tx1"/>
          </a:solidFill>
          <a:latin typeface="Century Gothic" panose="020B0502020202020204" pitchFamily="34" charset="0"/>
        </a:defRPr>
      </a:lvl3pPr>
      <a:lvl4pPr algn="l" rtl="0" fontAlgn="base">
        <a:lnSpc>
          <a:spcPct val="90000"/>
        </a:lnSpc>
        <a:spcBef>
          <a:spcPct val="0"/>
        </a:spcBef>
        <a:spcAft>
          <a:spcPct val="0"/>
        </a:spcAft>
        <a:defRPr sz="4400">
          <a:solidFill>
            <a:schemeClr val="tx1"/>
          </a:solidFill>
          <a:latin typeface="Century Gothic" panose="020B0502020202020204" pitchFamily="34" charset="0"/>
        </a:defRPr>
      </a:lvl4pPr>
      <a:lvl5pPr algn="l" rtl="0" fontAlgn="base">
        <a:lnSpc>
          <a:spcPct val="90000"/>
        </a:lnSpc>
        <a:spcBef>
          <a:spcPct val="0"/>
        </a:spcBef>
        <a:spcAft>
          <a:spcPct val="0"/>
        </a:spcAft>
        <a:defRPr sz="4400">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07A9DDE1-65FB-47C3-B835-46EAF9FE775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 xmlns:a16="http://schemas.microsoft.com/office/drawing/2014/main" id="{12FD380C-C23D-4B79-92B0-42F72EFB6539}"/>
              </a:ext>
            </a:extLst>
          </p:cNvPr>
          <p:cNvSpPr>
            <a:spLocks noGrp="1" noChangeArrowheads="1"/>
          </p:cNvSpPr>
          <p:nvPr>
            <p:ph type="body" idx="1"/>
          </p:nvPr>
        </p:nvSpPr>
        <p:spPr bwMode="auto">
          <a:xfrm>
            <a:off x="838200" y="1825625"/>
            <a:ext cx="10515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2" name="Picture 11" descr="A large body of water&#10;&#10;Description automatically generated">
            <a:extLst>
              <a:ext uri="{FF2B5EF4-FFF2-40B4-BE49-F238E27FC236}">
                <a16:creationId xmlns="" xmlns:a16="http://schemas.microsoft.com/office/drawing/2014/main" id="{22807868-B5D6-4AF9-834C-D352096C24E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34291" b="41122"/>
          <a:stretch>
            <a:fillRect/>
          </a:stretch>
        </p:blipFill>
        <p:spPr bwMode="auto">
          <a:xfrm>
            <a:off x="0" y="6269038"/>
            <a:ext cx="121920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28315B69-326D-4CA4-985C-49AEE8A41ACA}"/>
              </a:ext>
            </a:extLst>
          </p:cNvPr>
          <p:cNvSpPr/>
          <p:nvPr/>
        </p:nvSpPr>
        <p:spPr>
          <a:xfrm>
            <a:off x="0" y="6084888"/>
            <a:ext cx="12192000" cy="184150"/>
          </a:xfrm>
          <a:prstGeom prst="rect">
            <a:avLst/>
          </a:prstGeom>
          <a:solidFill>
            <a:srgbClr val="1A2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FFFFFF"/>
                </a:solidFill>
                <a:latin typeface="Century Gothic" panose="020B0502020202020204" pitchFamily="34" charset="0"/>
              </a:rPr>
              <a:t>2 E. Main St, Fremont, MI 49412     |     866-306-1961     |     NARHC.org</a:t>
            </a:r>
          </a:p>
        </p:txBody>
      </p:sp>
      <p:pic>
        <p:nvPicPr>
          <p:cNvPr id="2054" name="Picture 8" descr="A close up of a sign&#10;&#10;Description automatically generated">
            <a:extLst>
              <a:ext uri="{FF2B5EF4-FFF2-40B4-BE49-F238E27FC236}">
                <a16:creationId xmlns="" xmlns:a16="http://schemas.microsoft.com/office/drawing/2014/main" id="{659FC985-CB49-4D54-892D-2D56BEEA857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2250" y="6305550"/>
            <a:ext cx="6159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0051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rtl="0" eaLnBrk="0" fontAlgn="base" hangingPunct="0">
        <a:lnSpc>
          <a:spcPct val="90000"/>
        </a:lnSpc>
        <a:spcBef>
          <a:spcPct val="0"/>
        </a:spcBef>
        <a:spcAft>
          <a:spcPct val="0"/>
        </a:spcAft>
        <a:defRPr sz="4400" kern="1200">
          <a:solidFill>
            <a:schemeClr val="tx1"/>
          </a:solidFill>
          <a:latin typeface="Century Gothic" panose="020B0502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rhc.org/News/28696/Rural-Health-Clinic-Modernization-Included-in-Final-COVID-Package"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hyperlink" Target="http://www.narhc.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s://aspr.hhs.gov/legal/PHE/Pages/covid19-15jul2022.aspx"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hyperlink" Target="https://www.narhc.org/Document.asp?DocID=11006"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hyperlink" Target="https://www.narhc.org/News/29446/2-Medicare-Sequester-Back-in-Full-Effect-July-1"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ms.gov/Medicare/Medicare-General-Information/Telehealth/Telehealth-Codes" TargetMode="Externa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hyperlink" Target="https://www.narhc.org/narhc/NARHC_ADVOCACY.asp"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hyperlink" Target="http://www.rhccovidreporting.com/"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hyperlink" Target="RHCcovidreporting.com"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hyperlink" Target="https://www.narhc.org/Document.asp?DocID=11276"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www.narhc.org/narhc/COVID-19_Therapeutics_Program.asp" TargetMode="External"/><Relationship Id="rId2" Type="http://schemas.openxmlformats.org/officeDocument/2006/relationships/hyperlink" Target="https://www.narhc.org/narhc/COVID-19_At-Home_Tests.asp" TargetMode="Externa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https://www.narhc.org/Document.asp?DocID=11051" TargetMode="External"/><Relationship Id="rId2" Type="http://schemas.openxmlformats.org/officeDocument/2006/relationships/hyperlink" Target="https://vimeo.com/657020221/8ed2ca0928" TargetMode="External"/><Relationship Id="rId1" Type="http://schemas.openxmlformats.org/officeDocument/2006/relationships/slideLayout" Target="../slideLayouts/slideLayout19.xml"/><Relationship Id="rId5" Type="http://schemas.openxmlformats.org/officeDocument/2006/relationships/hyperlink" Target="https://www.cms.gov/CCIIO/Resources/Regulations-and-Guidance/Downloads/Guidance-Good-Faith-Estimates-FAQ-Part-2.pdf" TargetMode="External"/><Relationship Id="rId4" Type="http://schemas.openxmlformats.org/officeDocument/2006/relationships/hyperlink" Target="https://www.cms.gov/CCIIO/Resources/Regulations-and-Guidance/Downloads/Guidance-Good-Faith-Estimates-FAQ.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hyperlink" Target="mailto:Sarah.Hohman@narhc.org"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573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The Now</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787750" y="1405468"/>
            <a:ext cx="7807610" cy="4205288"/>
          </a:xfrm>
        </p:spPr>
        <p:txBody>
          <a:bodyPr/>
          <a:lstStyle/>
          <a:p>
            <a:r>
              <a:rPr lang="en-US" sz="2400" dirty="0" smtClean="0"/>
              <a:t>2022 Medicare Physician Fee Schedule finalized these payment changes </a:t>
            </a:r>
          </a:p>
          <a:p>
            <a:pPr lvl="1"/>
            <a:r>
              <a:rPr lang="en-US" sz="2000" dirty="0" smtClean="0"/>
              <a:t>Determined that Changes in Ownership (when the CCN is retained) and changes of address (so long as RHC location requirements are met) will not result in a loss of grandfathering status </a:t>
            </a:r>
          </a:p>
          <a:p>
            <a:pPr lvl="1"/>
            <a:endParaRPr lang="en-US" sz="2000" dirty="0"/>
          </a:p>
          <a:p>
            <a:r>
              <a:rPr lang="en-US" sz="2400" dirty="0"/>
              <a:t>2023 Medicare Physician Fee Schedule proposed that MACs should use the cost report ending in 2020 (or 2021 if applicable) that reports costs for </a:t>
            </a:r>
            <a:r>
              <a:rPr lang="en-US" sz="2400" b="1" dirty="0"/>
              <a:t>12-consecutive months </a:t>
            </a:r>
            <a:r>
              <a:rPr lang="en-US" sz="2400" dirty="0"/>
              <a:t>in determining clinic-specific upper payment limits (grandfathered rate)</a:t>
            </a:r>
          </a:p>
          <a:p>
            <a:pPr marL="457200" lvl="1" indent="0">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487" y="1783841"/>
            <a:ext cx="3422265" cy="2033752"/>
          </a:xfrm>
          <a:prstGeom prst="rect">
            <a:avLst/>
          </a:prstGeom>
        </p:spPr>
      </p:pic>
    </p:spTree>
    <p:extLst>
      <p:ext uri="{BB962C8B-B14F-4D97-AF65-F5344CB8AC3E}">
        <p14:creationId xmlns:p14="http://schemas.microsoft.com/office/powerpoint/2010/main" val="422637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6BAB54-6AB0-426D-9E4E-CF170FFC75D1}"/>
              </a:ext>
            </a:extLst>
          </p:cNvPr>
          <p:cNvSpPr>
            <a:spLocks noGrp="1"/>
          </p:cNvSpPr>
          <p:nvPr>
            <p:ph type="title"/>
          </p:nvPr>
        </p:nvSpPr>
        <p:spPr/>
        <p:txBody>
          <a:bodyPr/>
          <a:lstStyle/>
          <a:p>
            <a:pPr algn="ctr"/>
            <a:r>
              <a:rPr lang="en-US" b="1" dirty="0"/>
              <a:t>For more detailed information, go to:</a:t>
            </a:r>
          </a:p>
        </p:txBody>
      </p:sp>
      <p:sp>
        <p:nvSpPr>
          <p:cNvPr id="3" name="Content Placeholder 2">
            <a:extLst>
              <a:ext uri="{FF2B5EF4-FFF2-40B4-BE49-F238E27FC236}">
                <a16:creationId xmlns="" xmlns:a16="http://schemas.microsoft.com/office/drawing/2014/main" id="{C33AE7B2-3D2C-4CC3-A2F5-0F2D195AA5C1}"/>
              </a:ext>
            </a:extLst>
          </p:cNvPr>
          <p:cNvSpPr>
            <a:spLocks noGrp="1"/>
          </p:cNvSpPr>
          <p:nvPr>
            <p:ph idx="1"/>
          </p:nvPr>
        </p:nvSpPr>
        <p:spPr>
          <a:xfrm>
            <a:off x="838200" y="1490065"/>
            <a:ext cx="10515600" cy="4205288"/>
          </a:xfrm>
        </p:spPr>
        <p:txBody>
          <a:bodyPr/>
          <a:lstStyle/>
          <a:p>
            <a:endParaRPr lang="en-US" dirty="0"/>
          </a:p>
          <a:p>
            <a:pPr marL="0" indent="0">
              <a:buNone/>
            </a:pPr>
            <a:r>
              <a:rPr lang="en-US" dirty="0"/>
              <a:t>Rural Health Clinic Modernization Policy Explained :</a:t>
            </a:r>
            <a:endParaRPr lang="en-US" sz="2800" dirty="0"/>
          </a:p>
          <a:p>
            <a:pPr marL="0" indent="0">
              <a:buNone/>
            </a:pPr>
            <a:endParaRPr lang="en-US" dirty="0"/>
          </a:p>
          <a:p>
            <a:pPr marL="0" indent="0">
              <a:buNone/>
            </a:pPr>
            <a:r>
              <a:rPr lang="en-US" dirty="0">
                <a:hlinkClick r:id="rId3"/>
              </a:rPr>
              <a:t>https://www.narhc.org/News/28696/Rural-Health-Clinic-Modernization-Included-in-Final-COVID-Package</a:t>
            </a:r>
            <a:endParaRPr lang="en-US" dirty="0"/>
          </a:p>
          <a:p>
            <a:endParaRPr lang="en-US" dirty="0"/>
          </a:p>
          <a:p>
            <a:pPr marL="0" indent="0">
              <a:buNone/>
            </a:pPr>
            <a:r>
              <a:rPr lang="en-US" dirty="0">
                <a:hlinkClick r:id="rId4"/>
              </a:rPr>
              <a:t>www.NARHC.org</a:t>
            </a:r>
            <a:r>
              <a:rPr lang="en-US" dirty="0"/>
              <a:t> </a:t>
            </a: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09296">
            <a:off x="10039323" y="3665861"/>
            <a:ext cx="1346325" cy="2383536"/>
          </a:xfrm>
          <a:prstGeom prst="rect">
            <a:avLst/>
          </a:prstGeom>
        </p:spPr>
      </p:pic>
    </p:spTree>
    <p:extLst>
      <p:ext uri="{BB962C8B-B14F-4D97-AF65-F5344CB8AC3E}">
        <p14:creationId xmlns:p14="http://schemas.microsoft.com/office/powerpoint/2010/main" val="248395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1219688" cy="1040342"/>
          </a:xfrm>
        </p:spPr>
        <p:txBody>
          <a:bodyPr/>
          <a:lstStyle/>
          <a:p>
            <a:pPr algn="ctr"/>
            <a:r>
              <a:rPr lang="en-US" sz="3600" b="1" dirty="0" smtClean="0"/>
              <a:t>Quality Reporting / Value Based Care</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1219688" cy="4205288"/>
          </a:xfrm>
        </p:spPr>
        <p:txBody>
          <a:bodyPr/>
          <a:lstStyle/>
          <a:p>
            <a:r>
              <a:rPr lang="en-US" dirty="0" smtClean="0"/>
              <a:t>Health care is moving towards value based care </a:t>
            </a:r>
          </a:p>
          <a:p>
            <a:r>
              <a:rPr lang="en-US" dirty="0" smtClean="0"/>
              <a:t>Traditional Medicare has no quality reporting requirement </a:t>
            </a:r>
          </a:p>
          <a:p>
            <a:r>
              <a:rPr lang="en-US" dirty="0" smtClean="0"/>
              <a:t>NARHC is engaged on both the regulatory and legislative sides regarding a quality reporting program that would align with the RHC payment methodology 	</a:t>
            </a:r>
          </a:p>
          <a:p>
            <a:pPr lvl="1"/>
            <a:r>
              <a:rPr lang="en-US" dirty="0" smtClean="0"/>
              <a:t>Ex. Bonus payment or AIR bump (1-3%?) for </a:t>
            </a:r>
            <a:r>
              <a:rPr lang="en-US" i="1" dirty="0" smtClean="0"/>
              <a:t>quality</a:t>
            </a:r>
            <a:endParaRPr lang="en-US" dirty="0" smtClean="0"/>
          </a:p>
          <a:p>
            <a:r>
              <a:rPr lang="en-US" dirty="0" smtClean="0"/>
              <a:t>Proposed legislation restores uncapped status for previously uncapped RHCs, in exchange for quality reporting </a:t>
            </a:r>
            <a:endParaRPr lang="en-US" sz="3200" dirty="0"/>
          </a:p>
          <a:p>
            <a:pPr lvl="1"/>
            <a:r>
              <a:rPr lang="en-US" b="1" dirty="0" smtClean="0"/>
              <a:t>NARHC’s Position: </a:t>
            </a:r>
            <a:r>
              <a:rPr lang="en-US" dirty="0" smtClean="0"/>
              <a:t>Supportive of quality reporting being an option for RHCs, if offered to ALL RHCs, regardless of ownership </a:t>
            </a:r>
          </a:p>
          <a:p>
            <a:pPr lvl="1"/>
            <a:endParaRPr lang="en-US" dirty="0"/>
          </a:p>
        </p:txBody>
      </p:sp>
    </p:spTree>
    <p:extLst>
      <p:ext uri="{BB962C8B-B14F-4D97-AF65-F5344CB8AC3E}">
        <p14:creationId xmlns:p14="http://schemas.microsoft.com/office/powerpoint/2010/main" val="346028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2831402"/>
            <a:ext cx="10515600" cy="2852737"/>
          </a:xfrm>
        </p:spPr>
        <p:txBody>
          <a:bodyPr/>
          <a:lstStyle/>
          <a:p>
            <a:r>
              <a:rPr lang="en-US" dirty="0" smtClean="0"/>
              <a:t>Regulatory Updates – 2022 Physician Fee Schedule</a:t>
            </a:r>
            <a:endParaRPr lang="en-US" dirty="0"/>
          </a:p>
        </p:txBody>
      </p:sp>
      <p:pic>
        <p:nvPicPr>
          <p:cNvPr id="3" name="Picture 2"/>
          <p:cNvPicPr>
            <a:picLocks noChangeAspect="1"/>
          </p:cNvPicPr>
          <p:nvPr/>
        </p:nvPicPr>
        <p:blipFill>
          <a:blip r:embed="rId2"/>
          <a:stretch>
            <a:fillRect/>
          </a:stretch>
        </p:blipFill>
        <p:spPr>
          <a:xfrm>
            <a:off x="8265328" y="253365"/>
            <a:ext cx="3524336" cy="3550539"/>
          </a:xfrm>
          <a:prstGeom prst="rect">
            <a:avLst/>
          </a:prstGeom>
        </p:spPr>
      </p:pic>
    </p:spTree>
    <p:extLst>
      <p:ext uri="{BB962C8B-B14F-4D97-AF65-F5344CB8AC3E}">
        <p14:creationId xmlns:p14="http://schemas.microsoft.com/office/powerpoint/2010/main" val="4037569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779872-3528-4EEB-94F0-A30F649CA206}"/>
              </a:ext>
            </a:extLst>
          </p:cNvPr>
          <p:cNvSpPr>
            <a:spLocks noGrp="1"/>
          </p:cNvSpPr>
          <p:nvPr>
            <p:ph type="title"/>
          </p:nvPr>
        </p:nvSpPr>
        <p:spPr>
          <a:xfrm>
            <a:off x="528506" y="188956"/>
            <a:ext cx="10825294" cy="1325563"/>
          </a:xfrm>
        </p:spPr>
        <p:txBody>
          <a:bodyPr/>
          <a:lstStyle/>
          <a:p>
            <a:pPr algn="ctr"/>
            <a:r>
              <a:rPr lang="en-US" b="1" dirty="0" smtClean="0">
                <a:cs typeface="Times New Roman" panose="02020603050405020304" pitchFamily="18" charset="0"/>
              </a:rPr>
              <a:t>Mental Health via Telehealth</a:t>
            </a:r>
            <a:endParaRPr lang="en-US" b="1" dirty="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EDD58F8-89B7-4F9C-96FF-FB07CF7EE14F}"/>
              </a:ext>
            </a:extLst>
          </p:cNvPr>
          <p:cNvSpPr>
            <a:spLocks noGrp="1"/>
          </p:cNvSpPr>
          <p:nvPr>
            <p:ph idx="1"/>
          </p:nvPr>
        </p:nvSpPr>
        <p:spPr>
          <a:xfrm>
            <a:off x="258554" y="1387366"/>
            <a:ext cx="10197137" cy="4424720"/>
          </a:xfrm>
        </p:spPr>
        <p:txBody>
          <a:bodyPr/>
          <a:lstStyle/>
          <a:p>
            <a:r>
              <a:rPr lang="en-US" sz="2000" dirty="0"/>
              <a:t>In December of 2020, Congress made </a:t>
            </a:r>
            <a:r>
              <a:rPr lang="en-US" sz="2000" i="1" dirty="0"/>
              <a:t>permanent</a:t>
            </a:r>
            <a:r>
              <a:rPr lang="en-US" sz="2000" dirty="0"/>
              <a:t> Medicare coverage of telehealth for mental health services but made no mention of how this might extend to safety net providers. </a:t>
            </a:r>
          </a:p>
          <a:p>
            <a:r>
              <a:rPr lang="en-US" sz="2000" dirty="0"/>
              <a:t>CMS finalized a regulatory change to the definition of an RHC (and FQHC) mental health encounter to include telehealth encounters:</a:t>
            </a:r>
          </a:p>
          <a:p>
            <a:pPr lvl="1"/>
            <a:r>
              <a:rPr lang="en-US" sz="1600" dirty="0"/>
              <a:t>(3) Visit - Mental health. A mental health visit is a face-to-face encounter </a:t>
            </a:r>
            <a:r>
              <a:rPr lang="en-US" sz="1600" b="1" u="sng" dirty="0">
                <a:solidFill>
                  <a:schemeClr val="tx2">
                    <a:lumMod val="10000"/>
                  </a:schemeClr>
                </a:solidFill>
              </a:rPr>
              <a:t>or an encounter furnished using interactive, real-time, audio and video telecommunications technology or audio-only interactions in cases where the patient is not capable of, or does not consent to, the use of video technology</a:t>
            </a:r>
            <a:r>
              <a:rPr lang="en-US" sz="1600" b="1" dirty="0">
                <a:solidFill>
                  <a:schemeClr val="tx2">
                    <a:lumMod val="10000"/>
                  </a:schemeClr>
                </a:solidFill>
              </a:rPr>
              <a:t> </a:t>
            </a:r>
            <a:r>
              <a:rPr lang="en-US" sz="1600" dirty="0"/>
              <a:t>for the purposes of diagnosis, evaluation or treatment of a mental health disorder between an RHC or FQHC patient and one of the following…</a:t>
            </a:r>
          </a:p>
          <a:p>
            <a:r>
              <a:rPr lang="en-US" sz="2000" dirty="0"/>
              <a:t>NARHC welcomed this policy change by CMS allowing RHCs to use normal coding, normal reimbursement, and normal cost reporting rules for mental health telehealth visits.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1502" y="4041839"/>
            <a:ext cx="1313286" cy="12886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769" y="1095103"/>
            <a:ext cx="1374752" cy="1374752"/>
          </a:xfrm>
          <a:prstGeom prst="rect">
            <a:avLst/>
          </a:prstGeom>
        </p:spPr>
      </p:pic>
    </p:spTree>
    <p:extLst>
      <p:ext uri="{BB962C8B-B14F-4D97-AF65-F5344CB8AC3E}">
        <p14:creationId xmlns:p14="http://schemas.microsoft.com/office/powerpoint/2010/main" val="127110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7762F-883E-47AB-B3B6-69FCC193546D}"/>
              </a:ext>
            </a:extLst>
          </p:cNvPr>
          <p:cNvSpPr>
            <a:spLocks noGrp="1"/>
          </p:cNvSpPr>
          <p:nvPr>
            <p:ph type="title"/>
          </p:nvPr>
        </p:nvSpPr>
        <p:spPr>
          <a:xfrm>
            <a:off x="116305" y="103868"/>
            <a:ext cx="10515600" cy="1325563"/>
          </a:xfrm>
        </p:spPr>
        <p:txBody>
          <a:bodyPr/>
          <a:lstStyle/>
          <a:p>
            <a:r>
              <a:rPr lang="en-US" dirty="0"/>
              <a:t>Mental Health via Telehealth In-Person Requirements</a:t>
            </a:r>
          </a:p>
        </p:txBody>
      </p:sp>
      <p:sp>
        <p:nvSpPr>
          <p:cNvPr id="3" name="Content Placeholder 2">
            <a:extLst>
              <a:ext uri="{FF2B5EF4-FFF2-40B4-BE49-F238E27FC236}">
                <a16:creationId xmlns="" xmlns:a16="http://schemas.microsoft.com/office/drawing/2014/main" id="{E68D4DFA-D01F-4146-8AAC-02FADC891543}"/>
              </a:ext>
            </a:extLst>
          </p:cNvPr>
          <p:cNvSpPr>
            <a:spLocks noGrp="1"/>
          </p:cNvSpPr>
          <p:nvPr>
            <p:ph idx="1"/>
          </p:nvPr>
        </p:nvSpPr>
        <p:spPr>
          <a:xfrm>
            <a:off x="200526" y="1597873"/>
            <a:ext cx="10515600" cy="4205288"/>
          </a:xfrm>
        </p:spPr>
        <p:txBody>
          <a:bodyPr/>
          <a:lstStyle/>
          <a:p>
            <a:r>
              <a:rPr lang="en-US" dirty="0"/>
              <a:t>In-person requirements are waived during PHE </a:t>
            </a:r>
            <a:r>
              <a:rPr lang="en-US" i="1" dirty="0"/>
              <a:t>and for 151 days after PHE </a:t>
            </a:r>
            <a:r>
              <a:rPr lang="en-US" i="1" dirty="0" smtClean="0"/>
              <a:t>ends</a:t>
            </a:r>
            <a:endParaRPr lang="en-US" dirty="0" smtClean="0"/>
          </a:p>
          <a:p>
            <a:r>
              <a:rPr lang="en-US" b="1" dirty="0" smtClean="0"/>
              <a:t>After this period, beneficiaries must have an in-person visit within 6 months of furnishing mental health via telehealth service and an in-person service must be provided at least every 12 months thereafter.</a:t>
            </a:r>
          </a:p>
          <a:p>
            <a:pPr lvl="1"/>
            <a:r>
              <a:rPr lang="en-US" dirty="0" smtClean="0"/>
              <a:t>Some </a:t>
            </a:r>
            <a:r>
              <a:rPr lang="en-US" dirty="0"/>
              <a:t>exceptions may be </a:t>
            </a:r>
            <a:r>
              <a:rPr lang="en-US" dirty="0" smtClean="0"/>
              <a:t>made based on patient need</a:t>
            </a:r>
            <a:endParaRPr lang="en-US" dirty="0"/>
          </a:p>
          <a:p>
            <a:pPr lvl="1"/>
            <a:r>
              <a:rPr lang="en-US" dirty="0"/>
              <a:t>Some of the details are unclear – </a:t>
            </a:r>
            <a:endParaRPr lang="en-US" dirty="0" smtClean="0"/>
          </a:p>
          <a:p>
            <a:pPr lvl="2"/>
            <a:r>
              <a:rPr lang="en-US" dirty="0"/>
              <a:t>D</a:t>
            </a:r>
            <a:r>
              <a:rPr lang="en-US" dirty="0" smtClean="0"/>
              <a:t>oes the telehealth provider need to be the provider that sees                          the patient for their in-person visit?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444" y="3336687"/>
            <a:ext cx="2214976" cy="26349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2216" y="668329"/>
            <a:ext cx="1522204" cy="1522204"/>
          </a:xfrm>
          <a:prstGeom prst="rect">
            <a:avLst/>
          </a:prstGeom>
        </p:spPr>
      </p:pic>
    </p:spTree>
    <p:extLst>
      <p:ext uri="{BB962C8B-B14F-4D97-AF65-F5344CB8AC3E}">
        <p14:creationId xmlns:p14="http://schemas.microsoft.com/office/powerpoint/2010/main" val="2105827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7762F-883E-47AB-B3B6-69FCC193546D}"/>
              </a:ext>
            </a:extLst>
          </p:cNvPr>
          <p:cNvSpPr>
            <a:spLocks noGrp="1"/>
          </p:cNvSpPr>
          <p:nvPr>
            <p:ph type="title"/>
          </p:nvPr>
        </p:nvSpPr>
        <p:spPr>
          <a:xfrm>
            <a:off x="116305" y="103868"/>
            <a:ext cx="10515600" cy="1325563"/>
          </a:xfrm>
        </p:spPr>
        <p:txBody>
          <a:bodyPr/>
          <a:lstStyle/>
          <a:p>
            <a:r>
              <a:rPr lang="en-US" dirty="0" smtClean="0"/>
              <a:t>Public Health Emergency Update</a:t>
            </a:r>
            <a:endParaRPr lang="en-US" dirty="0"/>
          </a:p>
        </p:txBody>
      </p:sp>
      <p:sp>
        <p:nvSpPr>
          <p:cNvPr id="3" name="Content Placeholder 2">
            <a:extLst>
              <a:ext uri="{FF2B5EF4-FFF2-40B4-BE49-F238E27FC236}">
                <a16:creationId xmlns="" xmlns:a16="http://schemas.microsoft.com/office/drawing/2014/main" id="{E68D4DFA-D01F-4146-8AAC-02FADC891543}"/>
              </a:ext>
            </a:extLst>
          </p:cNvPr>
          <p:cNvSpPr>
            <a:spLocks noGrp="1"/>
          </p:cNvSpPr>
          <p:nvPr>
            <p:ph idx="1"/>
          </p:nvPr>
        </p:nvSpPr>
        <p:spPr>
          <a:xfrm>
            <a:off x="200526" y="1597873"/>
            <a:ext cx="10515600" cy="4205288"/>
          </a:xfrm>
        </p:spPr>
        <p:txBody>
          <a:bodyPr/>
          <a:lstStyle/>
          <a:p>
            <a:r>
              <a:rPr lang="en-US" dirty="0" smtClean="0"/>
              <a:t>Health and Human Services (HHS) Secretary Becerra </a:t>
            </a:r>
            <a:r>
              <a:rPr lang="en-US" dirty="0" smtClean="0">
                <a:hlinkClick r:id="rId2"/>
              </a:rPr>
              <a:t>renewed </a:t>
            </a:r>
            <a:r>
              <a:rPr lang="en-US" dirty="0" smtClean="0"/>
              <a:t>the PHE on July 15, 2022. </a:t>
            </a:r>
          </a:p>
          <a:p>
            <a:pPr lvl="1"/>
            <a:r>
              <a:rPr lang="en-US" dirty="0" smtClean="0"/>
              <a:t>Renewals can be for UP TO 90 days at a time </a:t>
            </a:r>
          </a:p>
          <a:p>
            <a:pPr lvl="1"/>
            <a:r>
              <a:rPr lang="en-US" dirty="0" smtClean="0"/>
              <a:t>States will receive minimum 60 days notice when the PHE is set to expire / not be renewed </a:t>
            </a:r>
            <a:endParaRPr lang="en-US" dirty="0"/>
          </a:p>
        </p:txBody>
      </p:sp>
    </p:spTree>
    <p:extLst>
      <p:ext uri="{BB962C8B-B14F-4D97-AF65-F5344CB8AC3E}">
        <p14:creationId xmlns:p14="http://schemas.microsoft.com/office/powerpoint/2010/main" val="998986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C61B6-2385-4BD0-B0BD-660F4C8D8D44}"/>
              </a:ext>
            </a:extLst>
          </p:cNvPr>
          <p:cNvSpPr>
            <a:spLocks noGrp="1"/>
          </p:cNvSpPr>
          <p:nvPr>
            <p:ph type="title"/>
          </p:nvPr>
        </p:nvSpPr>
        <p:spPr>
          <a:xfrm>
            <a:off x="838200" y="365126"/>
            <a:ext cx="10515600" cy="574442"/>
          </a:xfrm>
        </p:spPr>
        <p:txBody>
          <a:bodyPr/>
          <a:lstStyle/>
          <a:p>
            <a:pPr algn="ctr"/>
            <a:r>
              <a:rPr lang="en-US" sz="3600" b="1" dirty="0" smtClean="0"/>
              <a:t>Other 2022 PFS RHC Provisions </a:t>
            </a:r>
            <a:br>
              <a:rPr lang="en-US" sz="3600" b="1" dirty="0" smtClean="0"/>
            </a:br>
            <a:r>
              <a:rPr lang="en-US" sz="2400" b="1" i="1" dirty="0" smtClean="0"/>
              <a:t>Beginning January 1, 2022</a:t>
            </a:r>
            <a:endParaRPr lang="en-US" sz="2400" b="1" dirty="0"/>
          </a:p>
        </p:txBody>
      </p:sp>
      <p:sp>
        <p:nvSpPr>
          <p:cNvPr id="3" name="Content Placeholder 2">
            <a:extLst>
              <a:ext uri="{FF2B5EF4-FFF2-40B4-BE49-F238E27FC236}">
                <a16:creationId xmlns="" xmlns:a16="http://schemas.microsoft.com/office/drawing/2014/main" id="{6048CFC1-D431-4C51-B3FA-03E2A42C8BA7}"/>
              </a:ext>
            </a:extLst>
          </p:cNvPr>
          <p:cNvSpPr>
            <a:spLocks noGrp="1"/>
          </p:cNvSpPr>
          <p:nvPr>
            <p:ph idx="1"/>
          </p:nvPr>
        </p:nvSpPr>
        <p:spPr>
          <a:xfrm>
            <a:off x="259307" y="1251182"/>
            <a:ext cx="7958101" cy="4565249"/>
          </a:xfrm>
        </p:spPr>
        <p:txBody>
          <a:bodyPr/>
          <a:lstStyle/>
          <a:p>
            <a:r>
              <a:rPr lang="en-US" sz="2400" b="1" dirty="0" smtClean="0">
                <a:cs typeface="Times New Roman" panose="02020603050405020304" pitchFamily="18" charset="0"/>
              </a:rPr>
              <a:t>Hospice</a:t>
            </a:r>
            <a:r>
              <a:rPr lang="en-US" sz="2400" dirty="0" smtClean="0">
                <a:cs typeface="Times New Roman" panose="02020603050405020304" pitchFamily="18" charset="0"/>
              </a:rPr>
              <a:t>: RHC clinicians </a:t>
            </a:r>
            <a:r>
              <a:rPr lang="en-US" sz="2400" dirty="0">
                <a:cs typeface="Times New Roman" panose="02020603050405020304" pitchFamily="18" charset="0"/>
              </a:rPr>
              <a:t>can provide hospice related care </a:t>
            </a:r>
            <a:r>
              <a:rPr lang="en-US" sz="2400" dirty="0" smtClean="0">
                <a:cs typeface="Times New Roman" panose="02020603050405020304" pitchFamily="18" charset="0"/>
              </a:rPr>
              <a:t>to </a:t>
            </a:r>
            <a:r>
              <a:rPr lang="en-US" sz="2400" dirty="0">
                <a:cs typeface="Times New Roman" panose="02020603050405020304" pitchFamily="18" charset="0"/>
              </a:rPr>
              <a:t>a Medicare beneficiary enrolled in hospice and receive the all-inclusive rate payment for attending physician services. </a:t>
            </a:r>
            <a:endParaRPr lang="en-US" sz="2400" dirty="0" smtClean="0">
              <a:cs typeface="Times New Roman" panose="02020603050405020304" pitchFamily="18" charset="0"/>
            </a:endParaRPr>
          </a:p>
          <a:p>
            <a:r>
              <a:rPr lang="en-US" sz="2400" b="1" dirty="0" smtClean="0">
                <a:cs typeface="Times New Roman" panose="02020603050405020304" pitchFamily="18" charset="0"/>
              </a:rPr>
              <a:t>Vaccine Administration: </a:t>
            </a:r>
            <a:r>
              <a:rPr lang="en-US" sz="2400" dirty="0" smtClean="0">
                <a:cs typeface="Times New Roman" panose="02020603050405020304" pitchFamily="18" charset="0"/>
              </a:rPr>
              <a:t>RHCs should bill Medicare Advantage directly for COVID-19 vaccine administration. </a:t>
            </a:r>
          </a:p>
          <a:p>
            <a:r>
              <a:rPr lang="en-US" sz="2400" b="1" dirty="0" smtClean="0">
                <a:cs typeface="Times New Roman" panose="02020603050405020304" pitchFamily="18" charset="0"/>
              </a:rPr>
              <a:t>CCM/TCM:</a:t>
            </a:r>
            <a:r>
              <a:rPr lang="en-US" sz="2400" dirty="0" smtClean="0">
                <a:cs typeface="Times New Roman" panose="02020603050405020304" pitchFamily="18" charset="0"/>
              </a:rPr>
              <a:t> RHCs </a:t>
            </a:r>
            <a:r>
              <a:rPr lang="en-US" sz="2400" dirty="0">
                <a:cs typeface="Times New Roman" panose="02020603050405020304" pitchFamily="18" charset="0"/>
              </a:rPr>
              <a:t>can bill for </a:t>
            </a:r>
            <a:r>
              <a:rPr lang="en-US" sz="2400" dirty="0" smtClean="0">
                <a:cs typeface="Times New Roman" panose="02020603050405020304" pitchFamily="18" charset="0"/>
              </a:rPr>
              <a:t>Transitional Care Management (TCM) and </a:t>
            </a:r>
            <a:r>
              <a:rPr lang="en-US" sz="2400" dirty="0">
                <a:cs typeface="Times New Roman" panose="02020603050405020304" pitchFamily="18" charset="0"/>
              </a:rPr>
              <a:t>other care management services </a:t>
            </a:r>
            <a:r>
              <a:rPr lang="en-US" sz="2400" dirty="0" smtClean="0">
                <a:cs typeface="Times New Roman" panose="02020603050405020304" pitchFamily="18" charset="0"/>
              </a:rPr>
              <a:t>like CCM provided </a:t>
            </a:r>
            <a:r>
              <a:rPr lang="en-US" sz="2400" dirty="0">
                <a:cs typeface="Times New Roman" panose="02020603050405020304" pitchFamily="18" charset="0"/>
              </a:rPr>
              <a:t>to the same </a:t>
            </a:r>
            <a:r>
              <a:rPr lang="en-US" sz="2400" dirty="0" smtClean="0">
                <a:cs typeface="Times New Roman" panose="02020603050405020304" pitchFamily="18" charset="0"/>
              </a:rPr>
              <a:t>beneficiary in </a:t>
            </a:r>
            <a:r>
              <a:rPr lang="en-US" sz="2400" dirty="0">
                <a:cs typeface="Times New Roman" panose="02020603050405020304" pitchFamily="18" charset="0"/>
              </a:rPr>
              <a:t>the same time period, so long as all billing requirements for each code are followed. </a:t>
            </a:r>
          </a:p>
          <a:p>
            <a:endParaRPr lang="en-US" sz="2400" b="1" dirty="0" smtClean="0">
              <a:cs typeface="Times New Roman" panose="02020603050405020304" pitchFamily="18" charset="0"/>
            </a:endParaRPr>
          </a:p>
          <a:p>
            <a:endParaRPr lang="en-US" sz="2400" dirty="0">
              <a:cs typeface="Times New Roman" panose="02020603050405020304" pitchFamily="18" charset="0"/>
            </a:endParaRPr>
          </a:p>
          <a:p>
            <a:pPr marL="0" indent="0">
              <a:buNone/>
            </a:pPr>
            <a:r>
              <a:rPr lang="en-US" sz="2400" b="1" dirty="0">
                <a:cs typeface="Times New Roman" panose="02020603050405020304" pitchFamily="18" charset="0"/>
              </a:rPr>
              <a:t/>
            </a:r>
            <a:br>
              <a:rPr lang="en-US" sz="2400" b="1" dirty="0">
                <a:cs typeface="Times New Roman" panose="02020603050405020304" pitchFamily="18" charset="0"/>
              </a:rPr>
            </a:br>
            <a:endParaRPr lang="en-US" sz="24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518469" y="939568"/>
            <a:ext cx="3393115" cy="4876864"/>
          </a:xfrm>
          <a:prstGeom prst="rect">
            <a:avLst/>
          </a:prstGeom>
        </p:spPr>
      </p:pic>
    </p:spTree>
    <p:extLst>
      <p:ext uri="{BB962C8B-B14F-4D97-AF65-F5344CB8AC3E}">
        <p14:creationId xmlns:p14="http://schemas.microsoft.com/office/powerpoint/2010/main" val="247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2023 Medicare Physician Fee Schedule</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0992244" cy="4205288"/>
          </a:xfrm>
        </p:spPr>
        <p:txBody>
          <a:bodyPr/>
          <a:lstStyle/>
          <a:p>
            <a:r>
              <a:rPr lang="en-US" sz="3200" dirty="0" smtClean="0"/>
              <a:t>Proposed rule released July 7</a:t>
            </a:r>
            <a:r>
              <a:rPr lang="en-US" sz="3200" baseline="30000" dirty="0" smtClean="0"/>
              <a:t>th</a:t>
            </a:r>
            <a:r>
              <a:rPr lang="en-US" sz="3200" dirty="0" smtClean="0"/>
              <a:t> </a:t>
            </a:r>
          </a:p>
          <a:p>
            <a:r>
              <a:rPr lang="en-US" sz="3200" dirty="0" smtClean="0"/>
              <a:t>Comments due September 7</a:t>
            </a:r>
            <a:r>
              <a:rPr lang="en-US" sz="3200" baseline="30000" dirty="0" smtClean="0"/>
              <a:t>th</a:t>
            </a:r>
            <a:endParaRPr lang="en-US" sz="3200" dirty="0" smtClean="0"/>
          </a:p>
          <a:p>
            <a:r>
              <a:rPr lang="en-US" sz="3200" dirty="0" smtClean="0"/>
              <a:t>Final rule expected mid-November </a:t>
            </a:r>
          </a:p>
          <a:p>
            <a:r>
              <a:rPr lang="en-US" sz="3200" dirty="0" smtClean="0"/>
              <a:t>Policies, if finalized, in effect January 1, 2023 </a:t>
            </a:r>
          </a:p>
        </p:txBody>
      </p:sp>
    </p:spTree>
    <p:extLst>
      <p:ext uri="{BB962C8B-B14F-4D97-AF65-F5344CB8AC3E}">
        <p14:creationId xmlns:p14="http://schemas.microsoft.com/office/powerpoint/2010/main" val="1661935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2023 MPFS Relevant Provisions</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0992244" cy="4205288"/>
          </a:xfrm>
        </p:spPr>
        <p:txBody>
          <a:bodyPr/>
          <a:lstStyle/>
          <a:p>
            <a:pPr marL="0" indent="0">
              <a:buNone/>
            </a:pPr>
            <a:r>
              <a:rPr lang="en-US" sz="3200" b="1" dirty="0" smtClean="0"/>
              <a:t>RHC Payment Methodology</a:t>
            </a:r>
          </a:p>
          <a:p>
            <a:r>
              <a:rPr lang="en-US" sz="3200" dirty="0" smtClean="0"/>
              <a:t>CMS proposes that MACs use the cost report ending in 2020 (or 2021 for RHCs that don’t have an AIR established for 2020 services furnished) that reports costs for </a:t>
            </a:r>
            <a:r>
              <a:rPr lang="en-US" sz="3200" b="1" dirty="0" smtClean="0"/>
              <a:t>12 consecutive months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6184" y="3619745"/>
            <a:ext cx="3971293" cy="2339340"/>
          </a:xfrm>
          <a:prstGeom prst="rect">
            <a:avLst/>
          </a:prstGeom>
        </p:spPr>
      </p:pic>
    </p:spTree>
    <p:extLst>
      <p:ext uri="{BB962C8B-B14F-4D97-AF65-F5344CB8AC3E}">
        <p14:creationId xmlns:p14="http://schemas.microsoft.com/office/powerpoint/2010/main" val="2650657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63E8A58-97A4-4B97-A3EC-33237A2FE19D}"/>
              </a:ext>
            </a:extLst>
          </p:cNvPr>
          <p:cNvSpPr>
            <a:spLocks noGrp="1"/>
          </p:cNvSpPr>
          <p:nvPr>
            <p:ph type="title"/>
          </p:nvPr>
        </p:nvSpPr>
        <p:spPr>
          <a:xfrm>
            <a:off x="844506" y="-82615"/>
            <a:ext cx="10515600" cy="1325563"/>
          </a:xfrm>
        </p:spPr>
        <p:txBody>
          <a:bodyPr/>
          <a:lstStyle/>
          <a:p>
            <a:pPr algn="ctr"/>
            <a:r>
              <a:rPr lang="en-US" b="1" dirty="0"/>
              <a:t>Agenda</a:t>
            </a:r>
          </a:p>
        </p:txBody>
      </p:sp>
      <p:sp>
        <p:nvSpPr>
          <p:cNvPr id="5" name="Content Placeholder 4">
            <a:extLst>
              <a:ext uri="{FF2B5EF4-FFF2-40B4-BE49-F238E27FC236}">
                <a16:creationId xmlns="" xmlns:a16="http://schemas.microsoft.com/office/drawing/2014/main" id="{2EF1EE95-7FEE-4C4E-8299-5AF751970C8C}"/>
              </a:ext>
            </a:extLst>
          </p:cNvPr>
          <p:cNvSpPr>
            <a:spLocks noGrp="1"/>
          </p:cNvSpPr>
          <p:nvPr>
            <p:ph idx="1"/>
          </p:nvPr>
        </p:nvSpPr>
        <p:spPr>
          <a:xfrm>
            <a:off x="327396" y="996381"/>
            <a:ext cx="7542750" cy="4647674"/>
          </a:xfrm>
        </p:spPr>
        <p:txBody>
          <a:bodyPr/>
          <a:lstStyle/>
          <a:p>
            <a:r>
              <a:rPr lang="en-US" b="1" dirty="0"/>
              <a:t>RHC </a:t>
            </a:r>
            <a:r>
              <a:rPr lang="en-US" b="1" dirty="0" smtClean="0"/>
              <a:t>Modernization </a:t>
            </a:r>
            <a:r>
              <a:rPr lang="en-US" dirty="0" smtClean="0"/>
              <a:t>– Medicare Payment Reform</a:t>
            </a:r>
            <a:endParaRPr lang="en-US" dirty="0"/>
          </a:p>
          <a:p>
            <a:r>
              <a:rPr lang="en-US" b="1" dirty="0" smtClean="0"/>
              <a:t>Regulatory Updates </a:t>
            </a:r>
          </a:p>
          <a:p>
            <a:pPr lvl="1"/>
            <a:r>
              <a:rPr lang="en-US" dirty="0" smtClean="0"/>
              <a:t>Mental Health via Telehealth</a:t>
            </a:r>
          </a:p>
          <a:p>
            <a:pPr lvl="1"/>
            <a:r>
              <a:rPr lang="en-US" dirty="0" smtClean="0"/>
              <a:t>Hospice; Vaccine Administration</a:t>
            </a:r>
          </a:p>
          <a:p>
            <a:pPr lvl="1"/>
            <a:r>
              <a:rPr lang="en-US" dirty="0"/>
              <a:t>Vaccine Mandate </a:t>
            </a:r>
            <a:endParaRPr lang="en-US" dirty="0" smtClean="0"/>
          </a:p>
          <a:p>
            <a:pPr lvl="1"/>
            <a:r>
              <a:rPr lang="en-US" dirty="0" smtClean="0"/>
              <a:t>2023 Medicare Physician Fee Schedule - </a:t>
            </a:r>
            <a:r>
              <a:rPr lang="en-US" b="1" dirty="0" smtClean="0"/>
              <a:t>NEW</a:t>
            </a:r>
          </a:p>
          <a:p>
            <a:r>
              <a:rPr lang="en-US" b="1" dirty="0" smtClean="0"/>
              <a:t>Legislative Updates</a:t>
            </a:r>
          </a:p>
          <a:p>
            <a:pPr lvl="1"/>
            <a:r>
              <a:rPr lang="en-US" dirty="0" smtClean="0"/>
              <a:t>Telehealth </a:t>
            </a:r>
            <a:r>
              <a:rPr lang="en-US" dirty="0"/>
              <a:t>Policy Post </a:t>
            </a:r>
            <a:r>
              <a:rPr lang="en-US" dirty="0" smtClean="0"/>
              <a:t>PHE</a:t>
            </a:r>
          </a:p>
          <a:p>
            <a:pPr lvl="1"/>
            <a:r>
              <a:rPr lang="en-US" dirty="0" smtClean="0"/>
              <a:t>Behavioral Health – President’s Budget</a:t>
            </a:r>
            <a:endParaRPr lang="en-US" dirty="0"/>
          </a:p>
          <a:p>
            <a:pPr lvl="1"/>
            <a:r>
              <a:rPr lang="en-US" dirty="0"/>
              <a:t>Federal COVID-19 Funding for </a:t>
            </a:r>
            <a:r>
              <a:rPr lang="en-US" dirty="0" smtClean="0"/>
              <a:t>RHCs</a:t>
            </a:r>
          </a:p>
          <a:p>
            <a:pPr lvl="1"/>
            <a:r>
              <a:rPr lang="en-US" dirty="0" smtClean="0"/>
              <a:t>No Surprises Act – Good Faith Estimate</a:t>
            </a:r>
            <a:endParaRPr lang="en-US" dirty="0"/>
          </a:p>
          <a:p>
            <a:pPr marL="0" indent="0">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603" y="2524275"/>
            <a:ext cx="4182261" cy="1838452"/>
          </a:xfrm>
          <a:prstGeom prst="rect">
            <a:avLst/>
          </a:prstGeom>
        </p:spPr>
      </p:pic>
    </p:spTree>
    <p:extLst>
      <p:ext uri="{BB962C8B-B14F-4D97-AF65-F5344CB8AC3E}">
        <p14:creationId xmlns:p14="http://schemas.microsoft.com/office/powerpoint/2010/main" val="1252685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2023 MPFS Relevant Provisions</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0992244" cy="4205288"/>
          </a:xfrm>
        </p:spPr>
        <p:txBody>
          <a:bodyPr/>
          <a:lstStyle/>
          <a:p>
            <a:pPr marL="0" indent="0">
              <a:buNone/>
            </a:pPr>
            <a:r>
              <a:rPr lang="en-US" sz="3200" b="1" dirty="0" smtClean="0"/>
              <a:t>New Care Management Codes Billable in RHCs</a:t>
            </a:r>
          </a:p>
          <a:p>
            <a:pPr lvl="1"/>
            <a:r>
              <a:rPr lang="en-US" dirty="0" smtClean="0"/>
              <a:t>Chronic Pain Management (CPM) </a:t>
            </a:r>
          </a:p>
          <a:p>
            <a:pPr lvl="1"/>
            <a:r>
              <a:rPr lang="en-US" dirty="0" smtClean="0"/>
              <a:t>General Behavioral Health Integration (GBHI) </a:t>
            </a:r>
          </a:p>
          <a:p>
            <a:pPr marL="0" indent="0">
              <a:buNone/>
            </a:pPr>
            <a:endParaRPr lang="en-US" sz="3200" b="1" dirty="0" smtClean="0"/>
          </a:p>
          <a:p>
            <a:pPr lvl="1"/>
            <a:r>
              <a:rPr lang="en-US" sz="3200" dirty="0" smtClean="0"/>
              <a:t>Billed under G0511 which is currently a consolidated fee schedule rate of 6 codes ($79.25 in 2022) </a:t>
            </a:r>
          </a:p>
          <a:p>
            <a:pPr lvl="2"/>
            <a:r>
              <a:rPr lang="en-US" dirty="0" smtClean="0"/>
              <a:t>The addition of these codes will not change the average used to calculate the G0511 rate but it will continue to be updated annually </a:t>
            </a:r>
          </a:p>
        </p:txBody>
      </p:sp>
    </p:spTree>
    <p:extLst>
      <p:ext uri="{BB962C8B-B14F-4D97-AF65-F5344CB8AC3E}">
        <p14:creationId xmlns:p14="http://schemas.microsoft.com/office/powerpoint/2010/main" val="2226458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2023 MPFS Relevant Provisions</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0992244" cy="4205288"/>
          </a:xfrm>
        </p:spPr>
        <p:txBody>
          <a:bodyPr/>
          <a:lstStyle/>
          <a:p>
            <a:pPr marL="0" indent="0">
              <a:buNone/>
            </a:pPr>
            <a:r>
              <a:rPr lang="en-US" sz="3600" b="1" dirty="0" smtClean="0"/>
              <a:t>Medicare Economic Index (MEI) Rebasing </a:t>
            </a:r>
          </a:p>
          <a:p>
            <a:pPr lvl="1"/>
            <a:r>
              <a:rPr lang="en-US" sz="2800" dirty="0" smtClean="0"/>
              <a:t>Proposal to use new methodology to calculate MEI using 2017 publicly available data sources instead of 2006-based inputs </a:t>
            </a:r>
          </a:p>
          <a:p>
            <a:pPr lvl="1"/>
            <a:r>
              <a:rPr lang="en-US" sz="2800" dirty="0" smtClean="0"/>
              <a:t>NARHC is appreciative of the efforts to acknowledge issues with the outdated formula but 2017 data remains behind the impacts of current inflation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970" y="4198379"/>
            <a:ext cx="2850474" cy="1833508"/>
          </a:xfrm>
          <a:prstGeom prst="rect">
            <a:avLst/>
          </a:prstGeom>
        </p:spPr>
      </p:pic>
    </p:spTree>
    <p:extLst>
      <p:ext uri="{BB962C8B-B14F-4D97-AF65-F5344CB8AC3E}">
        <p14:creationId xmlns:p14="http://schemas.microsoft.com/office/powerpoint/2010/main" val="1481161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2831402"/>
            <a:ext cx="10975848" cy="2852737"/>
          </a:xfrm>
        </p:spPr>
        <p:txBody>
          <a:bodyPr/>
          <a:lstStyle/>
          <a:p>
            <a:r>
              <a:rPr lang="en-US" dirty="0" smtClean="0"/>
              <a:t>Regulatory Updates – COVID-19 Vaccine Mandate</a:t>
            </a:r>
            <a:endParaRPr lang="en-US" dirty="0"/>
          </a:p>
        </p:txBody>
      </p:sp>
      <p:pic>
        <p:nvPicPr>
          <p:cNvPr id="4" name="Picture 3"/>
          <p:cNvPicPr>
            <a:picLocks noChangeAspect="1"/>
          </p:cNvPicPr>
          <p:nvPr/>
        </p:nvPicPr>
        <p:blipFill>
          <a:blip r:embed="rId2"/>
          <a:stretch>
            <a:fillRect/>
          </a:stretch>
        </p:blipFill>
        <p:spPr>
          <a:xfrm>
            <a:off x="7607808" y="556239"/>
            <a:ext cx="4291584" cy="2997174"/>
          </a:xfrm>
          <a:prstGeom prst="rect">
            <a:avLst/>
          </a:prstGeom>
        </p:spPr>
      </p:pic>
    </p:spTree>
    <p:extLst>
      <p:ext uri="{BB962C8B-B14F-4D97-AF65-F5344CB8AC3E}">
        <p14:creationId xmlns:p14="http://schemas.microsoft.com/office/powerpoint/2010/main" val="257821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C61B6-2385-4BD0-B0BD-660F4C8D8D44}"/>
              </a:ext>
            </a:extLst>
          </p:cNvPr>
          <p:cNvSpPr>
            <a:spLocks noGrp="1"/>
          </p:cNvSpPr>
          <p:nvPr>
            <p:ph type="title"/>
          </p:nvPr>
        </p:nvSpPr>
        <p:spPr>
          <a:xfrm>
            <a:off x="838200" y="365126"/>
            <a:ext cx="10515600" cy="574442"/>
          </a:xfrm>
        </p:spPr>
        <p:txBody>
          <a:bodyPr/>
          <a:lstStyle/>
          <a:p>
            <a:pPr algn="ctr"/>
            <a:r>
              <a:rPr lang="en-US" sz="3600" b="1" dirty="0" smtClean="0"/>
              <a:t>CMS COVID-19 Vaccine Mandate </a:t>
            </a:r>
            <a:endParaRPr lang="en-US" sz="3600" b="1" dirty="0"/>
          </a:p>
        </p:txBody>
      </p:sp>
      <p:sp>
        <p:nvSpPr>
          <p:cNvPr id="3" name="Content Placeholder 2">
            <a:extLst>
              <a:ext uri="{FF2B5EF4-FFF2-40B4-BE49-F238E27FC236}">
                <a16:creationId xmlns="" xmlns:a16="http://schemas.microsoft.com/office/drawing/2014/main" id="{6048CFC1-D431-4C51-B3FA-03E2A42C8BA7}"/>
              </a:ext>
            </a:extLst>
          </p:cNvPr>
          <p:cNvSpPr>
            <a:spLocks noGrp="1"/>
          </p:cNvSpPr>
          <p:nvPr>
            <p:ph idx="1"/>
          </p:nvPr>
        </p:nvSpPr>
        <p:spPr>
          <a:xfrm>
            <a:off x="259307" y="1251183"/>
            <a:ext cx="11713237" cy="4205288"/>
          </a:xfrm>
        </p:spPr>
        <p:txBody>
          <a:bodyPr/>
          <a:lstStyle/>
          <a:p>
            <a:r>
              <a:rPr lang="en-US" b="1" dirty="0" smtClean="0">
                <a:cs typeface="Times New Roman" panose="02020603050405020304" pitchFamily="18" charset="0"/>
              </a:rPr>
              <a:t>The Supreme Court upheld the mandate in all 50 states. </a:t>
            </a:r>
          </a:p>
          <a:p>
            <a:r>
              <a:rPr lang="en-US" dirty="0" smtClean="0"/>
              <a:t>RHCs </a:t>
            </a:r>
            <a:r>
              <a:rPr lang="en-US" dirty="0"/>
              <a:t>must incorporate vaccine mandate policy and procedure per 42 CFR 491.8(d</a:t>
            </a:r>
            <a:r>
              <a:rPr lang="en-US" dirty="0" smtClean="0"/>
              <a:t>) and be acting in accordance with your P&amp;P.</a:t>
            </a:r>
          </a:p>
          <a:p>
            <a:pPr lvl="1"/>
            <a:r>
              <a:rPr lang="en-US" dirty="0" smtClean="0"/>
              <a:t>NARHC </a:t>
            </a:r>
            <a:r>
              <a:rPr lang="en-US" dirty="0"/>
              <a:t>has created a sample P&amp;P which can be found </a:t>
            </a:r>
            <a:r>
              <a:rPr lang="en-US" u="sng" dirty="0">
                <a:hlinkClick r:id="rId2"/>
              </a:rPr>
              <a:t>here</a:t>
            </a:r>
            <a:r>
              <a:rPr lang="en-US" dirty="0"/>
              <a:t>.</a:t>
            </a:r>
          </a:p>
          <a:p>
            <a:endParaRPr lang="en-US" dirty="0" smtClean="0"/>
          </a:p>
          <a:p>
            <a:r>
              <a:rPr lang="en-US" dirty="0" smtClean="0"/>
              <a:t>All RHC staff must be </a:t>
            </a:r>
            <a:r>
              <a:rPr lang="en-US" b="1" dirty="0" smtClean="0"/>
              <a:t>fully vaccinated </a:t>
            </a:r>
            <a:r>
              <a:rPr lang="en-US" dirty="0" smtClean="0"/>
              <a:t>or granted a medical or religious exemption. </a:t>
            </a:r>
          </a:p>
          <a:p>
            <a:r>
              <a:rPr lang="en-US" dirty="0" smtClean="0"/>
              <a:t>Mandate in effect for indefinite future (not tied to the PHE) </a:t>
            </a:r>
            <a:endParaRPr lang="en-US" b="1" dirty="0" smtClean="0">
              <a:cs typeface="Times New Roman" panose="02020603050405020304" pitchFamily="18" charset="0"/>
            </a:endParaRPr>
          </a:p>
          <a:p>
            <a:endParaRPr lang="en-US" sz="2400" dirty="0">
              <a:cs typeface="Times New Roman" panose="02020603050405020304" pitchFamily="18" charset="0"/>
            </a:endParaRPr>
          </a:p>
          <a:p>
            <a:pPr marL="0" indent="0">
              <a:buNone/>
            </a:pPr>
            <a:r>
              <a:rPr lang="en-US" sz="2400" b="1" dirty="0">
                <a:cs typeface="Times New Roman" panose="02020603050405020304" pitchFamily="18" charset="0"/>
              </a:rPr>
              <a:t/>
            </a:r>
            <a:br>
              <a:rPr lang="en-US" sz="2400" b="1" dirty="0">
                <a:cs typeface="Times New Roman" panose="02020603050405020304" pitchFamily="18" charset="0"/>
              </a:rPr>
            </a:br>
            <a:endParaRPr lang="en-US" sz="2400" dirty="0">
              <a:cs typeface="Times New Roman" panose="02020603050405020304" pitchFamily="18" charset="0"/>
            </a:endParaRPr>
          </a:p>
        </p:txBody>
      </p:sp>
    </p:spTree>
    <p:extLst>
      <p:ext uri="{BB962C8B-B14F-4D97-AF65-F5344CB8AC3E}">
        <p14:creationId xmlns:p14="http://schemas.microsoft.com/office/powerpoint/2010/main" val="34914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2831402"/>
            <a:ext cx="10975848" cy="2852737"/>
          </a:xfrm>
        </p:spPr>
        <p:txBody>
          <a:bodyPr/>
          <a:lstStyle/>
          <a:p>
            <a:r>
              <a:rPr lang="en-US" dirty="0" smtClean="0"/>
              <a:t>Regulatory Updates – Medicare Sequester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7189" y="258554"/>
            <a:ext cx="4706652" cy="3326524"/>
          </a:xfrm>
          <a:prstGeom prst="rect">
            <a:avLst/>
          </a:prstGeom>
        </p:spPr>
      </p:pic>
    </p:spTree>
    <p:extLst>
      <p:ext uri="{BB962C8B-B14F-4D97-AF65-F5344CB8AC3E}">
        <p14:creationId xmlns:p14="http://schemas.microsoft.com/office/powerpoint/2010/main" val="469422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C61B6-2385-4BD0-B0BD-660F4C8D8D44}"/>
              </a:ext>
            </a:extLst>
          </p:cNvPr>
          <p:cNvSpPr>
            <a:spLocks noGrp="1"/>
          </p:cNvSpPr>
          <p:nvPr>
            <p:ph type="title"/>
          </p:nvPr>
        </p:nvSpPr>
        <p:spPr>
          <a:xfrm>
            <a:off x="838200" y="365126"/>
            <a:ext cx="10515600" cy="574442"/>
          </a:xfrm>
        </p:spPr>
        <p:txBody>
          <a:bodyPr/>
          <a:lstStyle/>
          <a:p>
            <a:pPr algn="ctr"/>
            <a:r>
              <a:rPr lang="en-US" sz="3600" b="1" dirty="0" smtClean="0"/>
              <a:t>2% Medicare Sequester Back in Effect</a:t>
            </a:r>
            <a:endParaRPr lang="en-US" sz="3600" b="1" dirty="0"/>
          </a:p>
        </p:txBody>
      </p:sp>
      <p:sp>
        <p:nvSpPr>
          <p:cNvPr id="3" name="Content Placeholder 2">
            <a:extLst>
              <a:ext uri="{FF2B5EF4-FFF2-40B4-BE49-F238E27FC236}">
                <a16:creationId xmlns="" xmlns:a16="http://schemas.microsoft.com/office/drawing/2014/main" id="{6048CFC1-D431-4C51-B3FA-03E2A42C8BA7}"/>
              </a:ext>
            </a:extLst>
          </p:cNvPr>
          <p:cNvSpPr>
            <a:spLocks noGrp="1"/>
          </p:cNvSpPr>
          <p:nvPr>
            <p:ph idx="1"/>
          </p:nvPr>
        </p:nvSpPr>
        <p:spPr>
          <a:xfrm>
            <a:off x="259307" y="1251183"/>
            <a:ext cx="11713237" cy="4205288"/>
          </a:xfrm>
        </p:spPr>
        <p:txBody>
          <a:bodyPr/>
          <a:lstStyle/>
          <a:p>
            <a:r>
              <a:rPr lang="en-US" dirty="0" smtClean="0">
                <a:cs typeface="Times New Roman" panose="02020603050405020304" pitchFamily="18" charset="0"/>
              </a:rPr>
              <a:t>Beginning July 1, 2022 Medicare sequester policy was fully re-implemented </a:t>
            </a:r>
          </a:p>
          <a:p>
            <a:pPr lvl="1"/>
            <a:r>
              <a:rPr lang="en-US" dirty="0" smtClean="0">
                <a:cs typeface="Times New Roman" panose="02020603050405020304" pitchFamily="18" charset="0"/>
              </a:rPr>
              <a:t>RHCs, and all of healthcare, should now expect to receive 78.4% of allowable costs </a:t>
            </a:r>
          </a:p>
          <a:p>
            <a:r>
              <a:rPr lang="en-US" dirty="0" smtClean="0"/>
              <a:t>A </a:t>
            </a:r>
            <a:r>
              <a:rPr lang="en-US" dirty="0"/>
              <a:t>similar, 4% “pay as you go” or “PAYGO” Medicare reduction is currently scheduled to kick in on January 1, </a:t>
            </a:r>
            <a:r>
              <a:rPr lang="en-US" dirty="0" smtClean="0"/>
              <a:t>2023</a:t>
            </a:r>
          </a:p>
          <a:p>
            <a:pPr lvl="1"/>
            <a:r>
              <a:rPr lang="en-US" dirty="0" smtClean="0">
                <a:cs typeface="Times New Roman" panose="02020603050405020304" pitchFamily="18" charset="0"/>
              </a:rPr>
              <a:t>There is industry wide expectation that Congress will again waive this payment reduction </a:t>
            </a:r>
            <a:endParaRPr lang="en-US" dirty="0">
              <a:cs typeface="Times New Roman" panose="02020603050405020304" pitchFamily="18" charset="0"/>
            </a:endParaRPr>
          </a:p>
          <a:p>
            <a:pPr marL="0" indent="0">
              <a:buNone/>
            </a:pPr>
            <a:r>
              <a:rPr lang="en-US" sz="2400" b="1" dirty="0">
                <a:cs typeface="Times New Roman" panose="02020603050405020304" pitchFamily="18" charset="0"/>
              </a:rPr>
              <a:t/>
            </a:r>
            <a:br>
              <a:rPr lang="en-US" sz="2400" b="1" dirty="0">
                <a:cs typeface="Times New Roman" panose="02020603050405020304" pitchFamily="18" charset="0"/>
              </a:rPr>
            </a:br>
            <a:r>
              <a:rPr lang="en-US" sz="2400" dirty="0" smtClean="0">
                <a:cs typeface="Times New Roman" panose="02020603050405020304" pitchFamily="18" charset="0"/>
              </a:rPr>
              <a:t>The use of the sequester has long since been part of the games of political/budget chicken with significant impacts on things like Medicare reimbursement! For a more in-depth history, visit </a:t>
            </a:r>
            <a:r>
              <a:rPr lang="en-US" sz="2400" dirty="0" smtClean="0">
                <a:cs typeface="Times New Roman" panose="02020603050405020304" pitchFamily="18" charset="0"/>
                <a:hlinkClick r:id="rId2"/>
              </a:rPr>
              <a:t>NARHC.org</a:t>
            </a:r>
            <a:r>
              <a:rPr lang="en-US" sz="2400" dirty="0" smtClean="0">
                <a:cs typeface="Times New Roman" panose="02020603050405020304" pitchFamily="18" charset="0"/>
              </a:rPr>
              <a:t>. </a:t>
            </a: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370162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2465642"/>
            <a:ext cx="10515600" cy="2852737"/>
          </a:xfrm>
        </p:spPr>
        <p:txBody>
          <a:bodyPr/>
          <a:lstStyle/>
          <a:p>
            <a:r>
              <a:rPr lang="en-US" dirty="0" smtClean="0"/>
              <a:t>Legislative Updates – Telehealth Policy Post-PHE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4706" y="219456"/>
            <a:ext cx="4530149" cy="3206496"/>
          </a:xfrm>
          <a:prstGeom prst="rect">
            <a:avLst/>
          </a:prstGeom>
        </p:spPr>
      </p:pic>
    </p:spTree>
    <p:extLst>
      <p:ext uri="{BB962C8B-B14F-4D97-AF65-F5344CB8AC3E}">
        <p14:creationId xmlns:p14="http://schemas.microsoft.com/office/powerpoint/2010/main" val="1655529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82744"/>
            <a:ext cx="11988140" cy="1325563"/>
          </a:xfrm>
        </p:spPr>
        <p:txBody>
          <a:bodyPr/>
          <a:lstStyle/>
          <a:p>
            <a:r>
              <a:rPr lang="en-US" dirty="0"/>
              <a:t>Current </a:t>
            </a:r>
            <a:r>
              <a:rPr lang="en-US" dirty="0" smtClean="0"/>
              <a:t>Medicare Telehealth </a:t>
            </a:r>
            <a:r>
              <a:rPr lang="en-US" dirty="0"/>
              <a:t>Billing Policies</a:t>
            </a:r>
          </a:p>
        </p:txBody>
      </p:sp>
      <p:graphicFrame>
        <p:nvGraphicFramePr>
          <p:cNvPr id="4" name="Table 3"/>
          <p:cNvGraphicFramePr>
            <a:graphicFrameLocks noGrp="1"/>
          </p:cNvGraphicFramePr>
          <p:nvPr>
            <p:extLst>
              <p:ext uri="{D42A27DB-BD31-4B8C-83A1-F6EECF244321}">
                <p14:modId xmlns:p14="http://schemas.microsoft.com/office/powerpoint/2010/main" val="2019394128"/>
              </p:ext>
            </p:extLst>
          </p:nvPr>
        </p:nvGraphicFramePr>
        <p:xfrm>
          <a:off x="1095918" y="1047388"/>
          <a:ext cx="9621845" cy="4726151"/>
        </p:xfrm>
        <a:graphic>
          <a:graphicData uri="http://schemas.openxmlformats.org/drawingml/2006/table">
            <a:tbl>
              <a:tblPr firstRow="1" firstCol="1" bandRow="1">
                <a:tableStyleId>{073A0DAA-6AF3-43AB-8588-CEC1D06C72B9}</a:tableStyleId>
              </a:tblPr>
              <a:tblGrid>
                <a:gridCol w="2051609">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3448219">
                  <a:extLst>
                    <a:ext uri="{9D8B030D-6E8A-4147-A177-3AD203B41FA5}">
                      <a16:colId xmlns="" xmlns:a16="http://schemas.microsoft.com/office/drawing/2014/main" val="20002"/>
                    </a:ext>
                  </a:extLst>
                </a:gridCol>
                <a:gridCol w="1378817">
                  <a:extLst>
                    <a:ext uri="{9D8B030D-6E8A-4147-A177-3AD203B41FA5}">
                      <a16:colId xmlns="" xmlns:a16="http://schemas.microsoft.com/office/drawing/2014/main" val="20003"/>
                    </a:ext>
                  </a:extLst>
                </a:gridCol>
              </a:tblGrid>
              <a:tr h="259582">
                <a:tc>
                  <a:txBody>
                    <a:bodyPr/>
                    <a:lstStyle/>
                    <a:p>
                      <a:pPr marL="0" marR="0" fontAlgn="base">
                        <a:lnSpc>
                          <a:spcPct val="107000"/>
                        </a:lnSpc>
                        <a:spcBef>
                          <a:spcPts val="0"/>
                        </a:spcBef>
                        <a:spcAft>
                          <a:spcPts val="0"/>
                        </a:spcAft>
                      </a:pPr>
                      <a:r>
                        <a:rPr lang="en-US" sz="1200" dirty="0">
                          <a:effectLst/>
                        </a:rPr>
                        <a:t>Name of Telehealth Service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dirty="0">
                          <a:effectLst/>
                        </a:rPr>
                        <a:t>Brief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a:effectLst/>
                        </a:rPr>
                        <a:t>How to Bill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a:effectLst/>
                        </a:rPr>
                        <a:t>Amount (2022)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482715">
                <a:tc>
                  <a:txBody>
                    <a:bodyPr/>
                    <a:lstStyle/>
                    <a:p>
                      <a:pPr marL="0" marR="0" fontAlgn="base">
                        <a:lnSpc>
                          <a:spcPct val="107000"/>
                        </a:lnSpc>
                        <a:spcBef>
                          <a:spcPts val="0"/>
                        </a:spcBef>
                        <a:spcAft>
                          <a:spcPts val="0"/>
                        </a:spcAft>
                      </a:pPr>
                      <a:r>
                        <a:rPr lang="en-US" sz="1200" dirty="0">
                          <a:effectLst/>
                        </a:rPr>
                        <a:t>Virtual Check-In or Virtual Care Communications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dirty="0">
                          <a:effectLst/>
                        </a:rPr>
                        <a:t>Remote evaluation – G2010</a:t>
                      </a:r>
                    </a:p>
                    <a:p>
                      <a:pPr marL="0" marR="0" fontAlgn="base">
                        <a:lnSpc>
                          <a:spcPct val="107000"/>
                        </a:lnSpc>
                        <a:spcBef>
                          <a:spcPts val="0"/>
                        </a:spcBef>
                        <a:spcAft>
                          <a:spcPts val="0"/>
                        </a:spcAft>
                      </a:pPr>
                      <a:r>
                        <a:rPr lang="en-US" sz="1200" dirty="0">
                          <a:effectLst/>
                        </a:rPr>
                        <a:t>Brief communication with patient (5 min) – G2012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dirty="0">
                          <a:effectLst/>
                        </a:rPr>
                        <a:t>G0071</a:t>
                      </a:r>
                    </a:p>
                    <a:p>
                      <a:pPr marL="0" marR="0" fontAlgn="base">
                        <a:lnSpc>
                          <a:spcPct val="107000"/>
                        </a:lnSpc>
                        <a:spcBef>
                          <a:spcPts val="0"/>
                        </a:spcBef>
                        <a:spcAft>
                          <a:spcPts val="0"/>
                        </a:spcAft>
                      </a:pPr>
                      <a:r>
                        <a:rPr lang="en-US" sz="1200" dirty="0">
                          <a:effectLst/>
                        </a:rPr>
                        <a:t>No modifier necessary</a:t>
                      </a:r>
                    </a:p>
                    <a:p>
                      <a:pPr marL="0" marR="0" fontAlgn="base">
                        <a:lnSpc>
                          <a:spcPct val="107000"/>
                        </a:lnSpc>
                        <a:spcBef>
                          <a:spcPts val="0"/>
                        </a:spcBef>
                        <a:spcAft>
                          <a:spcPts val="0"/>
                        </a:spcAft>
                      </a:pPr>
                      <a:r>
                        <a:rPr lang="en-US" sz="1200" dirty="0">
                          <a:effectLst/>
                        </a:rPr>
                        <a:t>Rev Code 052X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dirty="0">
                          <a:effectLst/>
                        </a:rPr>
                        <a:t>$23.88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482715">
                <a:tc>
                  <a:txBody>
                    <a:bodyPr/>
                    <a:lstStyle/>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Chronic Care Management</a:t>
                      </a:r>
                    </a:p>
                  </a:txBody>
                  <a:tcPr marL="68580" marR="68580" marT="0" marB="0"/>
                </a:tc>
                <a:tc>
                  <a:txBody>
                    <a:bodyPr/>
                    <a:lstStyle/>
                    <a:p>
                      <a:pPr marL="0" marR="0" fontAlgn="base">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99484</a:t>
                      </a:r>
                      <a:r>
                        <a:rPr lang="en-US" sz="1200" dirty="0">
                          <a:effectLst/>
                          <a:latin typeface="Calibri" panose="020F0502020204030204" pitchFamily="34" charset="0"/>
                          <a:ea typeface="Calibri" panose="020F0502020204030204" pitchFamily="34" charset="0"/>
                          <a:cs typeface="Times New Roman" panose="02020603050405020304" pitchFamily="18" charset="0"/>
                        </a:rPr>
                        <a:t>, 99487, 99490, 99491,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99424</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99425</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G0511</a:t>
                      </a:r>
                    </a:p>
                    <a:p>
                      <a:pPr marL="0" marR="0" fontAlgn="base">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99492</a:t>
                      </a:r>
                      <a:r>
                        <a:rPr lang="en-US" sz="1200" dirty="0">
                          <a:effectLst/>
                          <a:latin typeface="Calibri" panose="020F0502020204030204" pitchFamily="34" charset="0"/>
                          <a:ea typeface="Calibri" panose="020F0502020204030204" pitchFamily="34" charset="0"/>
                          <a:cs typeface="Times New Roman" panose="02020603050405020304" pitchFamily="18" charset="0"/>
                        </a:rPr>
                        <a:t>, 99493 = G0512</a:t>
                      </a:r>
                    </a:p>
                  </a:txBody>
                  <a:tcPr marL="68580" marR="68580" marT="0" marB="0"/>
                </a:tc>
                <a:tc>
                  <a:txBody>
                    <a:bodyPr/>
                    <a:lstStyle/>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G0511 – Care Management</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G0512 – Psychiatric Care Management</a:t>
                      </a:r>
                    </a:p>
                  </a:txBody>
                  <a:tcPr marL="68580" marR="68580" marT="0" marB="0"/>
                </a:tc>
                <a:tc>
                  <a:txBody>
                    <a:bodyPr/>
                    <a:lstStyle/>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G0511 - $79.25</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G0512 - $151.23</a:t>
                      </a:r>
                    </a:p>
                  </a:txBody>
                  <a:tcPr marL="68580" marR="68580" marT="0" marB="0"/>
                </a:tc>
                <a:extLst>
                  <a:ext uri="{0D108BD9-81ED-4DB2-BD59-A6C34878D82A}">
                    <a16:rowId xmlns="" xmlns:a16="http://schemas.microsoft.com/office/drawing/2014/main" val="2073783574"/>
                  </a:ext>
                </a:extLst>
              </a:tr>
              <a:tr h="885866">
                <a:tc>
                  <a:txBody>
                    <a:bodyPr/>
                    <a:lstStyle/>
                    <a:p>
                      <a:pPr marL="0" marR="0" fontAlgn="base">
                        <a:lnSpc>
                          <a:spcPct val="107000"/>
                        </a:lnSpc>
                        <a:spcBef>
                          <a:spcPts val="0"/>
                        </a:spcBef>
                        <a:spcAft>
                          <a:spcPts val="0"/>
                        </a:spcAft>
                      </a:pPr>
                      <a:r>
                        <a:rPr lang="en-US" sz="1200">
                          <a:effectLst/>
                        </a:rPr>
                        <a:t>Digital e-visits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a:effectLst/>
                        </a:rPr>
                        <a:t>Online digital evaluation and management</a:t>
                      </a:r>
                    </a:p>
                    <a:p>
                      <a:pPr marL="0" marR="0" fontAlgn="base">
                        <a:lnSpc>
                          <a:spcPct val="107000"/>
                        </a:lnSpc>
                        <a:spcBef>
                          <a:spcPts val="0"/>
                        </a:spcBef>
                        <a:spcAft>
                          <a:spcPts val="0"/>
                        </a:spcAft>
                      </a:pPr>
                      <a:r>
                        <a:rPr lang="en-US" sz="1200">
                          <a:effectLst/>
                        </a:rPr>
                        <a:t>99421-99423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dirty="0">
                          <a:effectLst/>
                        </a:rPr>
                        <a:t>G0071</a:t>
                      </a:r>
                    </a:p>
                    <a:p>
                      <a:pPr marL="0" marR="0" fontAlgn="base">
                        <a:lnSpc>
                          <a:spcPct val="107000"/>
                        </a:lnSpc>
                        <a:spcBef>
                          <a:spcPts val="0"/>
                        </a:spcBef>
                        <a:spcAft>
                          <a:spcPts val="0"/>
                        </a:spcAft>
                      </a:pPr>
                      <a:r>
                        <a:rPr lang="en-US" sz="1200" dirty="0">
                          <a:effectLst/>
                        </a:rPr>
                        <a:t>No modifier </a:t>
                      </a:r>
                    </a:p>
                    <a:p>
                      <a:pPr marL="0" marR="0" fontAlgn="base">
                        <a:lnSpc>
                          <a:spcPct val="107000"/>
                        </a:lnSpc>
                        <a:spcBef>
                          <a:spcPts val="0"/>
                        </a:spcBef>
                        <a:spcAft>
                          <a:spcPts val="0"/>
                        </a:spcAft>
                      </a:pPr>
                      <a:r>
                        <a:rPr lang="en-US" sz="1200" dirty="0">
                          <a:effectLst/>
                        </a:rPr>
                        <a:t>Rev Code 052X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dirty="0">
                          <a:effectLst/>
                        </a:rPr>
                        <a:t>$23.88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240855">
                <a:tc>
                  <a:txBody>
                    <a:bodyPr/>
                    <a:lstStyle/>
                    <a:p>
                      <a:pPr marL="0" marR="0" fontAlgn="base">
                        <a:lnSpc>
                          <a:spcPct val="107000"/>
                        </a:lnSpc>
                        <a:spcBef>
                          <a:spcPts val="0"/>
                        </a:spcBef>
                        <a:spcAft>
                          <a:spcPts val="0"/>
                        </a:spcAft>
                      </a:pPr>
                      <a:r>
                        <a:rPr lang="en-US" sz="1200">
                          <a:effectLst/>
                        </a:rPr>
                        <a:t>Telehealth Visits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dirty="0">
                          <a:effectLst/>
                        </a:rPr>
                        <a:t>One to one substitutes for in-person services/visits</a:t>
                      </a:r>
                    </a:p>
                    <a:p>
                      <a:pPr marL="0" marR="0" fontAlgn="base">
                        <a:lnSpc>
                          <a:spcPct val="107000"/>
                        </a:lnSpc>
                        <a:spcBef>
                          <a:spcPts val="0"/>
                        </a:spcBef>
                        <a:spcAft>
                          <a:spcPts val="0"/>
                        </a:spcAft>
                      </a:pPr>
                      <a:r>
                        <a:rPr lang="en-US" sz="1200" dirty="0">
                          <a:effectLst/>
                        </a:rPr>
                        <a:t>List of allowable services maintained by CMS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1200" b="1" dirty="0">
                          <a:effectLst/>
                        </a:rPr>
                        <a:t>G2025</a:t>
                      </a:r>
                    </a:p>
                    <a:p>
                      <a:pPr marL="0" marR="0" fontAlgn="base">
                        <a:lnSpc>
                          <a:spcPct val="107000"/>
                        </a:lnSpc>
                        <a:spcBef>
                          <a:spcPts val="0"/>
                        </a:spcBef>
                        <a:spcAft>
                          <a:spcPts val="0"/>
                        </a:spcAft>
                      </a:pPr>
                      <a:r>
                        <a:rPr lang="en-US" sz="1200" dirty="0">
                          <a:effectLst/>
                        </a:rPr>
                        <a:t>Modifier 95 optional</a:t>
                      </a:r>
                    </a:p>
                    <a:p>
                      <a:pPr marL="0" marR="0" fontAlgn="base">
                        <a:lnSpc>
                          <a:spcPct val="107000"/>
                        </a:lnSpc>
                        <a:spcBef>
                          <a:spcPts val="0"/>
                        </a:spcBef>
                        <a:spcAft>
                          <a:spcPts val="0"/>
                        </a:spcAft>
                      </a:pPr>
                      <a:r>
                        <a:rPr lang="en-US" sz="1200" dirty="0">
                          <a:effectLst/>
                        </a:rPr>
                        <a:t>Modifier CS (for services where cost sharing is waived) </a:t>
                      </a:r>
                    </a:p>
                    <a:p>
                      <a:pPr marL="0" marR="0" fontAlgn="base">
                        <a:lnSpc>
                          <a:spcPct val="107000"/>
                        </a:lnSpc>
                        <a:spcBef>
                          <a:spcPts val="0"/>
                        </a:spcBef>
                        <a:spcAft>
                          <a:spcPts val="0"/>
                        </a:spcAft>
                      </a:pPr>
                      <a:r>
                        <a:rPr lang="en-US" sz="1200" dirty="0">
                          <a:effectLst/>
                        </a:rPr>
                        <a:t>Rev Code 052X</a:t>
                      </a:r>
                    </a:p>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Costs and encounters carved out of cost report</a:t>
                      </a:r>
                    </a:p>
                  </a:txBody>
                  <a:tcPr marL="68580" marR="68580" marT="0" marB="0"/>
                </a:tc>
                <a:tc>
                  <a:txBody>
                    <a:bodyPr/>
                    <a:lstStyle/>
                    <a:p>
                      <a:pPr marL="0" marR="0" fontAlgn="base">
                        <a:lnSpc>
                          <a:spcPct val="107000"/>
                        </a:lnSpc>
                        <a:spcBef>
                          <a:spcPts val="0"/>
                        </a:spcBef>
                        <a:spcAft>
                          <a:spcPts val="0"/>
                        </a:spcAft>
                      </a:pPr>
                      <a:r>
                        <a:rPr lang="en-US" sz="1200" dirty="0">
                          <a:effectLst/>
                        </a:rPr>
                        <a:t>$97.24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594574">
                <a:tc>
                  <a:txBody>
                    <a:bodyPr/>
                    <a:lstStyle/>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Mental Health Telehealth Visits</a:t>
                      </a:r>
                    </a:p>
                  </a:txBody>
                  <a:tcPr marL="68580" marR="68580" marT="0" marB="0"/>
                </a:tc>
                <a:tc>
                  <a:txBody>
                    <a:bodyPr/>
                    <a:lstStyle/>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CPT Codes that can be billed with 0900 revenue code</a:t>
                      </a:r>
                    </a:p>
                  </a:txBody>
                  <a:tcPr marL="68580" marR="68580" marT="0" marB="0"/>
                </a:tc>
                <a:tc>
                  <a:txBody>
                    <a:bodyPr/>
                    <a:lstStyle/>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Rev Code 0900</a:t>
                      </a:r>
                    </a:p>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proper mental health CPT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code</a:t>
                      </a:r>
                    </a:p>
                    <a:p>
                      <a:pPr marL="0" marR="0" fontAlgn="base">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Modifier CG always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Modifier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95 if audio-video</a:t>
                      </a:r>
                    </a:p>
                    <a:p>
                      <a:pPr marL="0" marR="0" fontAlgn="base">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Modifier </a:t>
                      </a:r>
                      <a:r>
                        <a:rPr lang="en-US" sz="1200" dirty="0">
                          <a:effectLst/>
                          <a:latin typeface="Calibri" panose="020F0502020204030204" pitchFamily="34" charset="0"/>
                          <a:ea typeface="Calibri" panose="020F0502020204030204" pitchFamily="34" charset="0"/>
                          <a:cs typeface="Times New Roman" panose="02020603050405020304" pitchFamily="18" charset="0"/>
                        </a:rPr>
                        <a:t>FQ if audio-only</a:t>
                      </a:r>
                    </a:p>
                    <a:p>
                      <a:pPr marL="0" marR="0" fontAlgn="base">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Count costs and encounters on cost report</a:t>
                      </a:r>
                    </a:p>
                  </a:txBody>
                  <a:tcPr marL="68580" marR="68580" marT="0" marB="0"/>
                </a:tc>
                <a:tc>
                  <a:txBody>
                    <a:bodyPr/>
                    <a:lstStyle/>
                    <a:p>
                      <a:pPr marL="0" marR="0" fontAlgn="base">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All-Inclusive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20929667"/>
                  </a:ext>
                </a:extLst>
              </a:tr>
            </a:tbl>
          </a:graphicData>
        </a:graphic>
      </p:graphicFrame>
      <p:pic>
        <p:nvPicPr>
          <p:cNvPr id="3" name="Picture 2"/>
          <p:cNvPicPr>
            <a:picLocks noChangeAspect="1"/>
          </p:cNvPicPr>
          <p:nvPr/>
        </p:nvPicPr>
        <p:blipFill rotWithShape="1">
          <a:blip r:embed="rId3"/>
          <a:srcRect l="22521" r="23896"/>
          <a:stretch/>
        </p:blipFill>
        <p:spPr>
          <a:xfrm>
            <a:off x="10717763" y="1151667"/>
            <a:ext cx="549093" cy="2360830"/>
          </a:xfrm>
          <a:prstGeom prst="rect">
            <a:avLst/>
          </a:prstGeom>
        </p:spPr>
      </p:pic>
      <p:sp>
        <p:nvSpPr>
          <p:cNvPr id="5" name="5-Point Star 4"/>
          <p:cNvSpPr/>
          <p:nvPr/>
        </p:nvSpPr>
        <p:spPr>
          <a:xfrm>
            <a:off x="10824358" y="3663538"/>
            <a:ext cx="492826" cy="54626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10824358" y="4920343"/>
            <a:ext cx="492826" cy="54626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241692" y="1639584"/>
            <a:ext cx="896303" cy="1384995"/>
          </a:xfrm>
          <a:prstGeom prst="rect">
            <a:avLst/>
          </a:prstGeom>
          <a:noFill/>
        </p:spPr>
        <p:txBody>
          <a:bodyPr wrap="square" rtlCol="0">
            <a:spAutoFit/>
          </a:bodyPr>
          <a:lstStyle/>
          <a:p>
            <a:r>
              <a:rPr lang="en-US" sz="1200" b="1" dirty="0" smtClean="0"/>
              <a:t>These codes are not new but fall within the telehealth umbrella! </a:t>
            </a:r>
            <a:endParaRPr lang="en-US" sz="1200" b="1" dirty="0"/>
          </a:p>
        </p:txBody>
      </p:sp>
    </p:spTree>
    <p:extLst>
      <p:ext uri="{BB962C8B-B14F-4D97-AF65-F5344CB8AC3E}">
        <p14:creationId xmlns:p14="http://schemas.microsoft.com/office/powerpoint/2010/main" val="2375018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44222B-0843-4F38-B3C0-1FE69498BEA2}"/>
              </a:ext>
            </a:extLst>
          </p:cNvPr>
          <p:cNvSpPr>
            <a:spLocks noGrp="1"/>
          </p:cNvSpPr>
          <p:nvPr>
            <p:ph type="title"/>
          </p:nvPr>
        </p:nvSpPr>
        <p:spPr>
          <a:xfrm>
            <a:off x="838200" y="242597"/>
            <a:ext cx="10992244" cy="1032588"/>
          </a:xfrm>
        </p:spPr>
        <p:txBody>
          <a:bodyPr/>
          <a:lstStyle/>
          <a:p>
            <a:r>
              <a:rPr lang="en-US" dirty="0"/>
              <a:t>G2025 Policy Established – April </a:t>
            </a:r>
            <a:r>
              <a:rPr lang="en-US" dirty="0" smtClean="0"/>
              <a:t>17, 2020</a:t>
            </a:r>
            <a:endParaRPr lang="en-US" dirty="0"/>
          </a:p>
        </p:txBody>
      </p:sp>
      <p:sp>
        <p:nvSpPr>
          <p:cNvPr id="3" name="Content Placeholder 2">
            <a:extLst>
              <a:ext uri="{FF2B5EF4-FFF2-40B4-BE49-F238E27FC236}">
                <a16:creationId xmlns="" xmlns:a16="http://schemas.microsoft.com/office/drawing/2014/main" id="{B9F32F83-00BC-4063-8478-E96B561C754C}"/>
              </a:ext>
            </a:extLst>
          </p:cNvPr>
          <p:cNvSpPr>
            <a:spLocks noGrp="1"/>
          </p:cNvSpPr>
          <p:nvPr>
            <p:ph idx="1"/>
          </p:nvPr>
        </p:nvSpPr>
        <p:spPr>
          <a:xfrm>
            <a:off x="838200" y="1275185"/>
            <a:ext cx="6874291" cy="4855256"/>
          </a:xfrm>
        </p:spPr>
        <p:txBody>
          <a:bodyPr/>
          <a:lstStyle/>
          <a:p>
            <a:r>
              <a:rPr lang="en-US" dirty="0"/>
              <a:t>MLN Matters SE 20016 </a:t>
            </a:r>
            <a:endParaRPr lang="en-US" dirty="0" smtClean="0"/>
          </a:p>
          <a:p>
            <a:r>
              <a:rPr lang="en-US" dirty="0" smtClean="0"/>
              <a:t>Special </a:t>
            </a:r>
            <a:r>
              <a:rPr lang="en-US" dirty="0"/>
              <a:t>Payment </a:t>
            </a:r>
            <a:r>
              <a:rPr lang="en-US" dirty="0" smtClean="0"/>
              <a:t>Rule from the CARES Act  </a:t>
            </a:r>
            <a:r>
              <a:rPr lang="en-US" dirty="0"/>
              <a:t>is interpreted by CMS to be one payment rate and code </a:t>
            </a:r>
            <a:r>
              <a:rPr lang="en-US" b="1" dirty="0"/>
              <a:t>for all telehealth services</a:t>
            </a:r>
          </a:p>
          <a:p>
            <a:r>
              <a:rPr lang="en-US" dirty="0"/>
              <a:t>RHCs to bill G2025 for any of 200+ CPT codes that FFS providers can bill as a telehealth visit listed </a:t>
            </a:r>
            <a:r>
              <a:rPr lang="en-US" dirty="0" smtClean="0">
                <a:hlinkClick r:id="rId2"/>
              </a:rPr>
              <a:t>here </a:t>
            </a:r>
            <a:endParaRPr lang="en-US" dirty="0" smtClean="0"/>
          </a:p>
          <a:p>
            <a:r>
              <a:rPr lang="en-US" dirty="0" smtClean="0"/>
              <a:t>Costs and encounters associated with telehealth visits must be carved out of the </a:t>
            </a:r>
            <a:r>
              <a:rPr lang="en-US" dirty="0"/>
              <a:t>cost report  </a:t>
            </a:r>
          </a:p>
        </p:txBody>
      </p:sp>
      <p:pic>
        <p:nvPicPr>
          <p:cNvPr id="4" name="Picture 3"/>
          <p:cNvPicPr>
            <a:picLocks noChangeAspect="1"/>
          </p:cNvPicPr>
          <p:nvPr/>
        </p:nvPicPr>
        <p:blipFill>
          <a:blip r:embed="rId3"/>
          <a:stretch>
            <a:fillRect/>
          </a:stretch>
        </p:blipFill>
        <p:spPr>
          <a:xfrm>
            <a:off x="8006264" y="1543792"/>
            <a:ext cx="3347536" cy="3871356"/>
          </a:xfrm>
          <a:prstGeom prst="rect">
            <a:avLst/>
          </a:prstGeom>
        </p:spPr>
      </p:pic>
    </p:spTree>
    <p:extLst>
      <p:ext uri="{BB962C8B-B14F-4D97-AF65-F5344CB8AC3E}">
        <p14:creationId xmlns:p14="http://schemas.microsoft.com/office/powerpoint/2010/main" val="2195325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CE08C3-84F4-4079-B7B9-78945AFE139E}"/>
              </a:ext>
            </a:extLst>
          </p:cNvPr>
          <p:cNvSpPr>
            <a:spLocks noGrp="1"/>
          </p:cNvSpPr>
          <p:nvPr>
            <p:ph type="title"/>
          </p:nvPr>
        </p:nvSpPr>
        <p:spPr>
          <a:xfrm>
            <a:off x="161566" y="0"/>
            <a:ext cx="10515600" cy="1325563"/>
          </a:xfrm>
        </p:spPr>
        <p:txBody>
          <a:bodyPr/>
          <a:lstStyle/>
          <a:p>
            <a:r>
              <a:rPr lang="en-US" dirty="0" smtClean="0"/>
              <a:t>Concerns with </a:t>
            </a:r>
            <a:r>
              <a:rPr lang="en-US" dirty="0"/>
              <a:t>G2025 System</a:t>
            </a:r>
          </a:p>
        </p:txBody>
      </p:sp>
      <p:sp>
        <p:nvSpPr>
          <p:cNvPr id="3" name="Content Placeholder 2">
            <a:extLst>
              <a:ext uri="{FF2B5EF4-FFF2-40B4-BE49-F238E27FC236}">
                <a16:creationId xmlns="" xmlns:a16="http://schemas.microsoft.com/office/drawing/2014/main" id="{CBC1E727-9273-4767-AEB9-DC6A0E51EA07}"/>
              </a:ext>
            </a:extLst>
          </p:cNvPr>
          <p:cNvSpPr>
            <a:spLocks noGrp="1"/>
          </p:cNvSpPr>
          <p:nvPr>
            <p:ph idx="1"/>
          </p:nvPr>
        </p:nvSpPr>
        <p:spPr>
          <a:xfrm>
            <a:off x="161566" y="1214060"/>
            <a:ext cx="8176318" cy="5047925"/>
          </a:xfrm>
        </p:spPr>
        <p:txBody>
          <a:bodyPr/>
          <a:lstStyle/>
          <a:p>
            <a:r>
              <a:rPr lang="en-US" sz="2400" dirty="0"/>
              <a:t>Payment of $97.24 is less than AIR for vast majority of RHCs </a:t>
            </a:r>
            <a:endParaRPr lang="en-US" sz="2400" dirty="0" smtClean="0"/>
          </a:p>
          <a:p>
            <a:pPr lvl="1"/>
            <a:r>
              <a:rPr lang="en-US" sz="2000" dirty="0" smtClean="0"/>
              <a:t>May disincentive </a:t>
            </a:r>
            <a:r>
              <a:rPr lang="en-US" sz="2000" dirty="0"/>
              <a:t>RHCs from providing telehealth as a replacement for in-person encounters</a:t>
            </a:r>
          </a:p>
          <a:p>
            <a:r>
              <a:rPr lang="en-US" sz="2400" dirty="0"/>
              <a:t>Carve-out process </a:t>
            </a:r>
            <a:r>
              <a:rPr lang="en-US" sz="2400" dirty="0" smtClean="0"/>
              <a:t>presents administrative challenges</a:t>
            </a:r>
            <a:endParaRPr lang="en-US" sz="2400" dirty="0"/>
          </a:p>
          <a:p>
            <a:r>
              <a:rPr lang="en-US" sz="2400" dirty="0" smtClean="0"/>
              <a:t>Disguises </a:t>
            </a:r>
            <a:r>
              <a:rPr lang="en-US" sz="2400" dirty="0"/>
              <a:t>the actual service provided causing a number of downstream problems such as:</a:t>
            </a:r>
          </a:p>
          <a:p>
            <a:pPr lvl="1"/>
            <a:r>
              <a:rPr lang="en-US" sz="2000" dirty="0"/>
              <a:t>Hard (Impossible?) to identify AWV done via telehealth</a:t>
            </a:r>
          </a:p>
          <a:p>
            <a:pPr lvl="1"/>
            <a:r>
              <a:rPr lang="en-US" sz="2000" dirty="0"/>
              <a:t>G2025 is not eligible for risk adjustment for ACOs or Medicare Advantage</a:t>
            </a:r>
          </a:p>
          <a:p>
            <a:pPr lvl="1"/>
            <a:r>
              <a:rPr lang="en-US" sz="2000" dirty="0" smtClean="0"/>
              <a:t>Without descriptions of the services provided, there are challenges in gathering good data</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5846" y="2070635"/>
            <a:ext cx="3447448" cy="1912256"/>
          </a:xfrm>
          <a:prstGeom prst="rect">
            <a:avLst/>
          </a:prstGeom>
        </p:spPr>
      </p:pic>
    </p:spTree>
    <p:extLst>
      <p:ext uri="{BB962C8B-B14F-4D97-AF65-F5344CB8AC3E}">
        <p14:creationId xmlns:p14="http://schemas.microsoft.com/office/powerpoint/2010/main" val="260500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2465642"/>
            <a:ext cx="10515600" cy="2852737"/>
          </a:xfrm>
        </p:spPr>
        <p:txBody>
          <a:bodyPr/>
          <a:lstStyle/>
          <a:p>
            <a:r>
              <a:rPr lang="en-US" dirty="0"/>
              <a:t>RHC Modernization – Medicare Payment Reform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5136" y="452628"/>
            <a:ext cx="4529599" cy="3022092"/>
          </a:xfrm>
          <a:prstGeom prst="rect">
            <a:avLst/>
          </a:prstGeom>
        </p:spPr>
      </p:pic>
    </p:spTree>
    <p:extLst>
      <p:ext uri="{BB962C8B-B14F-4D97-AF65-F5344CB8AC3E}">
        <p14:creationId xmlns:p14="http://schemas.microsoft.com/office/powerpoint/2010/main" val="3729529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12" y="0"/>
            <a:ext cx="11225574" cy="1325563"/>
          </a:xfrm>
        </p:spPr>
        <p:txBody>
          <a:bodyPr/>
          <a:lstStyle/>
          <a:p>
            <a:r>
              <a:rPr lang="en-US" dirty="0"/>
              <a:t>March 11</a:t>
            </a:r>
            <a:r>
              <a:rPr lang="en-US" baseline="30000" dirty="0"/>
              <a:t>th</a:t>
            </a:r>
            <a:r>
              <a:rPr lang="en-US" dirty="0"/>
              <a:t> “Omnibus” bill</a:t>
            </a:r>
          </a:p>
        </p:txBody>
      </p:sp>
      <p:sp>
        <p:nvSpPr>
          <p:cNvPr id="3" name="Content Placeholder 2"/>
          <p:cNvSpPr>
            <a:spLocks noGrp="1"/>
          </p:cNvSpPr>
          <p:nvPr>
            <p:ph idx="1"/>
          </p:nvPr>
        </p:nvSpPr>
        <p:spPr>
          <a:xfrm>
            <a:off x="563275" y="1493980"/>
            <a:ext cx="8070086" cy="4205288"/>
          </a:xfrm>
        </p:spPr>
        <p:txBody>
          <a:bodyPr/>
          <a:lstStyle/>
          <a:p>
            <a:r>
              <a:rPr lang="en-US" dirty="0"/>
              <a:t>De-links </a:t>
            </a:r>
            <a:r>
              <a:rPr lang="en-US" dirty="0" smtClean="0"/>
              <a:t>Medicare telehealth waivers from </a:t>
            </a:r>
            <a:r>
              <a:rPr lang="en-US" dirty="0"/>
              <a:t>PHE</a:t>
            </a:r>
          </a:p>
          <a:p>
            <a:r>
              <a:rPr lang="en-US" dirty="0"/>
              <a:t>Telehealth </a:t>
            </a:r>
            <a:r>
              <a:rPr lang="en-US" dirty="0" smtClean="0"/>
              <a:t>waivers (coverage) </a:t>
            </a:r>
            <a:r>
              <a:rPr lang="en-US" dirty="0"/>
              <a:t>extended for 151 days (5-months) post PHE </a:t>
            </a:r>
            <a:endParaRPr lang="en-US" dirty="0" smtClean="0"/>
          </a:p>
          <a:p>
            <a:pPr lvl="1"/>
            <a:r>
              <a:rPr lang="en-US" dirty="0" smtClean="0"/>
              <a:t>Mental health via telehealth is permanently covered; in-person requirements waived for PHE + 151 days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791" y="2686116"/>
            <a:ext cx="2915392" cy="2915392"/>
          </a:xfrm>
          <a:prstGeom prst="rect">
            <a:avLst/>
          </a:prstGeom>
        </p:spPr>
      </p:pic>
    </p:spTree>
    <p:extLst>
      <p:ext uri="{BB962C8B-B14F-4D97-AF65-F5344CB8AC3E}">
        <p14:creationId xmlns:p14="http://schemas.microsoft.com/office/powerpoint/2010/main" val="3467121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Medicare telehealth coverage look like in the future? </a:t>
            </a:r>
            <a:endParaRPr lang="en-US" dirty="0"/>
          </a:p>
        </p:txBody>
      </p:sp>
      <p:sp>
        <p:nvSpPr>
          <p:cNvPr id="3" name="Content Placeholder 2"/>
          <p:cNvSpPr>
            <a:spLocks noGrp="1"/>
          </p:cNvSpPr>
          <p:nvPr>
            <p:ph idx="1"/>
          </p:nvPr>
        </p:nvSpPr>
        <p:spPr/>
        <p:txBody>
          <a:bodyPr/>
          <a:lstStyle/>
          <a:p>
            <a:r>
              <a:rPr lang="en-US" dirty="0" smtClean="0"/>
              <a:t>It is evident that telehealth is here to stay, but the details remain undecided</a:t>
            </a:r>
          </a:p>
          <a:p>
            <a:pPr lvl="1"/>
            <a:r>
              <a:rPr lang="en-US" dirty="0" smtClean="0"/>
              <a:t>What telehealth waivers will be rescinded, modified, and kept?</a:t>
            </a:r>
          </a:p>
          <a:p>
            <a:pPr lvl="2"/>
            <a:r>
              <a:rPr lang="en-US" dirty="0" smtClean="0"/>
              <a:t>Ex. Will HIPAA compliant platforms be required again? </a:t>
            </a:r>
          </a:p>
          <a:p>
            <a:pPr lvl="2"/>
            <a:r>
              <a:rPr lang="en-US" dirty="0" smtClean="0"/>
              <a:t>Ex. Will providers need to be in specified distant site locations? </a:t>
            </a:r>
          </a:p>
          <a:p>
            <a:pPr lvl="2"/>
            <a:r>
              <a:rPr lang="en-US" dirty="0" smtClean="0"/>
              <a:t>Ex. Will Medicare pay parity with in-person visits? </a:t>
            </a:r>
          </a:p>
          <a:p>
            <a:pPr lvl="2"/>
            <a:r>
              <a:rPr lang="en-US" dirty="0" smtClean="0"/>
              <a:t>Ex. Will audio-only telehealth be allowed? What services can be done audio-only? </a:t>
            </a:r>
          </a:p>
          <a:p>
            <a:pPr lvl="2"/>
            <a:r>
              <a:rPr lang="en-US" dirty="0" smtClean="0"/>
              <a:t>Ex. Will there be in-person requirements for all telehealth?  </a:t>
            </a:r>
            <a:endParaRPr lang="en-US" dirty="0"/>
          </a:p>
        </p:txBody>
      </p:sp>
    </p:spTree>
    <p:extLst>
      <p:ext uri="{BB962C8B-B14F-4D97-AF65-F5344CB8AC3E}">
        <p14:creationId xmlns:p14="http://schemas.microsoft.com/office/powerpoint/2010/main" val="28195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369"/>
            <a:ext cx="10515600" cy="1325563"/>
          </a:xfrm>
        </p:spPr>
        <p:txBody>
          <a:bodyPr/>
          <a:lstStyle/>
          <a:p>
            <a:r>
              <a:rPr lang="en-US" dirty="0" smtClean="0"/>
              <a:t>MedPAC Study Due June 2023 </a:t>
            </a:r>
            <a:endParaRPr lang="en-US" dirty="0"/>
          </a:p>
        </p:txBody>
      </p:sp>
      <p:sp>
        <p:nvSpPr>
          <p:cNvPr id="3" name="Content Placeholder 2"/>
          <p:cNvSpPr>
            <a:spLocks noGrp="1"/>
          </p:cNvSpPr>
          <p:nvPr>
            <p:ph idx="1"/>
          </p:nvPr>
        </p:nvSpPr>
        <p:spPr>
          <a:xfrm>
            <a:off x="838200" y="1476932"/>
            <a:ext cx="10515600" cy="4205288"/>
          </a:xfrm>
        </p:spPr>
        <p:txBody>
          <a:bodyPr/>
          <a:lstStyle/>
          <a:p>
            <a:r>
              <a:rPr lang="en-US" sz="2400" dirty="0" smtClean="0"/>
              <a:t>Consolidated Appropriations Act of 2022 (March 11</a:t>
            </a:r>
            <a:r>
              <a:rPr lang="en-US" sz="2400" baseline="30000" dirty="0" smtClean="0"/>
              <a:t>th</a:t>
            </a:r>
            <a:r>
              <a:rPr lang="en-US" sz="2400" dirty="0" smtClean="0"/>
              <a:t> bill) directed MedPAC to analyze telehealth policy </a:t>
            </a:r>
          </a:p>
          <a:p>
            <a:r>
              <a:rPr lang="en-US" sz="2400" dirty="0" smtClean="0"/>
              <a:t>The legislation mandates that the study analyzes:</a:t>
            </a:r>
          </a:p>
          <a:p>
            <a:pPr lvl="1"/>
            <a:r>
              <a:rPr lang="en-US" dirty="0" smtClean="0"/>
              <a:t>“The utilization of telehealth services under the Medicare program…</a:t>
            </a:r>
          </a:p>
          <a:p>
            <a:pPr lvl="1"/>
            <a:r>
              <a:rPr lang="en-US" dirty="0" smtClean="0"/>
              <a:t>Medicare program expenditures…</a:t>
            </a:r>
          </a:p>
          <a:p>
            <a:pPr lvl="1"/>
            <a:r>
              <a:rPr lang="en-US" dirty="0" smtClean="0"/>
              <a:t>Medicare payment policy for telehealth services and alternative approaches to such payment policy, including for federally qualified health centers and rural health clinics.”</a:t>
            </a:r>
          </a:p>
          <a:p>
            <a:r>
              <a:rPr lang="en-US" sz="2400" dirty="0" smtClean="0"/>
              <a:t>There is speculation that Congress will </a:t>
            </a:r>
            <a:r>
              <a:rPr lang="en-US" sz="2400" u="sng" dirty="0" smtClean="0"/>
              <a:t>extend telehealth </a:t>
            </a:r>
            <a:r>
              <a:rPr lang="en-US" sz="2400" u="sng" dirty="0"/>
              <a:t>waivers </a:t>
            </a:r>
            <a:r>
              <a:rPr lang="en-US" sz="2400" dirty="0"/>
              <a:t>until they get more information, particularly from this study </a:t>
            </a:r>
          </a:p>
          <a:p>
            <a:pPr marL="457200" lvl="1" indent="0">
              <a:buNone/>
            </a:pPr>
            <a:endParaRPr lang="en-US" dirty="0" smtClean="0"/>
          </a:p>
        </p:txBody>
      </p:sp>
    </p:spTree>
    <p:extLst>
      <p:ext uri="{BB962C8B-B14F-4D97-AF65-F5344CB8AC3E}">
        <p14:creationId xmlns:p14="http://schemas.microsoft.com/office/powerpoint/2010/main" val="32701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3" end="3"/>
                                            </p:txEl>
                                          </p:spTgt>
                                        </p:tgtEl>
                                        <p:attrNameLst>
                                          <p:attrName>r</p:attrName>
                                        </p:attrNameLst>
                                      </p:cBhvr>
                                    </p:animRot>
                                    <p:animRot by="-240000">
                                      <p:cBhvr>
                                        <p:cTn id="15" dur="200" fill="hold">
                                          <p:stCondLst>
                                            <p:cond delay="200"/>
                                          </p:stCondLst>
                                        </p:cTn>
                                        <p:tgtEl>
                                          <p:spTgt spid="3">
                                            <p:txEl>
                                              <p:pRg st="3" end="3"/>
                                            </p:txEl>
                                          </p:spTgt>
                                        </p:tgtEl>
                                        <p:attrNameLst>
                                          <p:attrName>r</p:attrName>
                                        </p:attrNameLst>
                                      </p:cBhvr>
                                    </p:animRot>
                                    <p:animRot by="240000">
                                      <p:cBhvr>
                                        <p:cTn id="16" dur="200" fill="hold">
                                          <p:stCondLst>
                                            <p:cond delay="400"/>
                                          </p:stCondLst>
                                        </p:cTn>
                                        <p:tgtEl>
                                          <p:spTgt spid="3">
                                            <p:txEl>
                                              <p:pRg st="3" end="3"/>
                                            </p:txEl>
                                          </p:spTgt>
                                        </p:tgtEl>
                                        <p:attrNameLst>
                                          <p:attrName>r</p:attrName>
                                        </p:attrNameLst>
                                      </p:cBhvr>
                                    </p:animRot>
                                    <p:animRot by="-240000">
                                      <p:cBhvr>
                                        <p:cTn id="17" dur="200" fill="hold">
                                          <p:stCondLst>
                                            <p:cond delay="600"/>
                                          </p:stCondLst>
                                        </p:cTn>
                                        <p:tgtEl>
                                          <p:spTgt spid="3">
                                            <p:txEl>
                                              <p:pRg st="3" end="3"/>
                                            </p:txEl>
                                          </p:spTgt>
                                        </p:tgtEl>
                                        <p:attrNameLst>
                                          <p:attrName>r</p:attrName>
                                        </p:attrNameLst>
                                      </p:cBhvr>
                                    </p:animRot>
                                    <p:animRot by="120000">
                                      <p:cBhvr>
                                        <p:cTn id="18" dur="200" fill="hold">
                                          <p:stCondLst>
                                            <p:cond delay="800"/>
                                          </p:stCondLst>
                                        </p:cTn>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4" end="4"/>
                                            </p:txEl>
                                          </p:spTgt>
                                        </p:tgtEl>
                                        <p:attrNameLst>
                                          <p:attrName>r</p:attrName>
                                        </p:attrNameLst>
                                      </p:cBhvr>
                                    </p:animRot>
                                    <p:animRot by="-240000">
                                      <p:cBhvr>
                                        <p:cTn id="23" dur="200" fill="hold">
                                          <p:stCondLst>
                                            <p:cond delay="200"/>
                                          </p:stCondLst>
                                        </p:cTn>
                                        <p:tgtEl>
                                          <p:spTgt spid="3">
                                            <p:txEl>
                                              <p:pRg st="4" end="4"/>
                                            </p:txEl>
                                          </p:spTgt>
                                        </p:tgtEl>
                                        <p:attrNameLst>
                                          <p:attrName>r</p:attrName>
                                        </p:attrNameLst>
                                      </p:cBhvr>
                                    </p:animRot>
                                    <p:animRot by="240000">
                                      <p:cBhvr>
                                        <p:cTn id="24" dur="200" fill="hold">
                                          <p:stCondLst>
                                            <p:cond delay="400"/>
                                          </p:stCondLst>
                                        </p:cTn>
                                        <p:tgtEl>
                                          <p:spTgt spid="3">
                                            <p:txEl>
                                              <p:pRg st="4" end="4"/>
                                            </p:txEl>
                                          </p:spTgt>
                                        </p:tgtEl>
                                        <p:attrNameLst>
                                          <p:attrName>r</p:attrName>
                                        </p:attrNameLst>
                                      </p:cBhvr>
                                    </p:animRot>
                                    <p:animRot by="-240000">
                                      <p:cBhvr>
                                        <p:cTn id="25" dur="200" fill="hold">
                                          <p:stCondLst>
                                            <p:cond delay="600"/>
                                          </p:stCondLst>
                                        </p:cTn>
                                        <p:tgtEl>
                                          <p:spTgt spid="3">
                                            <p:txEl>
                                              <p:pRg st="4" end="4"/>
                                            </p:txEl>
                                          </p:spTgt>
                                        </p:tgtEl>
                                        <p:attrNameLst>
                                          <p:attrName>r</p:attrName>
                                        </p:attrNameLst>
                                      </p:cBhvr>
                                    </p:animRot>
                                    <p:animRot by="120000">
                                      <p:cBhvr>
                                        <p:cTn id="26" dur="200" fill="hold">
                                          <p:stCondLst>
                                            <p:cond delay="800"/>
                                          </p:stCondLst>
                                        </p:cTn>
                                        <p:tgtEl>
                                          <p:spTgt spid="3">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
                                            <p:txEl>
                                              <p:pRg st="5" end="5"/>
                                            </p:txEl>
                                          </p:spTgt>
                                        </p:tgtEl>
                                        <p:attrNameLst>
                                          <p:attrName>r</p:attrName>
                                        </p:attrNameLst>
                                      </p:cBhvr>
                                    </p:animRot>
                                    <p:animRot by="-240000">
                                      <p:cBhvr>
                                        <p:cTn id="31" dur="200" fill="hold">
                                          <p:stCondLst>
                                            <p:cond delay="200"/>
                                          </p:stCondLst>
                                        </p:cTn>
                                        <p:tgtEl>
                                          <p:spTgt spid="3">
                                            <p:txEl>
                                              <p:pRg st="5" end="5"/>
                                            </p:txEl>
                                          </p:spTgt>
                                        </p:tgtEl>
                                        <p:attrNameLst>
                                          <p:attrName>r</p:attrName>
                                        </p:attrNameLst>
                                      </p:cBhvr>
                                    </p:animRot>
                                    <p:animRot by="240000">
                                      <p:cBhvr>
                                        <p:cTn id="32" dur="200" fill="hold">
                                          <p:stCondLst>
                                            <p:cond delay="400"/>
                                          </p:stCondLst>
                                        </p:cTn>
                                        <p:tgtEl>
                                          <p:spTgt spid="3">
                                            <p:txEl>
                                              <p:pRg st="5" end="5"/>
                                            </p:txEl>
                                          </p:spTgt>
                                        </p:tgtEl>
                                        <p:attrNameLst>
                                          <p:attrName>r</p:attrName>
                                        </p:attrNameLst>
                                      </p:cBhvr>
                                    </p:animRot>
                                    <p:animRot by="-240000">
                                      <p:cBhvr>
                                        <p:cTn id="33" dur="200" fill="hold">
                                          <p:stCondLst>
                                            <p:cond delay="600"/>
                                          </p:stCondLst>
                                        </p:cTn>
                                        <p:tgtEl>
                                          <p:spTgt spid="3">
                                            <p:txEl>
                                              <p:pRg st="5" end="5"/>
                                            </p:txEl>
                                          </p:spTgt>
                                        </p:tgtEl>
                                        <p:attrNameLst>
                                          <p:attrName>r</p:attrName>
                                        </p:attrNameLst>
                                      </p:cBhvr>
                                    </p:animRot>
                                    <p:animRot by="120000">
                                      <p:cBhvr>
                                        <p:cTn id="34"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055"/>
            <a:ext cx="10515600" cy="1325563"/>
          </a:xfrm>
        </p:spPr>
        <p:txBody>
          <a:bodyPr/>
          <a:lstStyle/>
          <a:p>
            <a:r>
              <a:rPr lang="en-US" dirty="0" smtClean="0"/>
              <a:t>The Big Questions</a:t>
            </a:r>
            <a:endParaRPr lang="en-US" dirty="0"/>
          </a:p>
        </p:txBody>
      </p:sp>
      <p:sp>
        <p:nvSpPr>
          <p:cNvPr id="3" name="Content Placeholder 2"/>
          <p:cNvSpPr>
            <a:spLocks noGrp="1"/>
          </p:cNvSpPr>
          <p:nvPr>
            <p:ph idx="1"/>
          </p:nvPr>
        </p:nvSpPr>
        <p:spPr>
          <a:xfrm>
            <a:off x="838200" y="1326862"/>
            <a:ext cx="8406740" cy="4205288"/>
          </a:xfrm>
        </p:spPr>
        <p:txBody>
          <a:bodyPr/>
          <a:lstStyle/>
          <a:p>
            <a:r>
              <a:rPr lang="en-US" dirty="0" smtClean="0"/>
              <a:t>Does telehealth save Medicare money or does telehealth cost Medicare money? </a:t>
            </a:r>
            <a:endParaRPr lang="en-US" dirty="0"/>
          </a:p>
          <a:p>
            <a:r>
              <a:rPr lang="en-US" dirty="0" smtClean="0"/>
              <a:t>Does a telehealth visit replace an in-person visit or does it increase volume? </a:t>
            </a:r>
          </a:p>
          <a:p>
            <a:endParaRPr lang="en-US" dirty="0"/>
          </a:p>
          <a:p>
            <a:r>
              <a:rPr lang="en-US" dirty="0" smtClean="0"/>
              <a:t>The MedPAC study and others will provide data to begin answering these questions, but ultimately the analysis from the Congressional Budget Office (CBO) will have the greatest impact…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9735" y="3292939"/>
            <a:ext cx="2553195" cy="2553195"/>
          </a:xfrm>
          <a:prstGeom prst="rect">
            <a:avLst/>
          </a:prstGeom>
        </p:spPr>
      </p:pic>
    </p:spTree>
    <p:extLst>
      <p:ext uri="{BB962C8B-B14F-4D97-AF65-F5344CB8AC3E}">
        <p14:creationId xmlns:p14="http://schemas.microsoft.com/office/powerpoint/2010/main" val="1893555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Likely to be a series of temporary extensions of Medicare telehealth policy as questions are answered</a:t>
            </a:r>
          </a:p>
          <a:p>
            <a:r>
              <a:rPr lang="en-US" dirty="0" smtClean="0"/>
              <a:t>Each extension provides Congress with an opportunity to tweak aspects of the telehealth policy</a:t>
            </a:r>
          </a:p>
          <a:p>
            <a:pPr marL="0" indent="0">
              <a:buNone/>
            </a:pPr>
            <a:endParaRPr lang="en-US" dirty="0"/>
          </a:p>
          <a:p>
            <a:r>
              <a:rPr lang="en-US" b="1" dirty="0" smtClean="0"/>
              <a:t>There is bipartisan agreement and industry wide expectations that Medicare telehealth policy will not revert to the very limited pre-COVID rules. </a:t>
            </a:r>
          </a:p>
        </p:txBody>
      </p:sp>
    </p:spTree>
    <p:extLst>
      <p:ext uri="{BB962C8B-B14F-4D97-AF65-F5344CB8AC3E}">
        <p14:creationId xmlns:p14="http://schemas.microsoft.com/office/powerpoint/2010/main" val="22968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70" y="2823250"/>
            <a:ext cx="8312150" cy="2852737"/>
          </a:xfrm>
        </p:spPr>
        <p:txBody>
          <a:bodyPr/>
          <a:lstStyle/>
          <a:p>
            <a:r>
              <a:rPr lang="en-US" dirty="0" smtClean="0"/>
              <a:t>Behavioral Health Provisions in President Biden’s Proposed Budget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5087" y="1057907"/>
            <a:ext cx="3612684" cy="2032135"/>
          </a:xfrm>
          <a:prstGeom prst="rect">
            <a:avLst/>
          </a:prstGeom>
        </p:spPr>
      </p:pic>
    </p:spTree>
    <p:extLst>
      <p:ext uri="{BB962C8B-B14F-4D97-AF65-F5344CB8AC3E}">
        <p14:creationId xmlns:p14="http://schemas.microsoft.com/office/powerpoint/2010/main" val="4227392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61925"/>
            <a:ext cx="10515600" cy="1325563"/>
          </a:xfrm>
        </p:spPr>
        <p:txBody>
          <a:bodyPr/>
          <a:lstStyle/>
          <a:p>
            <a:r>
              <a:rPr lang="en-US" dirty="0" smtClean="0"/>
              <a:t>RHC Provisions – March 2020</a:t>
            </a:r>
            <a:endParaRPr lang="en-US" dirty="0"/>
          </a:p>
        </p:txBody>
      </p:sp>
      <p:sp>
        <p:nvSpPr>
          <p:cNvPr id="3" name="Content Placeholder 2"/>
          <p:cNvSpPr>
            <a:spLocks noGrp="1"/>
          </p:cNvSpPr>
          <p:nvPr>
            <p:ph idx="1"/>
          </p:nvPr>
        </p:nvSpPr>
        <p:spPr>
          <a:xfrm>
            <a:off x="406400" y="1487488"/>
            <a:ext cx="11684000" cy="4205288"/>
          </a:xfrm>
        </p:spPr>
        <p:txBody>
          <a:bodyPr/>
          <a:lstStyle/>
          <a:p>
            <a:pPr marL="0" indent="0">
              <a:buNone/>
            </a:pPr>
            <a:r>
              <a:rPr lang="en-US" b="1" dirty="0" smtClean="0"/>
              <a:t>RHC Behavioral Health Initiative </a:t>
            </a:r>
          </a:p>
          <a:p>
            <a:r>
              <a:rPr lang="en-US" dirty="0" smtClean="0"/>
              <a:t>$10 million for a RHC grant program – funding RHCs where there is no behavioral health provider </a:t>
            </a:r>
            <a:r>
              <a:rPr lang="en-US" i="1" dirty="0" smtClean="0"/>
              <a:t>(“fund </a:t>
            </a:r>
            <a:r>
              <a:rPr lang="en-US" i="1" dirty="0"/>
              <a:t>the salary of </a:t>
            </a:r>
            <a:r>
              <a:rPr lang="en-US" i="1" dirty="0" smtClean="0"/>
              <a:t>a behavioral </a:t>
            </a:r>
            <a:r>
              <a:rPr lang="en-US" i="1" dirty="0"/>
              <a:t>health provider, address provider burnout, and expand the availability of services such as mental health screenings, counseling, and therapy</a:t>
            </a:r>
            <a:r>
              <a:rPr lang="en-US" i="1" dirty="0" smtClean="0"/>
              <a:t>.”)</a:t>
            </a:r>
            <a:endParaRPr lang="en-US" dirty="0"/>
          </a:p>
          <a:p>
            <a:pPr marL="0" indent="0">
              <a:buNone/>
            </a:pPr>
            <a:r>
              <a:rPr lang="en-US" b="1" dirty="0" smtClean="0"/>
              <a:t>Modernize Medicare Mental Health Benefits </a:t>
            </a:r>
          </a:p>
          <a:p>
            <a:r>
              <a:rPr lang="en-US" dirty="0" smtClean="0"/>
              <a:t>Allow </a:t>
            </a:r>
            <a:r>
              <a:rPr lang="en-US" dirty="0"/>
              <a:t>payment to </a:t>
            </a:r>
            <a:r>
              <a:rPr lang="en-US" dirty="0" smtClean="0"/>
              <a:t>RHCs/FQHCs </a:t>
            </a:r>
            <a:r>
              <a:rPr lang="en-US" dirty="0"/>
              <a:t>for Licensed Professional Counselors and Marriage and Family Therapists providing mental health </a:t>
            </a:r>
            <a:r>
              <a:rPr lang="en-US" dirty="0" smtClean="0"/>
              <a:t>services</a:t>
            </a:r>
          </a:p>
        </p:txBody>
      </p:sp>
    </p:spTree>
    <p:extLst>
      <p:ext uri="{BB962C8B-B14F-4D97-AF65-F5344CB8AC3E}">
        <p14:creationId xmlns:p14="http://schemas.microsoft.com/office/powerpoint/2010/main" val="2678474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161925"/>
            <a:ext cx="11575393" cy="1325563"/>
          </a:xfrm>
        </p:spPr>
        <p:txBody>
          <a:bodyPr/>
          <a:lstStyle/>
          <a:p>
            <a:r>
              <a:rPr lang="en-US" dirty="0" smtClean="0"/>
              <a:t>RHC Behavioral Health Initiative Update</a:t>
            </a:r>
            <a:endParaRPr lang="en-US" dirty="0"/>
          </a:p>
        </p:txBody>
      </p:sp>
      <p:sp>
        <p:nvSpPr>
          <p:cNvPr id="3" name="Content Placeholder 2"/>
          <p:cNvSpPr>
            <a:spLocks noGrp="1"/>
          </p:cNvSpPr>
          <p:nvPr>
            <p:ph idx="1"/>
          </p:nvPr>
        </p:nvSpPr>
        <p:spPr>
          <a:xfrm>
            <a:off x="406400" y="1487488"/>
            <a:ext cx="11684000" cy="4205288"/>
          </a:xfrm>
        </p:spPr>
        <p:txBody>
          <a:bodyPr/>
          <a:lstStyle/>
          <a:p>
            <a:pPr marL="0" indent="0">
              <a:buNone/>
            </a:pPr>
            <a:r>
              <a:rPr lang="en-US" b="1" dirty="0" smtClean="0"/>
              <a:t>Outreach to Committees of Jurisdiction </a:t>
            </a:r>
          </a:p>
          <a:p>
            <a:r>
              <a:rPr lang="en-US" dirty="0" smtClean="0">
                <a:hlinkClick r:id="rId2"/>
              </a:rPr>
              <a:t>Letters </a:t>
            </a:r>
            <a:r>
              <a:rPr lang="en-US" dirty="0" smtClean="0"/>
              <a:t>to House HHS/Labor Appropriations Subcommittee, House Ways &amp; Means, House Energy and Commerce, Senate Committee on Finance </a:t>
            </a:r>
          </a:p>
          <a:p>
            <a:r>
              <a:rPr lang="en-US" dirty="0" smtClean="0"/>
              <a:t>Joint meetings with NRHA and NOSORH </a:t>
            </a:r>
            <a:endParaRPr lang="en-US" dirty="0"/>
          </a:p>
          <a:p>
            <a:pPr marL="0" indent="0">
              <a:buNone/>
            </a:pPr>
            <a:r>
              <a:rPr lang="en-US" b="1" dirty="0" smtClean="0"/>
              <a:t>House Appropriations Report Included $5 million for RHC BHI (!!) </a:t>
            </a:r>
          </a:p>
          <a:p>
            <a:r>
              <a:rPr lang="en-US" dirty="0" smtClean="0"/>
              <a:t>First, but very important step in establishing a grant program for RHCs</a:t>
            </a:r>
          </a:p>
          <a:p>
            <a:r>
              <a:rPr lang="en-US" dirty="0" smtClean="0"/>
              <a:t>Next steps: Senate report language and final appropriations package</a:t>
            </a:r>
          </a:p>
        </p:txBody>
      </p:sp>
    </p:spTree>
    <p:extLst>
      <p:ext uri="{BB962C8B-B14F-4D97-AF65-F5344CB8AC3E}">
        <p14:creationId xmlns:p14="http://schemas.microsoft.com/office/powerpoint/2010/main" val="14456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70" y="2823250"/>
            <a:ext cx="8312150" cy="2852737"/>
          </a:xfrm>
        </p:spPr>
        <p:txBody>
          <a:bodyPr/>
          <a:lstStyle/>
          <a:p>
            <a:r>
              <a:rPr lang="en-US" dirty="0" smtClean="0"/>
              <a:t>Federal COVID-19 Funding and Supply Programs for RHCs</a:t>
            </a:r>
            <a:endParaRPr lang="en-US" dirty="0"/>
          </a:p>
        </p:txBody>
      </p:sp>
      <p:pic>
        <p:nvPicPr>
          <p:cNvPr id="4" name="Picture 3"/>
          <p:cNvPicPr>
            <a:picLocks noChangeAspect="1"/>
          </p:cNvPicPr>
          <p:nvPr/>
        </p:nvPicPr>
        <p:blipFill>
          <a:blip r:embed="rId2"/>
          <a:stretch>
            <a:fillRect/>
          </a:stretch>
        </p:blipFill>
        <p:spPr>
          <a:xfrm>
            <a:off x="7754031" y="-110355"/>
            <a:ext cx="4437969" cy="4359973"/>
          </a:xfrm>
          <a:prstGeom prst="rect">
            <a:avLst/>
          </a:prstGeom>
        </p:spPr>
      </p:pic>
    </p:spTree>
    <p:extLst>
      <p:ext uri="{BB962C8B-B14F-4D97-AF65-F5344CB8AC3E}">
        <p14:creationId xmlns:p14="http://schemas.microsoft.com/office/powerpoint/2010/main" val="4063711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 xmlns:a16="http://schemas.microsoft.com/office/drawing/2014/main" id="{32F23A78-5AE6-4A79-A068-4DF78BBDDF54}"/>
              </a:ext>
            </a:extLst>
          </p:cNvPr>
          <p:cNvGraphicFramePr>
            <a:graphicFrameLocks/>
          </p:cNvGraphicFramePr>
          <p:nvPr>
            <p:extLst>
              <p:ext uri="{D42A27DB-BD31-4B8C-83A1-F6EECF244321}">
                <p14:modId xmlns:p14="http://schemas.microsoft.com/office/powerpoint/2010/main" val="1769684825"/>
              </p:ext>
            </p:extLst>
          </p:nvPr>
        </p:nvGraphicFramePr>
        <p:xfrm>
          <a:off x="510382" y="75674"/>
          <a:ext cx="11204448" cy="5943600"/>
        </p:xfrm>
        <a:graphic>
          <a:graphicData uri="http://schemas.openxmlformats.org/drawingml/2006/table">
            <a:tbl>
              <a:tblPr firstRow="1" bandRow="1">
                <a:tableStyleId>{073A0DAA-6AF3-43AB-8588-CEC1D06C72B9}</a:tableStyleId>
              </a:tblPr>
              <a:tblGrid>
                <a:gridCol w="1865695">
                  <a:extLst>
                    <a:ext uri="{9D8B030D-6E8A-4147-A177-3AD203B41FA5}">
                      <a16:colId xmlns="" xmlns:a16="http://schemas.microsoft.com/office/drawing/2014/main" val="1115377453"/>
                    </a:ext>
                  </a:extLst>
                </a:gridCol>
                <a:gridCol w="2320554">
                  <a:extLst>
                    <a:ext uri="{9D8B030D-6E8A-4147-A177-3AD203B41FA5}">
                      <a16:colId xmlns="" xmlns:a16="http://schemas.microsoft.com/office/drawing/2014/main" val="1892059486"/>
                    </a:ext>
                  </a:extLst>
                </a:gridCol>
                <a:gridCol w="2266004">
                  <a:extLst>
                    <a:ext uri="{9D8B030D-6E8A-4147-A177-3AD203B41FA5}">
                      <a16:colId xmlns="" xmlns:a16="http://schemas.microsoft.com/office/drawing/2014/main" val="2082200333"/>
                    </a:ext>
                  </a:extLst>
                </a:gridCol>
                <a:gridCol w="2392691">
                  <a:extLst>
                    <a:ext uri="{9D8B030D-6E8A-4147-A177-3AD203B41FA5}">
                      <a16:colId xmlns="" xmlns:a16="http://schemas.microsoft.com/office/drawing/2014/main" val="1020934819"/>
                    </a:ext>
                  </a:extLst>
                </a:gridCol>
                <a:gridCol w="2359504">
                  <a:extLst>
                    <a:ext uri="{9D8B030D-6E8A-4147-A177-3AD203B41FA5}">
                      <a16:colId xmlns="" xmlns:a16="http://schemas.microsoft.com/office/drawing/2014/main" val="3268356941"/>
                    </a:ext>
                  </a:extLst>
                </a:gridCol>
              </a:tblGrid>
              <a:tr h="272947">
                <a:tc>
                  <a:txBody>
                    <a:bodyPr/>
                    <a:lstStyle/>
                    <a:p>
                      <a:pPr algn="l"/>
                      <a:r>
                        <a:rPr lang="en-US" sz="1400" dirty="0" smtClean="0"/>
                        <a:t>Funding Program</a:t>
                      </a:r>
                      <a:endParaRPr lang="en-US" sz="1400" dirty="0">
                        <a:solidFill>
                          <a:srgbClr val="000000"/>
                        </a:solidFill>
                      </a:endParaRPr>
                    </a:p>
                  </a:txBody>
                  <a:tcPr/>
                </a:tc>
                <a:tc>
                  <a:txBody>
                    <a:bodyPr/>
                    <a:lstStyle/>
                    <a:p>
                      <a:pPr algn="l"/>
                      <a:r>
                        <a:rPr lang="en-US" sz="1400" dirty="0"/>
                        <a:t>Date</a:t>
                      </a:r>
                      <a:endParaRPr lang="en-US" sz="1400" dirty="0">
                        <a:solidFill>
                          <a:srgbClr val="000000"/>
                        </a:solidFill>
                      </a:endParaRPr>
                    </a:p>
                  </a:txBody>
                  <a:tcPr/>
                </a:tc>
                <a:tc>
                  <a:txBody>
                    <a:bodyPr/>
                    <a:lstStyle/>
                    <a:p>
                      <a:pPr algn="l"/>
                      <a:r>
                        <a:rPr lang="en-US" sz="1400" dirty="0"/>
                        <a:t>Amount</a:t>
                      </a:r>
                      <a:endParaRPr lang="en-US" sz="1400" dirty="0">
                        <a:solidFill>
                          <a:srgbClr val="000000"/>
                        </a:solidFill>
                      </a:endParaRPr>
                    </a:p>
                  </a:txBody>
                  <a:tcPr/>
                </a:tc>
                <a:tc>
                  <a:txBody>
                    <a:bodyPr/>
                    <a:lstStyle/>
                    <a:p>
                      <a:pPr algn="l"/>
                      <a:r>
                        <a:rPr lang="en-US" sz="1400" dirty="0"/>
                        <a:t>Purpose</a:t>
                      </a:r>
                      <a:endParaRPr lang="en-US" sz="1400" dirty="0">
                        <a:solidFill>
                          <a:srgbClr val="000000"/>
                        </a:solidFill>
                      </a:endParaRPr>
                    </a:p>
                  </a:txBody>
                  <a:tcPr/>
                </a:tc>
                <a:tc>
                  <a:txBody>
                    <a:bodyPr/>
                    <a:lstStyle/>
                    <a:p>
                      <a:pPr algn="l"/>
                      <a:r>
                        <a:rPr lang="en-US" sz="1400" dirty="0"/>
                        <a:t>Reporting</a:t>
                      </a:r>
                      <a:endParaRPr lang="en-US" sz="1400" dirty="0">
                        <a:solidFill>
                          <a:srgbClr val="000000"/>
                        </a:solidFill>
                      </a:endParaRPr>
                    </a:p>
                  </a:txBody>
                  <a:tcPr/>
                </a:tc>
                <a:extLst>
                  <a:ext uri="{0D108BD9-81ED-4DB2-BD59-A6C34878D82A}">
                    <a16:rowId xmlns="" xmlns:a16="http://schemas.microsoft.com/office/drawing/2014/main" val="2221952973"/>
                  </a:ext>
                </a:extLst>
              </a:tr>
              <a:tr h="494300">
                <a:tc>
                  <a:txBody>
                    <a:bodyPr/>
                    <a:lstStyle/>
                    <a:p>
                      <a:pPr algn="l"/>
                      <a:r>
                        <a:rPr lang="en-US" sz="1400" dirty="0"/>
                        <a:t>Phase 1 General Distribution </a:t>
                      </a:r>
                      <a:endParaRPr lang="en-US" sz="1400" dirty="0">
                        <a:solidFill>
                          <a:srgbClr val="000000"/>
                        </a:solidFill>
                      </a:endParaRPr>
                    </a:p>
                  </a:txBody>
                  <a:tcPr/>
                </a:tc>
                <a:tc>
                  <a:txBody>
                    <a:bodyPr/>
                    <a:lstStyle/>
                    <a:p>
                      <a:pPr algn="l"/>
                      <a:r>
                        <a:rPr lang="en-US" sz="1400" dirty="0"/>
                        <a:t>April 10, 2020</a:t>
                      </a:r>
                      <a:endParaRPr lang="en-US" sz="1400" dirty="0">
                        <a:solidFill>
                          <a:srgbClr val="000000"/>
                        </a:solidFill>
                      </a:endParaRPr>
                    </a:p>
                  </a:txBody>
                  <a:tcPr/>
                </a:tc>
                <a:tc>
                  <a:txBody>
                    <a:bodyPr/>
                    <a:lstStyle/>
                    <a:p>
                      <a:pPr algn="l"/>
                      <a:r>
                        <a:rPr lang="en-US" sz="1400" dirty="0"/>
                        <a:t>6.2% of 2019 Medicare Reimbursement</a:t>
                      </a:r>
                      <a:endParaRPr lang="en-US" sz="1400" dirty="0">
                        <a:solidFill>
                          <a:srgbClr val="000000"/>
                        </a:solidFill>
                      </a:endParaRPr>
                    </a:p>
                  </a:txBody>
                  <a:tcPr/>
                </a:tc>
                <a:tc>
                  <a:txBody>
                    <a:bodyPr/>
                    <a:lstStyle/>
                    <a:p>
                      <a:pPr algn="l"/>
                      <a:r>
                        <a:rPr lang="en-US" sz="1400" dirty="0"/>
                        <a:t>Lost Revenue and Unreimbursed COVID Expenses</a:t>
                      </a:r>
                      <a:endParaRPr lang="en-US" sz="1400" dirty="0">
                        <a:solidFill>
                          <a:srgbClr val="000000"/>
                        </a:solidFill>
                      </a:endParaRPr>
                    </a:p>
                  </a:txBody>
                  <a:tcPr/>
                </a:tc>
                <a:tc>
                  <a:txBody>
                    <a:bodyPr/>
                    <a:lstStyle/>
                    <a:p>
                      <a:pPr algn="l"/>
                      <a:r>
                        <a:rPr lang="en-US" sz="1400" dirty="0"/>
                        <a:t>Provider Relief Fund Portal</a:t>
                      </a:r>
                      <a:endParaRPr lang="en-US" sz="1400" dirty="0">
                        <a:solidFill>
                          <a:srgbClr val="000000"/>
                        </a:solidFill>
                      </a:endParaRPr>
                    </a:p>
                  </a:txBody>
                  <a:tcPr/>
                </a:tc>
                <a:extLst>
                  <a:ext uri="{0D108BD9-81ED-4DB2-BD59-A6C34878D82A}">
                    <a16:rowId xmlns="" xmlns:a16="http://schemas.microsoft.com/office/drawing/2014/main" val="1537709834"/>
                  </a:ext>
                </a:extLst>
              </a:tr>
              <a:tr h="464009">
                <a:tc>
                  <a:txBody>
                    <a:bodyPr/>
                    <a:lstStyle/>
                    <a:p>
                      <a:pPr algn="l"/>
                      <a:r>
                        <a:rPr lang="en-US" sz="1400" dirty="0"/>
                        <a:t>Phase 2 General Distribution</a:t>
                      </a:r>
                    </a:p>
                  </a:txBody>
                  <a:tcPr/>
                </a:tc>
                <a:tc>
                  <a:txBody>
                    <a:bodyPr/>
                    <a:lstStyle/>
                    <a:p>
                      <a:pPr algn="l"/>
                      <a:r>
                        <a:rPr lang="en-US" sz="1400" dirty="0"/>
                        <a:t>April 24, 2020</a:t>
                      </a:r>
                    </a:p>
                  </a:txBody>
                  <a:tcPr/>
                </a:tc>
                <a:tc>
                  <a:txBody>
                    <a:bodyPr/>
                    <a:lstStyle/>
                    <a:p>
                      <a:pPr algn="l"/>
                      <a:r>
                        <a:rPr lang="en-US" sz="1400" dirty="0"/>
                        <a:t>2% of 2018 revenue minus phase 1 distribution</a:t>
                      </a:r>
                    </a:p>
                  </a:txBody>
                  <a:tcPr/>
                </a:tc>
                <a:tc>
                  <a:txBody>
                    <a:bodyPr/>
                    <a:lstStyle/>
                    <a:p>
                      <a:pPr algn="l"/>
                      <a:r>
                        <a:rPr lang="en-US" sz="1400" dirty="0"/>
                        <a:t>Lost Revenue and Unreimbursed COVID Expenses</a:t>
                      </a:r>
                    </a:p>
                  </a:txBody>
                  <a:tcPr/>
                </a:tc>
                <a:tc>
                  <a:txBody>
                    <a:bodyPr/>
                    <a:lstStyle/>
                    <a:p>
                      <a:pPr algn="l"/>
                      <a:r>
                        <a:rPr lang="en-US" sz="1400" dirty="0"/>
                        <a:t>Provider Relief Fund Portal</a:t>
                      </a:r>
                    </a:p>
                  </a:txBody>
                  <a:tcPr/>
                </a:tc>
                <a:extLst>
                  <a:ext uri="{0D108BD9-81ED-4DB2-BD59-A6C34878D82A}">
                    <a16:rowId xmlns="" xmlns:a16="http://schemas.microsoft.com/office/drawing/2014/main" val="557501647"/>
                  </a:ext>
                </a:extLst>
              </a:tr>
              <a:tr h="487328">
                <a:tc>
                  <a:txBody>
                    <a:bodyPr/>
                    <a:lstStyle/>
                    <a:p>
                      <a:pPr algn="l"/>
                      <a:r>
                        <a:rPr lang="en-US" sz="1400" dirty="0"/>
                        <a:t>Phase 3 General Distribution</a:t>
                      </a:r>
                    </a:p>
                  </a:txBody>
                  <a:tcPr/>
                </a:tc>
                <a:tc>
                  <a:txBody>
                    <a:bodyPr/>
                    <a:lstStyle/>
                    <a:p>
                      <a:pPr algn="l"/>
                      <a:r>
                        <a:rPr lang="en-US" sz="1400" dirty="0"/>
                        <a:t>December 15, 2020</a:t>
                      </a:r>
                    </a:p>
                  </a:txBody>
                  <a:tcPr/>
                </a:tc>
                <a:tc>
                  <a:txBody>
                    <a:bodyPr/>
                    <a:lstStyle/>
                    <a:p>
                      <a:pPr algn="l"/>
                      <a:r>
                        <a:rPr lang="en-US" sz="1400" dirty="0"/>
                        <a:t>Variable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Lost Revenue and Unreimbursed COVID Expenses</a:t>
                      </a:r>
                    </a:p>
                  </a:txBody>
                  <a:tcPr/>
                </a:tc>
                <a:tc>
                  <a:txBody>
                    <a:bodyPr/>
                    <a:lstStyle/>
                    <a:p>
                      <a:pPr algn="l"/>
                      <a:r>
                        <a:rPr lang="en-US" sz="1400" dirty="0"/>
                        <a:t>Provider Relief Fund Portal</a:t>
                      </a:r>
                    </a:p>
                  </a:txBody>
                  <a:tcPr/>
                </a:tc>
                <a:extLst>
                  <a:ext uri="{0D108BD9-81ED-4DB2-BD59-A6C34878D82A}">
                    <a16:rowId xmlns="" xmlns:a16="http://schemas.microsoft.com/office/drawing/2014/main" val="2313061225"/>
                  </a:ext>
                </a:extLst>
              </a:tr>
              <a:tr h="846134">
                <a:tc>
                  <a:txBody>
                    <a:bodyPr/>
                    <a:lstStyle/>
                    <a:p>
                      <a:pPr algn="l"/>
                      <a:r>
                        <a:rPr lang="en-US" sz="1400" dirty="0"/>
                        <a:t>Rural Targeted Allocation</a:t>
                      </a:r>
                    </a:p>
                  </a:txBody>
                  <a:tcPr/>
                </a:tc>
                <a:tc>
                  <a:txBody>
                    <a:bodyPr/>
                    <a:lstStyle/>
                    <a:p>
                      <a:pPr algn="l"/>
                      <a:r>
                        <a:rPr lang="en-US" sz="1400" dirty="0"/>
                        <a:t>May 6, 2020</a:t>
                      </a:r>
                    </a:p>
                  </a:txBody>
                  <a:tcPr/>
                </a:tc>
                <a:tc>
                  <a:txBody>
                    <a:bodyPr/>
                    <a:lstStyle/>
                    <a:p>
                      <a:pPr algn="l"/>
                      <a:r>
                        <a:rPr lang="en-US" sz="1400" dirty="0"/>
                        <a:t>$103k + 3.6% operating expenses (Ind), Graduated Base Payment + 1.97% of operating expenses (PB)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Lost Revenue and Unreimbursed COVID Expenses</a:t>
                      </a:r>
                    </a:p>
                  </a:txBody>
                  <a:tcPr/>
                </a:tc>
                <a:tc>
                  <a:txBody>
                    <a:bodyPr/>
                    <a:lstStyle/>
                    <a:p>
                      <a:pPr algn="l"/>
                      <a:r>
                        <a:rPr lang="en-US" sz="1400" dirty="0"/>
                        <a:t>Provider Relief Fund Portal</a:t>
                      </a:r>
                    </a:p>
                  </a:txBody>
                  <a:tcPr/>
                </a:tc>
                <a:extLst>
                  <a:ext uri="{0D108BD9-81ED-4DB2-BD59-A6C34878D82A}">
                    <a16:rowId xmlns="" xmlns:a16="http://schemas.microsoft.com/office/drawing/2014/main" val="87022603"/>
                  </a:ext>
                </a:extLst>
              </a:tr>
              <a:tr h="467470">
                <a:tc>
                  <a:txBody>
                    <a:bodyPr/>
                    <a:lstStyle/>
                    <a:p>
                      <a:pPr algn="l"/>
                      <a:r>
                        <a:rPr lang="en-US" sz="1400" dirty="0"/>
                        <a:t>RHC COVID-19 Testing Fund</a:t>
                      </a:r>
                    </a:p>
                  </a:txBody>
                  <a:tcPr/>
                </a:tc>
                <a:tc>
                  <a:txBody>
                    <a:bodyPr/>
                    <a:lstStyle/>
                    <a:p>
                      <a:pPr algn="l"/>
                      <a:r>
                        <a:rPr lang="en-US" sz="1400" dirty="0"/>
                        <a:t>May 20, 2020 + later dates</a:t>
                      </a:r>
                    </a:p>
                  </a:txBody>
                  <a:tcPr/>
                </a:tc>
                <a:tc>
                  <a:txBody>
                    <a:bodyPr/>
                    <a:lstStyle/>
                    <a:p>
                      <a:pPr algn="l"/>
                      <a:r>
                        <a:rPr lang="en-US" sz="1400" dirty="0"/>
                        <a:t>$49,461.42 per RHC</a:t>
                      </a:r>
                    </a:p>
                  </a:txBody>
                  <a:tcPr/>
                </a:tc>
                <a:tc>
                  <a:txBody>
                    <a:bodyPr/>
                    <a:lstStyle/>
                    <a:p>
                      <a:pPr algn="l"/>
                      <a:r>
                        <a:rPr lang="en-US" sz="1400" dirty="0"/>
                        <a:t>Unreimbursed COVID testing expenses</a:t>
                      </a:r>
                    </a:p>
                  </a:txBody>
                  <a:tcPr/>
                </a:tc>
                <a:tc>
                  <a:txBody>
                    <a:bodyPr/>
                    <a:lstStyle/>
                    <a:p>
                      <a:pPr algn="l"/>
                      <a:r>
                        <a:rPr lang="en-US" sz="1400" dirty="0">
                          <a:hlinkClick r:id="rId2"/>
                        </a:rPr>
                        <a:t>www.RHCcovidreporting.com</a:t>
                      </a:r>
                      <a:r>
                        <a:rPr lang="en-US" sz="1400" dirty="0"/>
                        <a:t> </a:t>
                      </a:r>
                    </a:p>
                  </a:txBody>
                  <a:tcPr/>
                </a:tc>
                <a:extLst>
                  <a:ext uri="{0D108BD9-81ED-4DB2-BD59-A6C34878D82A}">
                    <a16:rowId xmlns="" xmlns:a16="http://schemas.microsoft.com/office/drawing/2014/main" val="1502102550"/>
                  </a:ext>
                </a:extLst>
              </a:tr>
              <a:tr h="464009">
                <a:tc>
                  <a:txBody>
                    <a:bodyPr/>
                    <a:lstStyle/>
                    <a:p>
                      <a:pPr algn="l"/>
                      <a:r>
                        <a:rPr lang="en-US" sz="1400" dirty="0"/>
                        <a:t>RHC COVID-19 Testing and Mitigation Fund</a:t>
                      </a:r>
                    </a:p>
                  </a:txBody>
                  <a:tcPr/>
                </a:tc>
                <a:tc>
                  <a:txBody>
                    <a:bodyPr/>
                    <a:lstStyle/>
                    <a:p>
                      <a:pPr algn="l"/>
                      <a:r>
                        <a:rPr lang="en-US" sz="1400" dirty="0"/>
                        <a:t>June 10, </a:t>
                      </a:r>
                      <a:r>
                        <a:rPr lang="en-US" sz="1400" dirty="0" smtClean="0"/>
                        <a:t>2021 + later</a:t>
                      </a:r>
                      <a:r>
                        <a:rPr lang="en-US" sz="1400" baseline="0" dirty="0" smtClean="0"/>
                        <a:t> dates</a:t>
                      </a:r>
                      <a:endParaRPr lang="en-US" sz="1400" dirty="0"/>
                    </a:p>
                  </a:txBody>
                  <a:tcPr/>
                </a:tc>
                <a:tc>
                  <a:txBody>
                    <a:bodyPr/>
                    <a:lstStyle/>
                    <a:p>
                      <a:pPr algn="l"/>
                      <a:r>
                        <a:rPr lang="en-US" sz="1400" dirty="0"/>
                        <a:t>$100,000 per RHC</a:t>
                      </a:r>
                    </a:p>
                  </a:txBody>
                  <a:tcPr/>
                </a:tc>
                <a:tc>
                  <a:txBody>
                    <a:bodyPr/>
                    <a:lstStyle/>
                    <a:p>
                      <a:pPr algn="l"/>
                      <a:r>
                        <a:rPr lang="en-US" sz="1400" dirty="0"/>
                        <a:t>Unreimbursed COVID testing and mitigation expenses</a:t>
                      </a:r>
                    </a:p>
                  </a:txBody>
                  <a:tcPr/>
                </a:tc>
                <a:tc>
                  <a:txBody>
                    <a:bodyPr/>
                    <a:lstStyle/>
                    <a:p>
                      <a:pPr algn="l"/>
                      <a:r>
                        <a:rPr lang="en-US" sz="1400" dirty="0">
                          <a:hlinkClick r:id="rId2"/>
                        </a:rPr>
                        <a:t>www.RHCcovidreporting.com</a:t>
                      </a:r>
                      <a:r>
                        <a:rPr lang="en-US" sz="1400" dirty="0"/>
                        <a:t> </a:t>
                      </a:r>
                    </a:p>
                  </a:txBody>
                  <a:tcPr/>
                </a:tc>
                <a:extLst>
                  <a:ext uri="{0D108BD9-81ED-4DB2-BD59-A6C34878D82A}">
                    <a16:rowId xmlns="" xmlns:a16="http://schemas.microsoft.com/office/drawing/2014/main" val="3410490076"/>
                  </a:ext>
                </a:extLst>
              </a:tr>
              <a:tr h="655072">
                <a:tc>
                  <a:txBody>
                    <a:bodyPr/>
                    <a:lstStyle/>
                    <a:p>
                      <a:pPr algn="l"/>
                      <a:r>
                        <a:rPr lang="en-US" sz="1400" dirty="0"/>
                        <a:t>RHC Vaccine </a:t>
                      </a:r>
                      <a:r>
                        <a:rPr lang="en-US" sz="1400" dirty="0" smtClean="0"/>
                        <a:t>Confidence Grants</a:t>
                      </a:r>
                      <a:endParaRPr lang="en-US" sz="1400" dirty="0"/>
                    </a:p>
                  </a:txBody>
                  <a:tcPr/>
                </a:tc>
                <a:tc>
                  <a:txBody>
                    <a:bodyPr/>
                    <a:lstStyle/>
                    <a:p>
                      <a:pPr algn="l"/>
                      <a:r>
                        <a:rPr lang="en-US" sz="1400" dirty="0"/>
                        <a:t>July 22, 2021</a:t>
                      </a:r>
                    </a:p>
                  </a:txBody>
                  <a:tcPr/>
                </a:tc>
                <a:tc>
                  <a:txBody>
                    <a:bodyPr/>
                    <a:lstStyle/>
                    <a:p>
                      <a:pPr algn="l"/>
                      <a:r>
                        <a:rPr lang="en-US" sz="1400" dirty="0" smtClean="0"/>
                        <a:t>Approximately $49,529.00</a:t>
                      </a:r>
                      <a:endParaRPr lang="en-US" sz="1400" dirty="0"/>
                    </a:p>
                  </a:txBody>
                  <a:tcPr/>
                </a:tc>
                <a:tc>
                  <a:txBody>
                    <a:bodyPr/>
                    <a:lstStyle/>
                    <a:p>
                      <a:pPr algn="l"/>
                      <a:r>
                        <a:rPr lang="en-US" sz="1400" dirty="0"/>
                        <a:t>Vaccine hesitancy work</a:t>
                      </a:r>
                    </a:p>
                  </a:txBody>
                  <a:tcPr/>
                </a:tc>
                <a:tc>
                  <a:txBody>
                    <a:bodyPr/>
                    <a:lstStyle/>
                    <a:p>
                      <a:pPr algn="l"/>
                      <a:r>
                        <a:rPr lang="en-US" sz="1400" dirty="0"/>
                        <a:t>Financial Reports through Payment Management System + Quarterly Calls</a:t>
                      </a:r>
                    </a:p>
                  </a:txBody>
                  <a:tcPr/>
                </a:tc>
                <a:extLst>
                  <a:ext uri="{0D108BD9-81ED-4DB2-BD59-A6C34878D82A}">
                    <a16:rowId xmlns="" xmlns:a16="http://schemas.microsoft.com/office/drawing/2014/main" val="1272590863"/>
                  </a:ext>
                </a:extLst>
              </a:tr>
              <a:tr h="655072">
                <a:tc>
                  <a:txBody>
                    <a:bodyPr/>
                    <a:lstStyle/>
                    <a:p>
                      <a:pPr algn="l"/>
                      <a:r>
                        <a:rPr lang="en-US" sz="1400" dirty="0"/>
                        <a:t>American Rescue Plan + Phase 4 General Distribution</a:t>
                      </a:r>
                    </a:p>
                  </a:txBody>
                  <a:tcPr/>
                </a:tc>
                <a:tc>
                  <a:txBody>
                    <a:bodyPr/>
                    <a:lstStyle/>
                    <a:p>
                      <a:pPr algn="l"/>
                      <a:r>
                        <a:rPr lang="en-US" sz="1400" dirty="0" smtClean="0"/>
                        <a:t>November/December 2021</a:t>
                      </a:r>
                      <a:endParaRPr lang="en-US" sz="1400" dirty="0"/>
                    </a:p>
                  </a:txBody>
                  <a:tcPr/>
                </a:tc>
                <a:tc>
                  <a:txBody>
                    <a:bodyPr/>
                    <a:lstStyle/>
                    <a:p>
                      <a:pPr algn="l"/>
                      <a:r>
                        <a:rPr lang="en-US" sz="1400" dirty="0" smtClean="0"/>
                        <a:t>Variable</a:t>
                      </a:r>
                      <a:endParaRPr lang="en-US" sz="1400" dirty="0"/>
                    </a:p>
                  </a:txBody>
                  <a:tcPr/>
                </a:tc>
                <a:tc>
                  <a:txBody>
                    <a:bodyPr/>
                    <a:lstStyle/>
                    <a:p>
                      <a:pPr algn="l"/>
                      <a:r>
                        <a:rPr lang="en-US" sz="1400" dirty="0"/>
                        <a:t>Lost Revenue and</a:t>
                      </a:r>
                    </a:p>
                    <a:p>
                      <a:pPr algn="l"/>
                      <a:r>
                        <a:rPr lang="en-US" sz="1400" dirty="0"/>
                        <a:t>Unreimbursed </a:t>
                      </a:r>
                      <a:r>
                        <a:rPr lang="en-US" sz="1400" dirty="0" smtClean="0"/>
                        <a:t>COVID Expenses</a:t>
                      </a:r>
                      <a:endParaRPr lang="en-US" sz="1400" dirty="0"/>
                    </a:p>
                  </a:txBody>
                  <a:tcPr/>
                </a:tc>
                <a:tc>
                  <a:txBody>
                    <a:bodyPr/>
                    <a:lstStyle/>
                    <a:p>
                      <a:pPr algn="l"/>
                      <a:r>
                        <a:rPr lang="en-US" sz="1400" dirty="0"/>
                        <a:t>Provider Relief Fund Portal</a:t>
                      </a:r>
                    </a:p>
                  </a:txBody>
                  <a:tcPr/>
                </a:tc>
                <a:extLst>
                  <a:ext uri="{0D108BD9-81ED-4DB2-BD59-A6C34878D82A}">
                    <a16:rowId xmlns="" xmlns:a16="http://schemas.microsoft.com/office/drawing/2014/main" val="1772848926"/>
                  </a:ext>
                </a:extLst>
              </a:tr>
            </a:tbl>
          </a:graphicData>
        </a:graphic>
      </p:graphicFrame>
      <p:sp>
        <p:nvSpPr>
          <p:cNvPr id="2" name="Explosion 1 1"/>
          <p:cNvSpPr/>
          <p:nvPr/>
        </p:nvSpPr>
        <p:spPr>
          <a:xfrm>
            <a:off x="151349" y="4117953"/>
            <a:ext cx="441434" cy="466659"/>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Explosion 1 3"/>
          <p:cNvSpPr/>
          <p:nvPr/>
        </p:nvSpPr>
        <p:spPr>
          <a:xfrm>
            <a:off x="151349" y="4835283"/>
            <a:ext cx="441434" cy="466659"/>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Explosion 1 4"/>
          <p:cNvSpPr/>
          <p:nvPr/>
        </p:nvSpPr>
        <p:spPr>
          <a:xfrm>
            <a:off x="150928" y="5525812"/>
            <a:ext cx="441434" cy="466659"/>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9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C6611E-98AD-40DB-959C-F12B17E1E55A}"/>
              </a:ext>
            </a:extLst>
          </p:cNvPr>
          <p:cNvSpPr>
            <a:spLocks noGrp="1"/>
          </p:cNvSpPr>
          <p:nvPr>
            <p:ph type="title"/>
          </p:nvPr>
        </p:nvSpPr>
        <p:spPr>
          <a:xfrm>
            <a:off x="423332" y="227013"/>
            <a:ext cx="10515600" cy="1325563"/>
          </a:xfrm>
        </p:spPr>
        <p:txBody>
          <a:bodyPr/>
          <a:lstStyle/>
          <a:p>
            <a:pPr algn="ctr"/>
            <a:r>
              <a:rPr lang="en-US" b="1" dirty="0" smtClean="0"/>
              <a:t>The What </a:t>
            </a:r>
            <a:endParaRPr lang="en-US" b="1" dirty="0"/>
          </a:p>
        </p:txBody>
      </p:sp>
      <p:sp>
        <p:nvSpPr>
          <p:cNvPr id="5" name="Content Placeholder 4">
            <a:extLst>
              <a:ext uri="{FF2B5EF4-FFF2-40B4-BE49-F238E27FC236}">
                <a16:creationId xmlns="" xmlns:a16="http://schemas.microsoft.com/office/drawing/2014/main" id="{4016F3A4-C4C2-420B-BA4A-630637DBCED1}"/>
              </a:ext>
            </a:extLst>
          </p:cNvPr>
          <p:cNvSpPr>
            <a:spLocks noGrp="1"/>
          </p:cNvSpPr>
          <p:nvPr>
            <p:ph idx="1"/>
          </p:nvPr>
        </p:nvSpPr>
        <p:spPr>
          <a:xfrm>
            <a:off x="423332" y="1741762"/>
            <a:ext cx="11150601" cy="3866091"/>
          </a:xfrm>
        </p:spPr>
        <p:txBody>
          <a:bodyPr/>
          <a:lstStyle/>
          <a:p>
            <a:r>
              <a:rPr lang="en-US" dirty="0"/>
              <a:t>H.R. </a:t>
            </a:r>
            <a:r>
              <a:rPr lang="en-US" dirty="0" smtClean="0"/>
              <a:t>133 (Consolidated </a:t>
            </a:r>
            <a:r>
              <a:rPr lang="en-US" dirty="0"/>
              <a:t>Appropriations Act of </a:t>
            </a:r>
            <a:r>
              <a:rPr lang="en-US" dirty="0" smtClean="0"/>
              <a:t>2021) </a:t>
            </a:r>
            <a:r>
              <a:rPr lang="en-US" dirty="0" smtClean="0">
                <a:sym typeface="Wingdings" panose="05000000000000000000" pitchFamily="2" charset="2"/>
              </a:rPr>
              <a:t></a:t>
            </a:r>
            <a:r>
              <a:rPr lang="en-US" dirty="0" smtClean="0"/>
              <a:t> drastic Medicare RHC payment methodology reform </a:t>
            </a:r>
          </a:p>
          <a:p>
            <a:r>
              <a:rPr lang="en-US" dirty="0" smtClean="0"/>
              <a:t>All RHCs are subject to a cap </a:t>
            </a:r>
          </a:p>
          <a:p>
            <a:pPr lvl="1"/>
            <a:r>
              <a:rPr lang="en-US" dirty="0" smtClean="0"/>
              <a:t>Grandfathered/previously uncapped RHCs – clinic specific upper payment limits (based on 2020 reimbursement rates) that will increase each year per Medicare Economic Index (MEI) </a:t>
            </a:r>
          </a:p>
          <a:p>
            <a:pPr lvl="1"/>
            <a:r>
              <a:rPr lang="en-US" dirty="0" smtClean="0"/>
              <a:t>All </a:t>
            </a:r>
            <a:r>
              <a:rPr lang="en-US" b="1" dirty="0" smtClean="0"/>
              <a:t>new</a:t>
            </a:r>
            <a:r>
              <a:rPr lang="en-US" dirty="0" smtClean="0"/>
              <a:t> (855A submitted after 12/31/2020) and previously independent RHCs – Medicare upper payment limit ($113 in 2022) </a:t>
            </a:r>
            <a:endParaRPr lang="en-US" dirty="0"/>
          </a:p>
          <a:p>
            <a:pPr lvl="1"/>
            <a:endParaRPr lang="en-US" dirty="0" smtClean="0"/>
          </a:p>
          <a:p>
            <a:pPr marL="0" indent="0">
              <a:buNone/>
            </a:pPr>
            <a:endParaRPr lang="en-US" dirty="0"/>
          </a:p>
        </p:txBody>
      </p:sp>
    </p:spTree>
    <p:extLst>
      <p:ext uri="{BB962C8B-B14F-4D97-AF65-F5344CB8AC3E}">
        <p14:creationId xmlns:p14="http://schemas.microsoft.com/office/powerpoint/2010/main" val="628862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136525"/>
            <a:ext cx="11369682" cy="1325563"/>
          </a:xfrm>
        </p:spPr>
        <p:txBody>
          <a:bodyPr/>
          <a:lstStyle/>
          <a:p>
            <a:pPr algn="ctr"/>
            <a:r>
              <a:rPr lang="en-US" b="1" dirty="0" smtClean="0"/>
              <a:t>RHC COVID-19 Funding </a:t>
            </a:r>
            <a:br>
              <a:rPr lang="en-US" b="1" dirty="0" smtClean="0"/>
            </a:br>
            <a:r>
              <a:rPr lang="en-US" b="1" dirty="0" smtClean="0"/>
              <a:t>Program Reminders</a:t>
            </a:r>
            <a:endParaRPr lang="en-US" b="1" dirty="0"/>
          </a:p>
        </p:txBody>
      </p:sp>
      <p:sp>
        <p:nvSpPr>
          <p:cNvPr id="3" name="Content Placeholder 2"/>
          <p:cNvSpPr>
            <a:spLocks noGrp="1"/>
          </p:cNvSpPr>
          <p:nvPr>
            <p:ph idx="1"/>
          </p:nvPr>
        </p:nvSpPr>
        <p:spPr>
          <a:xfrm>
            <a:off x="93321" y="1550375"/>
            <a:ext cx="11856239" cy="4205288"/>
          </a:xfrm>
        </p:spPr>
        <p:txBody>
          <a:bodyPr/>
          <a:lstStyle/>
          <a:p>
            <a:r>
              <a:rPr lang="en-US" b="1" dirty="0" smtClean="0"/>
              <a:t>RHC COVID-19 Testing and Mitigation (RHCCTM) </a:t>
            </a:r>
          </a:p>
          <a:p>
            <a:pPr lvl="1"/>
            <a:r>
              <a:rPr lang="en-US" dirty="0" smtClean="0"/>
              <a:t>$100,000 per RHC </a:t>
            </a:r>
          </a:p>
          <a:p>
            <a:pPr lvl="1"/>
            <a:r>
              <a:rPr lang="en-US" dirty="0" smtClean="0"/>
              <a:t>Automatically awarded beginning June 2021 to reporting compliant RHCs</a:t>
            </a:r>
          </a:p>
          <a:p>
            <a:pPr lvl="1"/>
            <a:r>
              <a:rPr lang="en-US" dirty="0" smtClean="0"/>
              <a:t>Project Period: January 1, 2021 – December 31, 2022</a:t>
            </a:r>
          </a:p>
          <a:p>
            <a:pPr lvl="1"/>
            <a:r>
              <a:rPr lang="en-US" dirty="0" smtClean="0"/>
              <a:t>Reporting on </a:t>
            </a:r>
            <a:r>
              <a:rPr lang="en-US" dirty="0" smtClean="0">
                <a:hlinkClick r:id="rId2" action="ppaction://hlinkfile"/>
              </a:rPr>
              <a:t>RHCcovidreporting.com</a:t>
            </a:r>
            <a:r>
              <a:rPr lang="en-US" dirty="0" smtClean="0"/>
              <a:t> through Jan. 2023</a:t>
            </a:r>
          </a:p>
          <a:p>
            <a:pPr marL="457200" lvl="1" indent="0">
              <a:buNone/>
            </a:pPr>
            <a:r>
              <a:rPr lang="en-US" dirty="0" smtClean="0"/>
              <a:t> </a:t>
            </a:r>
            <a:endParaRPr lang="en-US" dirty="0"/>
          </a:p>
          <a:p>
            <a:r>
              <a:rPr lang="en-US" b="1" dirty="0" smtClean="0"/>
              <a:t>Allowable Expenses</a:t>
            </a:r>
            <a:endParaRPr lang="en-US" b="1" dirty="0"/>
          </a:p>
          <a:p>
            <a:pPr lvl="1"/>
            <a:r>
              <a:rPr lang="en-US" dirty="0" smtClean="0"/>
              <a:t>Testing and testing-related</a:t>
            </a:r>
          </a:p>
          <a:p>
            <a:pPr lvl="1"/>
            <a:r>
              <a:rPr lang="en-US" dirty="0" smtClean="0"/>
              <a:t>Mitigation and mitigation-related </a:t>
            </a:r>
          </a:p>
          <a:p>
            <a:pPr lvl="1"/>
            <a:r>
              <a:rPr lang="en-US" dirty="0" smtClean="0"/>
              <a:t>Otherwise unreimbursed </a:t>
            </a:r>
            <a:endParaRPr lang="en-US" dirty="0"/>
          </a:p>
          <a:p>
            <a:pPr marL="457200" lvl="1" indent="0">
              <a:buNone/>
            </a:pPr>
            <a:r>
              <a:rPr lang="en-US" dirty="0"/>
              <a:t> </a:t>
            </a:r>
          </a:p>
          <a:p>
            <a:endParaRPr lang="en-US" dirty="0"/>
          </a:p>
        </p:txBody>
      </p:sp>
      <p:sp>
        <p:nvSpPr>
          <p:cNvPr id="4" name="Rounded Rectangle 3"/>
          <p:cNvSpPr/>
          <p:nvPr/>
        </p:nvSpPr>
        <p:spPr>
          <a:xfrm>
            <a:off x="6192695" y="3979216"/>
            <a:ext cx="1633307" cy="6180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accent1">
                    <a:lumMod val="20000"/>
                    <a:lumOff val="80000"/>
                  </a:schemeClr>
                </a:solidFill>
              </a:rPr>
              <a:t>Retention payments!</a:t>
            </a:r>
            <a:endParaRPr lang="en-US" dirty="0">
              <a:solidFill>
                <a:schemeClr val="accent1">
                  <a:lumMod val="20000"/>
                  <a:lumOff val="80000"/>
                </a:schemeClr>
              </a:solidFill>
            </a:endParaRPr>
          </a:p>
        </p:txBody>
      </p:sp>
      <p:sp>
        <p:nvSpPr>
          <p:cNvPr id="6" name="Rounded Rectangle 5"/>
          <p:cNvSpPr/>
          <p:nvPr/>
        </p:nvSpPr>
        <p:spPr>
          <a:xfrm>
            <a:off x="7373007" y="4787462"/>
            <a:ext cx="1633307" cy="6180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accent1">
                    <a:lumMod val="20000"/>
                    <a:lumOff val="80000"/>
                  </a:schemeClr>
                </a:solidFill>
              </a:rPr>
              <a:t>Facility retrofitting!</a:t>
            </a:r>
            <a:endParaRPr lang="en-US" dirty="0">
              <a:solidFill>
                <a:schemeClr val="accent1">
                  <a:lumMod val="20000"/>
                  <a:lumOff val="80000"/>
                </a:schemeClr>
              </a:solidFill>
            </a:endParaRPr>
          </a:p>
        </p:txBody>
      </p:sp>
      <p:sp>
        <p:nvSpPr>
          <p:cNvPr id="7" name="Rounded Rectangle 6"/>
          <p:cNvSpPr/>
          <p:nvPr/>
        </p:nvSpPr>
        <p:spPr>
          <a:xfrm>
            <a:off x="8577492" y="3884097"/>
            <a:ext cx="1633307" cy="8082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accent1">
                    <a:lumMod val="20000"/>
                    <a:lumOff val="80000"/>
                  </a:schemeClr>
                </a:solidFill>
              </a:rPr>
              <a:t>Expanding digital technologies!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2839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136525"/>
            <a:ext cx="11369682" cy="1325563"/>
          </a:xfrm>
        </p:spPr>
        <p:txBody>
          <a:bodyPr/>
          <a:lstStyle/>
          <a:p>
            <a:pPr algn="ctr"/>
            <a:r>
              <a:rPr lang="en-US" b="1" dirty="0" smtClean="0"/>
              <a:t>RHC COVID-19 </a:t>
            </a:r>
            <a:br>
              <a:rPr lang="en-US" b="1" dirty="0" smtClean="0"/>
            </a:br>
            <a:r>
              <a:rPr lang="en-US" b="1" dirty="0" smtClean="0"/>
              <a:t>Vaccine Confidence Grants</a:t>
            </a:r>
            <a:endParaRPr lang="en-US" b="1" dirty="0"/>
          </a:p>
        </p:txBody>
      </p:sp>
      <p:sp>
        <p:nvSpPr>
          <p:cNvPr id="3" name="Content Placeholder 2"/>
          <p:cNvSpPr>
            <a:spLocks noGrp="1"/>
          </p:cNvSpPr>
          <p:nvPr>
            <p:ph idx="1"/>
          </p:nvPr>
        </p:nvSpPr>
        <p:spPr>
          <a:xfrm>
            <a:off x="93321" y="1550375"/>
            <a:ext cx="11856239" cy="2548659"/>
          </a:xfrm>
        </p:spPr>
        <p:txBody>
          <a:bodyPr/>
          <a:lstStyle/>
          <a:p>
            <a:pPr lvl="1"/>
            <a:r>
              <a:rPr lang="en-US" dirty="0"/>
              <a:t>~$</a:t>
            </a:r>
            <a:r>
              <a:rPr lang="en-US" dirty="0" smtClean="0"/>
              <a:t>49,529 per </a:t>
            </a:r>
            <a:r>
              <a:rPr lang="en-US" b="1" dirty="0" smtClean="0"/>
              <a:t>awarded</a:t>
            </a:r>
            <a:r>
              <a:rPr lang="en-US" dirty="0" smtClean="0"/>
              <a:t> RHC in July/August 2021 for vaccine confidence efforts </a:t>
            </a:r>
          </a:p>
          <a:p>
            <a:pPr lvl="1"/>
            <a:r>
              <a:rPr lang="en-US" dirty="0" smtClean="0"/>
              <a:t>Project Period: July 1, 2021 – June 30, 2022 (unless your RHC was granted a no-cost extension)</a:t>
            </a:r>
          </a:p>
          <a:p>
            <a:pPr lvl="1"/>
            <a:r>
              <a:rPr lang="en-US" dirty="0" smtClean="0"/>
              <a:t>Funds drawn down on Payment Management System (PMS) and managed on HRSA Electronic Handbooks (EHB) </a:t>
            </a:r>
          </a:p>
          <a:p>
            <a:pPr marL="457200" lvl="1" indent="0">
              <a:buNone/>
            </a:pPr>
            <a:r>
              <a:rPr lang="en-US" dirty="0" smtClean="0"/>
              <a:t> </a:t>
            </a:r>
            <a:endParaRPr lang="en-US" dirty="0"/>
          </a:p>
          <a:p>
            <a:endParaRPr lang="en-US" dirty="0"/>
          </a:p>
        </p:txBody>
      </p:sp>
      <p:sp>
        <p:nvSpPr>
          <p:cNvPr id="5" name="Double Wave 4"/>
          <p:cNvSpPr/>
          <p:nvPr/>
        </p:nvSpPr>
        <p:spPr>
          <a:xfrm>
            <a:off x="2309747" y="4099034"/>
            <a:ext cx="7151239" cy="1015300"/>
          </a:xfrm>
          <a:prstGeom prst="doubleWave">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accent1">
                    <a:lumMod val="20000"/>
                    <a:lumOff val="80000"/>
                  </a:schemeClr>
                </a:solidFill>
              </a:rPr>
              <a:t>Last day to draw down funds and </a:t>
            </a:r>
            <a:r>
              <a:rPr lang="en-US" sz="2400" b="1" dirty="0" smtClean="0">
                <a:solidFill>
                  <a:schemeClr val="accent1">
                    <a:lumMod val="20000"/>
                    <a:lumOff val="80000"/>
                  </a:schemeClr>
                </a:solidFill>
                <a:hlinkClick r:id="rId2"/>
              </a:rPr>
              <a:t>complete closeout requirements</a:t>
            </a:r>
            <a:r>
              <a:rPr lang="en-US" sz="2400" dirty="0" smtClean="0">
                <a:solidFill>
                  <a:schemeClr val="accent1">
                    <a:lumMod val="20000"/>
                    <a:lumOff val="80000"/>
                  </a:schemeClr>
                </a:solidFill>
              </a:rPr>
              <a:t> is September 28, 2022!</a:t>
            </a:r>
            <a:endParaRPr lang="en-US" sz="2400" dirty="0">
              <a:solidFill>
                <a:schemeClr val="accent1">
                  <a:lumMod val="20000"/>
                  <a:lumOff val="80000"/>
                </a:schemeClr>
              </a:solidFill>
            </a:endParaRPr>
          </a:p>
        </p:txBody>
      </p:sp>
    </p:spTree>
    <p:extLst>
      <p:ext uri="{BB962C8B-B14F-4D97-AF65-F5344CB8AC3E}">
        <p14:creationId xmlns:p14="http://schemas.microsoft.com/office/powerpoint/2010/main" val="32277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9E5F7-B531-4BA9-A35F-6ED62F31CD53}"/>
              </a:ext>
            </a:extLst>
          </p:cNvPr>
          <p:cNvSpPr>
            <a:spLocks noGrp="1"/>
          </p:cNvSpPr>
          <p:nvPr>
            <p:ph type="title"/>
          </p:nvPr>
        </p:nvSpPr>
        <p:spPr>
          <a:xfrm>
            <a:off x="140368" y="145994"/>
            <a:ext cx="11740526" cy="1325563"/>
          </a:xfrm>
        </p:spPr>
        <p:txBody>
          <a:bodyPr/>
          <a:lstStyle/>
          <a:p>
            <a:pPr algn="ctr"/>
            <a:r>
              <a:rPr lang="en-US" b="1" dirty="0" smtClean="0"/>
              <a:t>HRSA COVID-19 Testing Supply and Therapeutics Program</a:t>
            </a:r>
            <a:endParaRPr lang="en-US" b="1" dirty="0"/>
          </a:p>
        </p:txBody>
      </p:sp>
      <p:sp>
        <p:nvSpPr>
          <p:cNvPr id="3" name="Content Placeholder 2">
            <a:extLst>
              <a:ext uri="{FF2B5EF4-FFF2-40B4-BE49-F238E27FC236}">
                <a16:creationId xmlns:a16="http://schemas.microsoft.com/office/drawing/2014/main" xmlns="" id="{E7900981-7AA1-4541-B76A-57290BF77BAF}"/>
              </a:ext>
            </a:extLst>
          </p:cNvPr>
          <p:cNvSpPr>
            <a:spLocks noGrp="1"/>
          </p:cNvSpPr>
          <p:nvPr>
            <p:ph idx="1"/>
          </p:nvPr>
        </p:nvSpPr>
        <p:spPr>
          <a:xfrm>
            <a:off x="140367" y="1563939"/>
            <a:ext cx="9709927" cy="4345739"/>
          </a:xfrm>
        </p:spPr>
        <p:txBody>
          <a:bodyPr/>
          <a:lstStyle/>
          <a:p>
            <a:r>
              <a:rPr lang="en-US" u="sng" dirty="0" smtClean="0"/>
              <a:t>Free,</a:t>
            </a:r>
            <a:r>
              <a:rPr lang="en-US" dirty="0" smtClean="0"/>
              <a:t> direct supply of:</a:t>
            </a:r>
          </a:p>
          <a:p>
            <a:pPr lvl="1"/>
            <a:r>
              <a:rPr lang="en-US" dirty="0" smtClean="0"/>
              <a:t>At-home test kits </a:t>
            </a:r>
          </a:p>
          <a:p>
            <a:pPr lvl="1"/>
            <a:r>
              <a:rPr lang="en-US" dirty="0" smtClean="0"/>
              <a:t>Point-of-care testing supplies </a:t>
            </a:r>
          </a:p>
          <a:p>
            <a:pPr lvl="1"/>
            <a:r>
              <a:rPr lang="en-US" dirty="0" smtClean="0"/>
              <a:t>Enrollment available </a:t>
            </a:r>
            <a:r>
              <a:rPr lang="en-US" dirty="0" smtClean="0">
                <a:hlinkClick r:id="rId2"/>
              </a:rPr>
              <a:t>here</a:t>
            </a:r>
            <a:r>
              <a:rPr lang="en-US" dirty="0" smtClean="0"/>
              <a:t>! </a:t>
            </a:r>
          </a:p>
          <a:p>
            <a:r>
              <a:rPr lang="en-US" dirty="0" smtClean="0"/>
              <a:t>The newest HRSA program offers </a:t>
            </a:r>
            <a:r>
              <a:rPr lang="en-US" b="1" dirty="0" smtClean="0"/>
              <a:t>free, direct access to COVID therapeutics</a:t>
            </a:r>
            <a:r>
              <a:rPr lang="en-US" dirty="0" smtClean="0"/>
              <a:t>, allowing RHCs to participate in the nationwide “Test-to-Treat” program</a:t>
            </a:r>
          </a:p>
          <a:p>
            <a:pPr lvl="1"/>
            <a:r>
              <a:rPr lang="en-US" dirty="0" smtClean="0"/>
              <a:t>Visit </a:t>
            </a:r>
            <a:r>
              <a:rPr lang="en-US" dirty="0" smtClean="0">
                <a:hlinkClick r:id="rId3"/>
              </a:rPr>
              <a:t>narhc.org</a:t>
            </a:r>
            <a:r>
              <a:rPr lang="en-US" dirty="0" smtClean="0"/>
              <a:t> for enrollment steps and to learn more! </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8773" y="2226091"/>
            <a:ext cx="1937620" cy="10909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6589" y="3581926"/>
            <a:ext cx="1724746" cy="1724746"/>
          </a:xfrm>
          <a:prstGeom prst="rect">
            <a:avLst/>
          </a:prstGeom>
        </p:spPr>
      </p:pic>
    </p:spTree>
    <p:extLst>
      <p:ext uri="{BB962C8B-B14F-4D97-AF65-F5344CB8AC3E}">
        <p14:creationId xmlns:p14="http://schemas.microsoft.com/office/powerpoint/2010/main" val="2680181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Surprises Act / </a:t>
            </a:r>
            <a:br>
              <a:rPr lang="en-US" dirty="0"/>
            </a:br>
            <a:r>
              <a:rPr lang="en-US" dirty="0"/>
              <a:t>Good Faith Estimate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538" y="729832"/>
            <a:ext cx="3615616" cy="2410410"/>
          </a:xfrm>
          <a:prstGeom prst="rect">
            <a:avLst/>
          </a:prstGeom>
        </p:spPr>
      </p:pic>
    </p:spTree>
    <p:extLst>
      <p:ext uri="{BB962C8B-B14F-4D97-AF65-F5344CB8AC3E}">
        <p14:creationId xmlns:p14="http://schemas.microsoft.com/office/powerpoint/2010/main" val="2540468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6653" cy="1325563"/>
          </a:xfrm>
        </p:spPr>
        <p:txBody>
          <a:bodyPr/>
          <a:lstStyle/>
          <a:p>
            <a:pPr algn="ctr"/>
            <a:r>
              <a:rPr lang="en-US" b="1" dirty="0"/>
              <a:t>No Surprises Act – Good Faith Estimate</a:t>
            </a:r>
          </a:p>
        </p:txBody>
      </p:sp>
      <p:sp>
        <p:nvSpPr>
          <p:cNvPr id="3" name="Content Placeholder 2"/>
          <p:cNvSpPr>
            <a:spLocks noGrp="1"/>
          </p:cNvSpPr>
          <p:nvPr>
            <p:ph idx="1"/>
          </p:nvPr>
        </p:nvSpPr>
        <p:spPr/>
        <p:txBody>
          <a:bodyPr/>
          <a:lstStyle/>
          <a:p>
            <a:r>
              <a:rPr lang="en-US" sz="3200" dirty="0"/>
              <a:t>The section of the No Surprises Act that DOES apply to RHCs is related to price transparency. </a:t>
            </a:r>
          </a:p>
          <a:p>
            <a:r>
              <a:rPr lang="en-US" sz="3200" dirty="0"/>
              <a:t>Beginning Jan. 1, 2022, </a:t>
            </a:r>
            <a:r>
              <a:rPr lang="en-US" sz="3200" b="1" dirty="0"/>
              <a:t>ALL </a:t>
            </a:r>
            <a:r>
              <a:rPr lang="en-US" sz="3200" dirty="0"/>
              <a:t>RHCs must provide a Good Faith Estimate (GFE) of </a:t>
            </a:r>
            <a:r>
              <a:rPr lang="en-US" sz="3200" b="1" dirty="0" smtClean="0"/>
              <a:t>reasonably expected </a:t>
            </a:r>
            <a:r>
              <a:rPr lang="en-US" sz="3200" dirty="0"/>
              <a:t>charges for items and services to an uninsured (or self-pay) individual that either: </a:t>
            </a:r>
          </a:p>
          <a:p>
            <a:pPr lvl="1"/>
            <a:r>
              <a:rPr lang="en-US" sz="2800" dirty="0"/>
              <a:t>Requests the GFE, OR</a:t>
            </a:r>
          </a:p>
          <a:p>
            <a:pPr lvl="1"/>
            <a:r>
              <a:rPr lang="en-US" sz="2800" dirty="0"/>
              <a:t>Schedules an appointment 3+ days in advance </a:t>
            </a:r>
          </a:p>
          <a:p>
            <a:endParaRPr lang="en-US" dirty="0"/>
          </a:p>
        </p:txBody>
      </p:sp>
    </p:spTree>
    <p:extLst>
      <p:ext uri="{BB962C8B-B14F-4D97-AF65-F5344CB8AC3E}">
        <p14:creationId xmlns:p14="http://schemas.microsoft.com/office/powerpoint/2010/main" val="3257640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6653" cy="1325563"/>
          </a:xfrm>
        </p:spPr>
        <p:txBody>
          <a:bodyPr/>
          <a:lstStyle/>
          <a:p>
            <a:pPr algn="ctr"/>
            <a:r>
              <a:rPr lang="en-US" b="1" dirty="0"/>
              <a:t>NARHC </a:t>
            </a:r>
            <a:r>
              <a:rPr lang="en-US" b="1" dirty="0" smtClean="0"/>
              <a:t>/ CMS Resources</a:t>
            </a:r>
            <a:endParaRPr lang="en-US" b="1" dirty="0"/>
          </a:p>
        </p:txBody>
      </p:sp>
      <p:sp>
        <p:nvSpPr>
          <p:cNvPr id="3" name="Content Placeholder 2"/>
          <p:cNvSpPr>
            <a:spLocks noGrp="1"/>
          </p:cNvSpPr>
          <p:nvPr>
            <p:ph idx="1"/>
          </p:nvPr>
        </p:nvSpPr>
        <p:spPr/>
        <p:txBody>
          <a:bodyPr/>
          <a:lstStyle/>
          <a:p>
            <a:r>
              <a:rPr lang="en-US" sz="3200" dirty="0"/>
              <a:t>Webinar and Q&amp;A Follow-Up</a:t>
            </a:r>
          </a:p>
          <a:p>
            <a:pPr lvl="1"/>
            <a:r>
              <a:rPr lang="en-US" sz="2800" dirty="0">
                <a:hlinkClick r:id="rId2"/>
              </a:rPr>
              <a:t>https://vimeo.com/657020221/8ed2ca0928</a:t>
            </a:r>
            <a:endParaRPr lang="en-US" sz="2800" dirty="0"/>
          </a:p>
          <a:p>
            <a:pPr lvl="1"/>
            <a:r>
              <a:rPr lang="en-US" sz="2800" dirty="0">
                <a:hlinkClick r:id="rId3"/>
              </a:rPr>
              <a:t>https://</a:t>
            </a:r>
            <a:r>
              <a:rPr lang="en-US" sz="2800" dirty="0" smtClean="0">
                <a:hlinkClick r:id="rId3"/>
              </a:rPr>
              <a:t>www.narhc.org/Document.asp?DocID=11051</a:t>
            </a:r>
            <a:endParaRPr lang="en-US" sz="2800" dirty="0" smtClean="0"/>
          </a:p>
          <a:p>
            <a:pPr lvl="2"/>
            <a:r>
              <a:rPr lang="en-US" sz="2400" dirty="0" smtClean="0"/>
              <a:t>Required GFE notices to be posted in your clinics </a:t>
            </a:r>
            <a:r>
              <a:rPr lang="en-US" sz="2400" dirty="0"/>
              <a:t>and sample GFEs can be found here. </a:t>
            </a:r>
          </a:p>
          <a:p>
            <a:r>
              <a:rPr lang="en-US" sz="3200" dirty="0" smtClean="0"/>
              <a:t>CMS FAQs </a:t>
            </a:r>
          </a:p>
          <a:p>
            <a:pPr lvl="1"/>
            <a:r>
              <a:rPr lang="en-US" dirty="0" smtClean="0">
                <a:hlinkClick r:id="rId4"/>
              </a:rPr>
              <a:t>Part 1</a:t>
            </a:r>
            <a:endParaRPr lang="en-US" dirty="0" smtClean="0"/>
          </a:p>
          <a:p>
            <a:pPr lvl="1"/>
            <a:r>
              <a:rPr lang="en-US" dirty="0" smtClean="0">
                <a:hlinkClick r:id="rId5"/>
              </a:rPr>
              <a:t>Part 2 </a:t>
            </a:r>
            <a:endParaRPr lang="en-US" dirty="0"/>
          </a:p>
        </p:txBody>
      </p:sp>
      <p:sp>
        <p:nvSpPr>
          <p:cNvPr id="4" name="Rounded Rectangle 3"/>
          <p:cNvSpPr/>
          <p:nvPr/>
        </p:nvSpPr>
        <p:spPr>
          <a:xfrm>
            <a:off x="5152171" y="4061197"/>
            <a:ext cx="6394494" cy="155763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accent1">
                    <a:lumMod val="20000"/>
                    <a:lumOff val="80000"/>
                  </a:schemeClr>
                </a:solidFill>
              </a:rPr>
              <a:t>NARHC continues to work with CMS to obtain additional guidance and advocate for more reasonable and less burdensome price transparency measures that achieve the initial, positive intent. </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29047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Stay “In the Know” on RHC Issues </a:t>
            </a:r>
            <a:endParaRPr lang="en-US" b="1" dirty="0"/>
          </a:p>
        </p:txBody>
      </p:sp>
      <p:sp>
        <p:nvSpPr>
          <p:cNvPr id="3" name="Content Placeholder 2"/>
          <p:cNvSpPr>
            <a:spLocks noGrp="1"/>
          </p:cNvSpPr>
          <p:nvPr>
            <p:ph idx="1"/>
          </p:nvPr>
        </p:nvSpPr>
        <p:spPr>
          <a:xfrm>
            <a:off x="838200" y="1613959"/>
            <a:ext cx="10515600" cy="4205288"/>
          </a:xfrm>
        </p:spPr>
        <p:txBody>
          <a:bodyPr/>
          <a:lstStyle/>
          <a:p>
            <a:r>
              <a:rPr lang="en-US" sz="4400" dirty="0" smtClean="0"/>
              <a:t>NARHC.org </a:t>
            </a:r>
          </a:p>
          <a:p>
            <a:pPr lvl="1"/>
            <a:r>
              <a:rPr lang="en-US" sz="3200" dirty="0" smtClean="0"/>
              <a:t>Email Listserv</a:t>
            </a:r>
          </a:p>
          <a:p>
            <a:pPr lvl="1"/>
            <a:r>
              <a:rPr lang="en-US" sz="3200" dirty="0" smtClean="0"/>
              <a:t>Discussion Forum </a:t>
            </a:r>
          </a:p>
          <a:p>
            <a:pPr lvl="1"/>
            <a:r>
              <a:rPr lang="en-US" sz="3200" dirty="0" smtClean="0"/>
              <a:t>News Tab</a:t>
            </a:r>
          </a:p>
          <a:p>
            <a:pPr lvl="1"/>
            <a:r>
              <a:rPr lang="en-US" sz="3200" dirty="0" smtClean="0"/>
              <a:t>Resources Tab </a:t>
            </a:r>
          </a:p>
          <a:p>
            <a:pPr lvl="2"/>
            <a:r>
              <a:rPr lang="en-US" sz="2400" dirty="0" smtClean="0"/>
              <a:t>TA Webinars</a:t>
            </a:r>
          </a:p>
          <a:p>
            <a:pPr lvl="2"/>
            <a:r>
              <a:rPr lang="en-US" sz="2400" dirty="0" smtClean="0"/>
              <a:t>Advocacy Letters and Comments</a:t>
            </a:r>
            <a:endParaRPr lang="en-US" sz="2400" dirty="0"/>
          </a:p>
          <a:p>
            <a:pPr lvl="1"/>
            <a:endParaRPr lang="en-US" sz="4400" dirty="0"/>
          </a:p>
          <a:p>
            <a:pPr marL="457200"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397" y="1763636"/>
            <a:ext cx="4597542" cy="2571750"/>
          </a:xfrm>
          <a:prstGeom prst="rect">
            <a:avLst/>
          </a:prstGeom>
        </p:spPr>
      </p:pic>
    </p:spTree>
    <p:extLst>
      <p:ext uri="{BB962C8B-B14F-4D97-AF65-F5344CB8AC3E}">
        <p14:creationId xmlns:p14="http://schemas.microsoft.com/office/powerpoint/2010/main" val="4125753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93A549-819C-4151-8746-12085E995FF2}"/>
              </a:ext>
            </a:extLst>
          </p:cNvPr>
          <p:cNvSpPr>
            <a:spLocks noGrp="1"/>
          </p:cNvSpPr>
          <p:nvPr>
            <p:ph type="title"/>
          </p:nvPr>
        </p:nvSpPr>
        <p:spPr>
          <a:xfrm>
            <a:off x="838200" y="2227481"/>
            <a:ext cx="10515600" cy="1325563"/>
          </a:xfrm>
        </p:spPr>
        <p:txBody>
          <a:bodyPr/>
          <a:lstStyle/>
          <a:p>
            <a:pPr marL="0" indent="0" algn="ctr">
              <a:buNone/>
            </a:pPr>
            <a:r>
              <a:rPr lang="en-US" sz="3200" dirty="0"/>
              <a:t>Questions?</a:t>
            </a:r>
            <a:br>
              <a:rPr lang="en-US" sz="3200" dirty="0"/>
            </a:br>
            <a:r>
              <a:rPr lang="en-US" sz="3200" dirty="0"/>
              <a:t/>
            </a:r>
            <a:br>
              <a:rPr lang="en-US" sz="3200" dirty="0"/>
            </a:br>
            <a:r>
              <a:rPr lang="en-US" sz="3200" dirty="0"/>
              <a:t>Sarah </a:t>
            </a:r>
            <a:r>
              <a:rPr lang="en-US" sz="3200" dirty="0" smtClean="0"/>
              <a:t>Hohman, MPH</a:t>
            </a:r>
            <a:r>
              <a:rPr lang="en-US" sz="3200" dirty="0"/>
              <a:t>	</a:t>
            </a:r>
            <a:br>
              <a:rPr lang="en-US" sz="3200" dirty="0"/>
            </a:br>
            <a:r>
              <a:rPr lang="en-US" sz="3200" dirty="0" smtClean="0"/>
              <a:t>Director </a:t>
            </a:r>
            <a:r>
              <a:rPr lang="en-US" sz="3200" dirty="0"/>
              <a:t>of Government Affairs</a:t>
            </a:r>
            <a:br>
              <a:rPr lang="en-US" sz="3200" dirty="0"/>
            </a:br>
            <a:r>
              <a:rPr lang="en-US" sz="3200" dirty="0"/>
              <a:t>National Association of Rural Health Clinics</a:t>
            </a:r>
            <a:br>
              <a:rPr lang="en-US" sz="3200" dirty="0"/>
            </a:br>
            <a:r>
              <a:rPr lang="en-US" sz="3200" dirty="0"/>
              <a:t/>
            </a:r>
            <a:br>
              <a:rPr lang="en-US" sz="3200" dirty="0"/>
            </a:br>
            <a:r>
              <a:rPr lang="en-US" sz="3200" dirty="0"/>
              <a:t>202-543-0348</a:t>
            </a:r>
            <a:br>
              <a:rPr lang="en-US" sz="3200" dirty="0"/>
            </a:br>
            <a:r>
              <a:rPr lang="en-US" sz="3200" dirty="0">
                <a:hlinkClick r:id="rId2"/>
              </a:rPr>
              <a:t>Sarah.Hohman@narhc.org</a:t>
            </a:r>
            <a:r>
              <a:rPr lang="en-US" sz="3200" dirty="0"/>
              <a:t> </a:t>
            </a:r>
            <a:br>
              <a:rPr lang="en-US" sz="3200" dirty="0"/>
            </a:br>
            <a:endParaRPr lang="en-US" sz="3200" dirty="0"/>
          </a:p>
        </p:txBody>
      </p:sp>
    </p:spTree>
    <p:extLst>
      <p:ext uri="{BB962C8B-B14F-4D97-AF65-F5344CB8AC3E}">
        <p14:creationId xmlns:p14="http://schemas.microsoft.com/office/powerpoint/2010/main" val="82440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RHC Reimbursement (National Statutory Cap)</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0515600" cy="4205288"/>
          </a:xfrm>
        </p:spPr>
        <p:txBody>
          <a:bodyPr/>
          <a:lstStyle/>
          <a:p>
            <a:r>
              <a:rPr lang="en-US" sz="2400" dirty="0"/>
              <a:t>On April 1, 2021 the RHC upper payment limit increased from $87.52 to $100. The cap then increases each year as follows:</a:t>
            </a:r>
          </a:p>
          <a:p>
            <a:pPr marL="914400" lvl="2" indent="0">
              <a:buNone/>
            </a:pPr>
            <a:r>
              <a:rPr lang="en-US" sz="2400" dirty="0">
                <a:solidFill>
                  <a:schemeClr val="accent5"/>
                </a:solidFill>
              </a:rPr>
              <a:t>2022 	$113.00</a:t>
            </a:r>
          </a:p>
          <a:p>
            <a:pPr marL="457200" lvl="1" indent="0">
              <a:buNone/>
            </a:pPr>
            <a:r>
              <a:rPr lang="en-US" dirty="0"/>
              <a:t>	2023 	$126.00</a:t>
            </a:r>
          </a:p>
          <a:p>
            <a:pPr marL="457200" lvl="1" indent="0">
              <a:buNone/>
            </a:pPr>
            <a:r>
              <a:rPr lang="en-US" dirty="0"/>
              <a:t>	2024 	$139.00</a:t>
            </a:r>
          </a:p>
          <a:p>
            <a:pPr marL="457200" lvl="1" indent="0">
              <a:buNone/>
            </a:pPr>
            <a:r>
              <a:rPr lang="en-US" dirty="0"/>
              <a:t>	2025 	$152.00</a:t>
            </a:r>
          </a:p>
          <a:p>
            <a:pPr marL="457200" lvl="1" indent="0">
              <a:buNone/>
            </a:pPr>
            <a:r>
              <a:rPr lang="en-US" dirty="0"/>
              <a:t>	2026 	$165.00</a:t>
            </a:r>
          </a:p>
          <a:p>
            <a:pPr marL="457200" lvl="1" indent="0">
              <a:buNone/>
            </a:pPr>
            <a:r>
              <a:rPr lang="en-US" dirty="0"/>
              <a:t>	2027 	$178.00</a:t>
            </a:r>
          </a:p>
          <a:p>
            <a:pPr marL="457200" lvl="1" indent="0">
              <a:buNone/>
            </a:pPr>
            <a:r>
              <a:rPr lang="en-US" dirty="0"/>
              <a:t>	2028 	$190.00</a:t>
            </a:r>
          </a:p>
          <a:p>
            <a:r>
              <a:rPr lang="en-US" sz="2400" dirty="0"/>
              <a:t>After 2028, the cap will increase according to the Medicare Economic Index (MEI)</a:t>
            </a:r>
          </a:p>
        </p:txBody>
      </p:sp>
    </p:spTree>
    <p:extLst>
      <p:ext uri="{BB962C8B-B14F-4D97-AF65-F5344CB8AC3E}">
        <p14:creationId xmlns:p14="http://schemas.microsoft.com/office/powerpoint/2010/main" val="296701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The Why</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0515600" cy="4205288"/>
          </a:xfrm>
        </p:spPr>
        <p:txBody>
          <a:bodyPr/>
          <a:lstStyle/>
          <a:p>
            <a:r>
              <a:rPr lang="en-US" sz="3200" dirty="0" smtClean="0"/>
              <a:t>Negative attention paid to the RHC program because of: </a:t>
            </a:r>
          </a:p>
          <a:p>
            <a:pPr lvl="1"/>
            <a:r>
              <a:rPr lang="en-US" dirty="0" smtClean="0"/>
              <a:t>HIGH uncapped rates </a:t>
            </a:r>
          </a:p>
          <a:p>
            <a:pPr lvl="1"/>
            <a:r>
              <a:rPr lang="en-US" dirty="0" smtClean="0"/>
              <a:t>RHC closures (primarily independents that couldn’t survive on $87 per visit) </a:t>
            </a:r>
          </a:p>
          <a:p>
            <a:pPr marL="457200" lvl="1" indent="0">
              <a:buNone/>
            </a:pPr>
            <a:endParaRPr lang="en-US" dirty="0" smtClean="0"/>
          </a:p>
          <a:p>
            <a:r>
              <a:rPr lang="en-US" sz="3200" dirty="0" smtClean="0"/>
              <a:t>President Trump’s budget included a proposal to cap all RHCs at a nationwide cap </a:t>
            </a:r>
          </a:p>
          <a:p>
            <a:pPr lvl="1"/>
            <a:r>
              <a:rPr lang="en-US" dirty="0" smtClean="0"/>
              <a:t>Projected to save money but would negatively impact RHCs </a:t>
            </a:r>
            <a:endParaRPr lang="en-US" sz="3200" dirty="0"/>
          </a:p>
        </p:txBody>
      </p:sp>
    </p:spTree>
    <p:extLst>
      <p:ext uri="{BB962C8B-B14F-4D97-AF65-F5344CB8AC3E}">
        <p14:creationId xmlns:p14="http://schemas.microsoft.com/office/powerpoint/2010/main" val="230952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38200" y="365126"/>
            <a:ext cx="10515600" cy="1040342"/>
          </a:xfrm>
        </p:spPr>
        <p:txBody>
          <a:bodyPr/>
          <a:lstStyle/>
          <a:p>
            <a:pPr algn="ctr"/>
            <a:r>
              <a:rPr lang="en-US" sz="3600" b="1" dirty="0" smtClean="0"/>
              <a:t>NARHC’s Policy Objectives</a:t>
            </a:r>
            <a:endParaRPr lang="en-US" sz="3600" b="1" dirty="0"/>
          </a:p>
        </p:txBody>
      </p:sp>
      <p:sp>
        <p:nvSpPr>
          <p:cNvPr id="3" name="Content Placeholder 2">
            <a:extLst>
              <a:ext uri="{FF2B5EF4-FFF2-40B4-BE49-F238E27FC236}">
                <a16:creationId xmlns="" xmlns:a16="http://schemas.microsoft.com/office/drawing/2014/main" id="{C821076D-5C1F-4118-91D0-7FAE2ED52C2F}"/>
              </a:ext>
            </a:extLst>
          </p:cNvPr>
          <p:cNvSpPr>
            <a:spLocks noGrp="1"/>
          </p:cNvSpPr>
          <p:nvPr>
            <p:ph idx="1"/>
          </p:nvPr>
        </p:nvSpPr>
        <p:spPr>
          <a:xfrm>
            <a:off x="838200" y="1552576"/>
            <a:ext cx="10515600" cy="4205288"/>
          </a:xfrm>
        </p:spPr>
        <p:txBody>
          <a:bodyPr/>
          <a:lstStyle/>
          <a:p>
            <a:r>
              <a:rPr lang="en-US" sz="3200" dirty="0" smtClean="0"/>
              <a:t>Slow the loss/closure of RHCs driven by unrealistically low caps </a:t>
            </a:r>
          </a:p>
          <a:p>
            <a:r>
              <a:rPr lang="en-US" sz="3200" dirty="0" smtClean="0"/>
              <a:t>Narrow the gaps between “uncapped” and “capped” RHCs </a:t>
            </a:r>
          </a:p>
          <a:p>
            <a:endParaRPr lang="en-US" sz="3200" dirty="0"/>
          </a:p>
          <a:p>
            <a:r>
              <a:rPr lang="en-US" sz="3200" dirty="0" smtClean="0"/>
              <a:t>Without reducing payments to existing RHCs! </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0164" y="990940"/>
            <a:ext cx="1438793" cy="145355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006" y="2500516"/>
            <a:ext cx="1438793" cy="145355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4403" y="3991452"/>
            <a:ext cx="1438793" cy="1453556"/>
          </a:xfrm>
          <a:prstGeom prst="rect">
            <a:avLst/>
          </a:prstGeom>
        </p:spPr>
      </p:pic>
    </p:spTree>
    <p:extLst>
      <p:ext uri="{BB962C8B-B14F-4D97-AF65-F5344CB8AC3E}">
        <p14:creationId xmlns:p14="http://schemas.microsoft.com/office/powerpoint/2010/main" val="224055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FEC8-E59D-4445-AE3F-0FEE1DD9E0F2}"/>
              </a:ext>
            </a:extLst>
          </p:cNvPr>
          <p:cNvSpPr>
            <a:spLocks noGrp="1"/>
          </p:cNvSpPr>
          <p:nvPr>
            <p:ph type="title"/>
          </p:nvPr>
        </p:nvSpPr>
        <p:spPr>
          <a:xfrm>
            <a:off x="863425" y="49815"/>
            <a:ext cx="10515600" cy="1040342"/>
          </a:xfrm>
        </p:spPr>
        <p:txBody>
          <a:bodyPr/>
          <a:lstStyle/>
          <a:p>
            <a:pPr algn="ctr"/>
            <a:r>
              <a:rPr lang="en-US" sz="3600" b="1" dirty="0" smtClean="0"/>
              <a:t>Total Number of RHCs 2016-2022</a:t>
            </a:r>
            <a:endParaRPr lang="en-US" sz="3600" b="1" dirty="0"/>
          </a:p>
        </p:txBody>
      </p:sp>
      <p:graphicFrame>
        <p:nvGraphicFramePr>
          <p:cNvPr id="4" name="Content Placeholder 3">
            <a:extLst>
              <a:ext uri="{FF2B5EF4-FFF2-40B4-BE49-F238E27FC236}">
                <a16:creationId xmlns:a16="http://schemas.microsoft.com/office/drawing/2014/main" xmlns="" id="{C569F59C-2A49-4980-B931-C4C7EBEB1D9C}"/>
              </a:ext>
            </a:extLst>
          </p:cNvPr>
          <p:cNvGraphicFramePr>
            <a:graphicFrameLocks noGrp="1"/>
          </p:cNvGraphicFramePr>
          <p:nvPr>
            <p:ph idx="1"/>
            <p:extLst>
              <p:ext uri="{D42A27DB-BD31-4B8C-83A1-F6EECF244321}">
                <p14:modId xmlns:p14="http://schemas.microsoft.com/office/powerpoint/2010/main" val="3556658617"/>
              </p:ext>
            </p:extLst>
          </p:nvPr>
        </p:nvGraphicFramePr>
        <p:xfrm>
          <a:off x="5345876" y="837909"/>
          <a:ext cx="1928239" cy="5205733"/>
        </p:xfrm>
        <a:graphic>
          <a:graphicData uri="http://schemas.openxmlformats.org/drawingml/2006/table">
            <a:tbl>
              <a:tblPr firstRow="1" firstCol="1" bandRow="1"/>
              <a:tblGrid>
                <a:gridCol w="962629">
                  <a:extLst>
                    <a:ext uri="{9D8B030D-6E8A-4147-A177-3AD203B41FA5}">
                      <a16:colId xmlns:a16="http://schemas.microsoft.com/office/drawing/2014/main" xmlns="" val="1852596581"/>
                    </a:ext>
                  </a:extLst>
                </a:gridCol>
                <a:gridCol w="965610">
                  <a:extLst>
                    <a:ext uri="{9D8B030D-6E8A-4147-A177-3AD203B41FA5}">
                      <a16:colId xmlns:a16="http://schemas.microsoft.com/office/drawing/2014/main" xmlns="" val="3830045038"/>
                    </a:ext>
                  </a:extLst>
                </a:gridCol>
              </a:tblGrid>
              <a:tr h="417369">
                <a:tc>
                  <a:txBody>
                    <a:bodyPr/>
                    <a:lstStyle/>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Calendar Year</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Total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1715920"/>
                  </a:ext>
                </a:extLst>
              </a:tr>
              <a:tr h="631320">
                <a:tc>
                  <a:txBody>
                    <a:bodyPr/>
                    <a:lstStyle/>
                    <a:p>
                      <a:pPr marL="0" marR="0" algn="ctr">
                        <a:lnSpc>
                          <a:spcPct val="107000"/>
                        </a:lnSpc>
                        <a:spcBef>
                          <a:spcPts val="0"/>
                        </a:spcBef>
                        <a:spcAft>
                          <a:spcPts val="0"/>
                        </a:spcAft>
                      </a:pPr>
                      <a:r>
                        <a:rPr lang="en-US" sz="1400" b="0" dirty="0" smtClean="0">
                          <a:effectLst/>
                          <a:latin typeface="Century Gothic" panose="020B0502020202020204" pitchFamily="34" charset="0"/>
                          <a:ea typeface="Calibri" panose="020F0502020204030204" pitchFamily="34" charset="0"/>
                          <a:cs typeface="Calibri" panose="020F0502020204030204" pitchFamily="34" charset="0"/>
                        </a:rPr>
                        <a:t>2022</a:t>
                      </a:r>
                      <a:endParaRPr lang="en-US" sz="1400" b="0" dirty="0">
                        <a:effectLst/>
                        <a:latin typeface="Century Gothic" panose="020B0502020202020204" pitchFamily="34" charset="0"/>
                        <a:ea typeface="Calibri" panose="020F0502020204030204" pitchFamily="34" charset="0"/>
                        <a:cs typeface="Calibri" panose="020F0502020204030204" pitchFamily="34" charset="0"/>
                      </a:endParaRP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0" dirty="0" smtClean="0">
                          <a:latin typeface="Century Gothic" panose="020B0502020202020204" pitchFamily="34" charset="0"/>
                          <a:cs typeface="Calibri" panose="020F0502020204030204" pitchFamily="34" charset="0"/>
                        </a:rPr>
                        <a:t>5,206 (July 2022)</a:t>
                      </a:r>
                      <a:endParaRPr lang="en-US" sz="1400" b="0" dirty="0">
                        <a:latin typeface="Century Gothic" panose="020B0502020202020204" pitchFamily="34" charset="0"/>
                        <a:cs typeface="Calibri" panose="020F0502020204030204" pitchFamily="34" charset="0"/>
                      </a:endParaRP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320">
                <a:tc>
                  <a:txBody>
                    <a:bodyPr/>
                    <a:lstStyle/>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2021</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p>
                      <a:pPr algn="ctr"/>
                      <a:r>
                        <a:rPr lang="en-US" sz="1400" b="0" dirty="0">
                          <a:latin typeface="Century Gothic" panose="020B0502020202020204" pitchFamily="34" charset="0"/>
                          <a:cs typeface="Calibri" panose="020F0502020204030204" pitchFamily="34" charset="0"/>
                        </a:rPr>
                        <a:t>5,095</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3449052"/>
                  </a:ext>
                </a:extLst>
              </a:tr>
              <a:tr h="631320">
                <a:tc>
                  <a:txBody>
                    <a:bodyPr/>
                    <a:lstStyle/>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2020</a:t>
                      </a:r>
                    </a:p>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0" dirty="0">
                        <a:latin typeface="Century Gothic" panose="020B050202020202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dirty="0">
                          <a:latin typeface="Century Gothic" panose="020B0502020202020204" pitchFamily="34" charset="0"/>
                          <a:cs typeface="Calibri" panose="020F0502020204030204" pitchFamily="34" charset="0"/>
                        </a:rPr>
                        <a:t>4,870</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5898071"/>
                  </a:ext>
                </a:extLst>
              </a:tr>
              <a:tr h="631320">
                <a:tc>
                  <a:txBody>
                    <a:bodyPr/>
                    <a:lstStyle/>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2019</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0" dirty="0">
                        <a:latin typeface="Century Gothic" panose="020B050202020202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dirty="0">
                          <a:latin typeface="Century Gothic" panose="020B0502020202020204" pitchFamily="34" charset="0"/>
                          <a:cs typeface="Calibri" panose="020F0502020204030204" pitchFamily="34" charset="0"/>
                        </a:rPr>
                        <a:t>4,630</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5522462"/>
                  </a:ext>
                </a:extLst>
              </a:tr>
              <a:tr h="631320">
                <a:tc>
                  <a:txBody>
                    <a:bodyPr/>
                    <a:lstStyle/>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2018</a:t>
                      </a:r>
                    </a:p>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0" dirty="0">
                        <a:latin typeface="Century Gothic" panose="020B050202020202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dirty="0">
                          <a:latin typeface="Century Gothic" panose="020B0502020202020204" pitchFamily="34" charset="0"/>
                          <a:cs typeface="Calibri" panose="020F0502020204030204" pitchFamily="34" charset="0"/>
                        </a:rPr>
                        <a:t>4,503</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5217912"/>
                  </a:ext>
                </a:extLst>
              </a:tr>
              <a:tr h="631320">
                <a:tc>
                  <a:txBody>
                    <a:bodyPr/>
                    <a:lstStyle/>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2017</a:t>
                      </a:r>
                    </a:p>
                    <a:p>
                      <a:pPr marL="0" marR="0" algn="ctr">
                        <a:lnSpc>
                          <a:spcPct val="107000"/>
                        </a:lnSpc>
                        <a:spcBef>
                          <a:spcPts val="0"/>
                        </a:spcBef>
                        <a:spcAft>
                          <a:spcPts val="0"/>
                        </a:spcAft>
                      </a:pPr>
                      <a:r>
                        <a:rPr lang="en-US" sz="1400" b="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0" dirty="0">
                        <a:latin typeface="Century Gothic" panose="020B050202020202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dirty="0" smtClean="0">
                          <a:latin typeface="Century Gothic" panose="020B0502020202020204" pitchFamily="34" charset="0"/>
                          <a:cs typeface="Calibri" panose="020F0502020204030204" pitchFamily="34" charset="0"/>
                        </a:rPr>
                        <a:t>4,364</a:t>
                      </a:r>
                      <a:endParaRPr lang="en-US" sz="1400" b="0" dirty="0">
                        <a:latin typeface="Century Gothic" panose="020B0502020202020204" pitchFamily="34" charset="0"/>
                        <a:cs typeface="Calibri" panose="020F0502020204030204" pitchFamily="34" charset="0"/>
                      </a:endParaRPr>
                    </a:p>
                    <a:p>
                      <a:pPr marL="0" marR="0" algn="ctr">
                        <a:lnSpc>
                          <a:spcPct val="107000"/>
                        </a:lnSpc>
                        <a:spcBef>
                          <a:spcPts val="0"/>
                        </a:spcBef>
                        <a:spcAft>
                          <a:spcPts val="0"/>
                        </a:spcAft>
                      </a:pPr>
                      <a:endParaRPr lang="en-US" sz="1400" b="0" dirty="0">
                        <a:effectLst/>
                        <a:latin typeface="Century Gothic" panose="020B0502020202020204" pitchFamily="34" charset="0"/>
                        <a:ea typeface="Calibri" panose="020F0502020204030204" pitchFamily="34" charset="0"/>
                        <a:cs typeface="Calibri" panose="020F0502020204030204" pitchFamily="34" charset="0"/>
                      </a:endParaRP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5090893"/>
                  </a:ext>
                </a:extLst>
              </a:tr>
              <a:tr h="631320">
                <a:tc>
                  <a:txBody>
                    <a:bodyPr/>
                    <a:lstStyle/>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2016</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0" dirty="0">
                        <a:latin typeface="Century Gothic" panose="020B050202020202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dirty="0">
                          <a:latin typeface="Century Gothic" panose="020B0502020202020204" pitchFamily="34" charset="0"/>
                          <a:cs typeface="Calibri" panose="020F0502020204030204" pitchFamily="34" charset="0"/>
                        </a:rPr>
                        <a:t>4,299</a:t>
                      </a:r>
                    </a:p>
                    <a:p>
                      <a:pPr marL="0" marR="0" algn="ctr">
                        <a:lnSpc>
                          <a:spcPct val="107000"/>
                        </a:lnSpc>
                        <a:spcBef>
                          <a:spcPts val="0"/>
                        </a:spcBef>
                        <a:spcAft>
                          <a:spcPts val="0"/>
                        </a:spcAft>
                      </a:pPr>
                      <a:r>
                        <a:rPr lang="en-US" sz="1400" b="0" dirty="0">
                          <a:effectLst/>
                          <a:latin typeface="Century Gothic" panose="020B0502020202020204" pitchFamily="34" charset="0"/>
                          <a:ea typeface="Calibri" panose="020F0502020204030204" pitchFamily="34" charset="0"/>
                          <a:cs typeface="Calibri" panose="020F0502020204030204" pitchFamily="34" charset="0"/>
                        </a:rPr>
                        <a:t> </a:t>
                      </a:r>
                    </a:p>
                  </a:txBody>
                  <a:tcPr marL="64275" marR="64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214569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456" y="1267968"/>
            <a:ext cx="1487424" cy="5053584"/>
          </a:xfrm>
          <a:prstGeom prst="rect">
            <a:avLst/>
          </a:prstGeom>
        </p:spPr>
      </p:pic>
    </p:spTree>
    <p:extLst>
      <p:ext uri="{BB962C8B-B14F-4D97-AF65-F5344CB8AC3E}">
        <p14:creationId xmlns:p14="http://schemas.microsoft.com/office/powerpoint/2010/main" val="3600918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A4924261-8BF0-4627-B7A7-B55BB71FF070}"/>
              </a:ext>
            </a:extLst>
          </p:cNvPr>
          <p:cNvGraphicFramePr>
            <a:graphicFrameLocks noGrp="1"/>
          </p:cNvGraphicFramePr>
          <p:nvPr>
            <p:ph idx="1"/>
          </p:nvPr>
        </p:nvGraphicFramePr>
        <p:xfrm>
          <a:off x="838200" y="1371600"/>
          <a:ext cx="10515600" cy="465931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 xmlns:a16="http://schemas.microsoft.com/office/drawing/2014/main" id="{30DD6602-AA12-4D00-A271-4D52F2237E7A}"/>
              </a:ext>
            </a:extLst>
          </p:cNvPr>
          <p:cNvSpPr txBox="1">
            <a:spLocks noGrp="1"/>
          </p:cNvSpPr>
          <p:nvPr>
            <p:ph type="title"/>
          </p:nvPr>
        </p:nvSpPr>
        <p:spPr>
          <a:xfrm>
            <a:off x="520959" y="467762"/>
            <a:ext cx="11254274" cy="4619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Century Gothic" panose="020B0502020202020204" pitchFamily="34" charset="0"/>
                <a:cs typeface="Times New Roman" panose="02020603050405020304" pitchFamily="18" charset="0"/>
              </a:rPr>
              <a:t>Comparison Capped/Grandfathered Payments - New Law</a:t>
            </a:r>
          </a:p>
        </p:txBody>
      </p:sp>
    </p:spTree>
    <p:extLst>
      <p:ext uri="{BB962C8B-B14F-4D97-AF65-F5344CB8AC3E}">
        <p14:creationId xmlns:p14="http://schemas.microsoft.com/office/powerpoint/2010/main" val="2122642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eme 1">
  <a:themeElements>
    <a:clrScheme name="Custom 32">
      <a:dk1>
        <a:srgbClr val="0F212B"/>
      </a:dk1>
      <a:lt1>
        <a:srgbClr val="73BFCB"/>
      </a:lt1>
      <a:dk2>
        <a:srgbClr val="C8EDEE"/>
      </a:dk2>
      <a:lt2>
        <a:srgbClr val="73BFCB"/>
      </a:lt2>
      <a:accent1>
        <a:srgbClr val="8FE5E9"/>
      </a:accent1>
      <a:accent2>
        <a:srgbClr val="2683C6"/>
      </a:accent2>
      <a:accent3>
        <a:srgbClr val="6ADEE4"/>
      </a:accent3>
      <a:accent4>
        <a:srgbClr val="42BA97"/>
      </a:accent4>
      <a:accent5>
        <a:srgbClr val="3E8853"/>
      </a:accent5>
      <a:accent6>
        <a:srgbClr val="75AFAB"/>
      </a:accent6>
      <a:hlink>
        <a:srgbClr val="1C6294"/>
      </a:hlink>
      <a:folHlink>
        <a:srgbClr val="1731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1" id="{8D465D6D-0D03-4315-8141-BA57B49A36C8}" vid="{3664EFF5-3133-4AC4-B14E-A83F9FB93A75}"/>
    </a:ext>
  </a:extLst>
</a:theme>
</file>

<file path=ppt/theme/theme2.xml><?xml version="1.0" encoding="utf-8"?>
<a:theme xmlns:a="http://schemas.openxmlformats.org/drawingml/2006/main" name="Theme 1">
  <a:themeElements>
    <a:clrScheme name="Custom 32">
      <a:dk1>
        <a:srgbClr val="0F212B"/>
      </a:dk1>
      <a:lt1>
        <a:srgbClr val="73BFCB"/>
      </a:lt1>
      <a:dk2>
        <a:srgbClr val="C8EDEE"/>
      </a:dk2>
      <a:lt2>
        <a:srgbClr val="73BFCB"/>
      </a:lt2>
      <a:accent1>
        <a:srgbClr val="8FE5E9"/>
      </a:accent1>
      <a:accent2>
        <a:srgbClr val="2683C6"/>
      </a:accent2>
      <a:accent3>
        <a:srgbClr val="6ADEE4"/>
      </a:accent3>
      <a:accent4>
        <a:srgbClr val="42BA97"/>
      </a:accent4>
      <a:accent5>
        <a:srgbClr val="3E8853"/>
      </a:accent5>
      <a:accent6>
        <a:srgbClr val="75AFAB"/>
      </a:accent6>
      <a:hlink>
        <a:srgbClr val="1C6294"/>
      </a:hlink>
      <a:folHlink>
        <a:srgbClr val="1731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1" id="{8D465D6D-0D03-4315-8141-BA57B49A36C8}" vid="{3664EFF5-3133-4AC4-B14E-A83F9FB93A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5748</TotalTime>
  <Words>2581</Words>
  <Application>Microsoft Office PowerPoint</Application>
  <PresentationFormat>Widescreen</PresentationFormat>
  <Paragraphs>360</Paragraphs>
  <Slides>47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Century Gothic</vt:lpstr>
      <vt:lpstr>Times New Roman</vt:lpstr>
      <vt:lpstr>Wingdings</vt:lpstr>
      <vt:lpstr>1_Theme 1</vt:lpstr>
      <vt:lpstr>Theme 1</vt:lpstr>
      <vt:lpstr>PowerPoint Presentation</vt:lpstr>
      <vt:lpstr>Agenda</vt:lpstr>
      <vt:lpstr>RHC Modernization – Medicare Payment Reform</vt:lpstr>
      <vt:lpstr>The What </vt:lpstr>
      <vt:lpstr>RHC Reimbursement (National Statutory Cap)</vt:lpstr>
      <vt:lpstr>The Why</vt:lpstr>
      <vt:lpstr>NARHC’s Policy Objectives</vt:lpstr>
      <vt:lpstr>Total Number of RHCs 2016-2022</vt:lpstr>
      <vt:lpstr>Comparison Capped/Grandfathered Payments - New Law</vt:lpstr>
      <vt:lpstr>The Now</vt:lpstr>
      <vt:lpstr>For more detailed information, go to:</vt:lpstr>
      <vt:lpstr>Quality Reporting / Value Based Care</vt:lpstr>
      <vt:lpstr>Regulatory Updates – 2022 Physician Fee Schedule</vt:lpstr>
      <vt:lpstr>Mental Health via Telehealth</vt:lpstr>
      <vt:lpstr>Mental Health via Telehealth In-Person Requirements</vt:lpstr>
      <vt:lpstr>Public Health Emergency Update</vt:lpstr>
      <vt:lpstr>Other 2022 PFS RHC Provisions  Beginning January 1, 2022</vt:lpstr>
      <vt:lpstr>2023 Medicare Physician Fee Schedule</vt:lpstr>
      <vt:lpstr>2023 MPFS Relevant Provisions</vt:lpstr>
      <vt:lpstr>2023 MPFS Relevant Provisions</vt:lpstr>
      <vt:lpstr>2023 MPFS Relevant Provisions</vt:lpstr>
      <vt:lpstr>Regulatory Updates – COVID-19 Vaccine Mandate</vt:lpstr>
      <vt:lpstr>CMS COVID-19 Vaccine Mandate </vt:lpstr>
      <vt:lpstr>Regulatory Updates – Medicare Sequester</vt:lpstr>
      <vt:lpstr>2% Medicare Sequester Back in Effect</vt:lpstr>
      <vt:lpstr>Legislative Updates – Telehealth Policy Post-PHE</vt:lpstr>
      <vt:lpstr>Current Medicare Telehealth Billing Policies</vt:lpstr>
      <vt:lpstr>G2025 Policy Established – April 17, 2020</vt:lpstr>
      <vt:lpstr>Concerns with G2025 System</vt:lpstr>
      <vt:lpstr>March 11th “Omnibus” bill</vt:lpstr>
      <vt:lpstr>What does Medicare telehealth coverage look like in the future? </vt:lpstr>
      <vt:lpstr>MedPAC Study Due June 2023 </vt:lpstr>
      <vt:lpstr>The Big Questions</vt:lpstr>
      <vt:lpstr>Moving Forward</vt:lpstr>
      <vt:lpstr>Behavioral Health Provisions in President Biden’s Proposed Budget</vt:lpstr>
      <vt:lpstr>RHC Provisions – March 2020</vt:lpstr>
      <vt:lpstr>RHC Behavioral Health Initiative Update</vt:lpstr>
      <vt:lpstr>Federal COVID-19 Funding and Supply Programs for RHCs</vt:lpstr>
      <vt:lpstr>PowerPoint Presentation</vt:lpstr>
      <vt:lpstr>RHC COVID-19 Funding  Program Reminders</vt:lpstr>
      <vt:lpstr>RHC COVID-19  Vaccine Confidence Grants</vt:lpstr>
      <vt:lpstr>HRSA COVID-19 Testing Supply and Therapeutics Program</vt:lpstr>
      <vt:lpstr>No Surprises Act /  Good Faith Estimate</vt:lpstr>
      <vt:lpstr>No Surprises Act – Good Faith Estimate</vt:lpstr>
      <vt:lpstr>NARHC / CMS Resources</vt:lpstr>
      <vt:lpstr>Stay “In the Know” on RHC Issues </vt:lpstr>
      <vt:lpstr>Questions?  Sarah Hohman, MPH  Director of Government Affairs National Association of Rural Health Clinics  202-543-0348 Sarah.Hohman@narhc.org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NARHC Presentation Iowa</dc:title>
  <dc:creator>Sarah Hohman</dc:creator>
  <cp:lastModifiedBy>Gonzales, Crystal</cp:lastModifiedBy>
  <cp:revision>86</cp:revision>
  <cp:lastPrinted>2021-10-26T13:50:27Z</cp:lastPrinted>
  <dcterms:created xsi:type="dcterms:W3CDTF">2021-10-06T14:42:20Z</dcterms:created>
  <dcterms:modified xsi:type="dcterms:W3CDTF">2022-07-20T17:01:47Z</dcterms:modified>
</cp:coreProperties>
</file>