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40"/>
  </p:notesMasterIdLst>
  <p:handoutMasterIdLst>
    <p:handoutMasterId r:id="rId41"/>
  </p:handoutMasterIdLst>
  <p:sldIdLst>
    <p:sldId id="259" r:id="rId2"/>
    <p:sldId id="260" r:id="rId3"/>
    <p:sldId id="264" r:id="rId4"/>
    <p:sldId id="265" r:id="rId5"/>
    <p:sldId id="266" r:id="rId6"/>
    <p:sldId id="297" r:id="rId7"/>
    <p:sldId id="294" r:id="rId8"/>
    <p:sldId id="267" r:id="rId9"/>
    <p:sldId id="268" r:id="rId10"/>
    <p:sldId id="291" r:id="rId11"/>
    <p:sldId id="292" r:id="rId12"/>
    <p:sldId id="298" r:id="rId13"/>
    <p:sldId id="293" r:id="rId14"/>
    <p:sldId id="269" r:id="rId15"/>
    <p:sldId id="274" r:id="rId16"/>
    <p:sldId id="277" r:id="rId17"/>
    <p:sldId id="262" r:id="rId18"/>
    <p:sldId id="279" r:id="rId19"/>
    <p:sldId id="295" r:id="rId20"/>
    <p:sldId id="296" r:id="rId21"/>
    <p:sldId id="270" r:id="rId22"/>
    <p:sldId id="271" r:id="rId23"/>
    <p:sldId id="273" r:id="rId24"/>
    <p:sldId id="275" r:id="rId25"/>
    <p:sldId id="276" r:id="rId26"/>
    <p:sldId id="278" r:id="rId27"/>
    <p:sldId id="281" r:id="rId28"/>
    <p:sldId id="282" r:id="rId29"/>
    <p:sldId id="280" r:id="rId30"/>
    <p:sldId id="283" r:id="rId31"/>
    <p:sldId id="285" r:id="rId32"/>
    <p:sldId id="284" r:id="rId33"/>
    <p:sldId id="286" r:id="rId34"/>
    <p:sldId id="287" r:id="rId35"/>
    <p:sldId id="289" r:id="rId36"/>
    <p:sldId id="288" r:id="rId37"/>
    <p:sldId id="299" r:id="rId38"/>
    <p:sldId id="290"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p:cViewPr varScale="1">
        <p:scale>
          <a:sx n="102" d="100"/>
          <a:sy n="102" d="100"/>
        </p:scale>
        <p:origin x="882"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8EB3C-2123-4877-BA29-784DD633C917}" type="doc">
      <dgm:prSet loTypeId="urn:microsoft.com/office/officeart/2005/8/layout/gear1" loCatId="process" qsTypeId="urn:microsoft.com/office/officeart/2005/8/quickstyle/3d5" qsCatId="3D" csTypeId="urn:microsoft.com/office/officeart/2005/8/colors/colorful4" csCatId="colorful" phldr="1"/>
      <dgm:spPr/>
      <dgm:t>
        <a:bodyPr/>
        <a:lstStyle/>
        <a:p>
          <a:endParaRPr lang="en-US"/>
        </a:p>
      </dgm:t>
    </dgm:pt>
    <dgm:pt modelId="{00E86670-337E-49A0-8B80-02BD93DC3085}">
      <dgm:prSet phldrT="[Text]"/>
      <dgm:spPr/>
      <dgm:t>
        <a:bodyPr/>
        <a:lstStyle/>
        <a:p>
          <a:r>
            <a:rPr lang="en-US" dirty="0"/>
            <a:t>Training</a:t>
          </a:r>
        </a:p>
      </dgm:t>
    </dgm:pt>
    <dgm:pt modelId="{B033DFE2-4FDA-49AE-A7A8-90FA42CA9730}" type="parTrans" cxnId="{F4B2E613-EC2F-4F8F-A61C-C7E565F3D634}">
      <dgm:prSet/>
      <dgm:spPr/>
      <dgm:t>
        <a:bodyPr/>
        <a:lstStyle/>
        <a:p>
          <a:endParaRPr lang="en-US"/>
        </a:p>
      </dgm:t>
    </dgm:pt>
    <dgm:pt modelId="{BC5317DA-3CF9-4642-86EC-935CF122CC33}" type="sibTrans" cxnId="{F4B2E613-EC2F-4F8F-A61C-C7E565F3D634}">
      <dgm:prSet/>
      <dgm:spPr/>
      <dgm:t>
        <a:bodyPr/>
        <a:lstStyle/>
        <a:p>
          <a:endParaRPr lang="en-US"/>
        </a:p>
      </dgm:t>
    </dgm:pt>
    <dgm:pt modelId="{F61E74D8-BD63-42A4-A442-DFF2602C4FB4}">
      <dgm:prSet phldrT="[Text]"/>
      <dgm:spPr/>
      <dgm:t>
        <a:bodyPr/>
        <a:lstStyle/>
        <a:p>
          <a:r>
            <a:rPr lang="en-US" dirty="0"/>
            <a:t>Research</a:t>
          </a:r>
        </a:p>
      </dgm:t>
    </dgm:pt>
    <dgm:pt modelId="{6118B2C2-8EA0-4BA8-BBDC-FE714896B9AF}" type="parTrans" cxnId="{54690612-AF62-4F15-9218-98F5894D35C6}">
      <dgm:prSet/>
      <dgm:spPr/>
      <dgm:t>
        <a:bodyPr/>
        <a:lstStyle/>
        <a:p>
          <a:endParaRPr lang="en-US"/>
        </a:p>
      </dgm:t>
    </dgm:pt>
    <dgm:pt modelId="{2B2BF90A-A04E-4B4C-82DD-E500B922BE5E}" type="sibTrans" cxnId="{54690612-AF62-4F15-9218-98F5894D35C6}">
      <dgm:prSet/>
      <dgm:spPr/>
      <dgm:t>
        <a:bodyPr/>
        <a:lstStyle/>
        <a:p>
          <a:endParaRPr lang="en-US"/>
        </a:p>
      </dgm:t>
    </dgm:pt>
    <dgm:pt modelId="{A4E1C3B7-08EA-4CA4-A00E-80B8B617FA7C}">
      <dgm:prSet phldrT="[Text]"/>
      <dgm:spPr/>
      <dgm:t>
        <a:bodyPr/>
        <a:lstStyle/>
        <a:p>
          <a:r>
            <a:rPr lang="en-US" dirty="0"/>
            <a:t>Review</a:t>
          </a:r>
        </a:p>
      </dgm:t>
    </dgm:pt>
    <dgm:pt modelId="{924EF7F2-4AAF-47AE-B777-5AA2A67057AC}" type="parTrans" cxnId="{BB0EC397-0AAD-450C-B311-DC7B5F7BE440}">
      <dgm:prSet/>
      <dgm:spPr/>
      <dgm:t>
        <a:bodyPr/>
        <a:lstStyle/>
        <a:p>
          <a:endParaRPr lang="en-US"/>
        </a:p>
      </dgm:t>
    </dgm:pt>
    <dgm:pt modelId="{2A352418-B798-4ACE-86AD-5A3999BEDB06}" type="sibTrans" cxnId="{BB0EC397-0AAD-450C-B311-DC7B5F7BE440}">
      <dgm:prSet/>
      <dgm:spPr/>
      <dgm:t>
        <a:bodyPr/>
        <a:lstStyle/>
        <a:p>
          <a:endParaRPr lang="en-US"/>
        </a:p>
      </dgm:t>
    </dgm:pt>
    <dgm:pt modelId="{357E53F6-A2CA-4DA8-9DF1-525CD876267E}" type="pres">
      <dgm:prSet presAssocID="{6438EB3C-2123-4877-BA29-784DD633C917}" presName="composite" presStyleCnt="0">
        <dgm:presLayoutVars>
          <dgm:chMax val="3"/>
          <dgm:animLvl val="lvl"/>
          <dgm:resizeHandles val="exact"/>
        </dgm:presLayoutVars>
      </dgm:prSet>
      <dgm:spPr/>
    </dgm:pt>
    <dgm:pt modelId="{131843A7-4E3D-4E51-B720-006A3AE5C702}" type="pres">
      <dgm:prSet presAssocID="{00E86670-337E-49A0-8B80-02BD93DC3085}" presName="gear1" presStyleLbl="node1" presStyleIdx="0" presStyleCnt="3">
        <dgm:presLayoutVars>
          <dgm:chMax val="1"/>
          <dgm:bulletEnabled val="1"/>
        </dgm:presLayoutVars>
      </dgm:prSet>
      <dgm:spPr/>
    </dgm:pt>
    <dgm:pt modelId="{C6B7511B-900B-4E04-8079-5B2D92973870}" type="pres">
      <dgm:prSet presAssocID="{00E86670-337E-49A0-8B80-02BD93DC3085}" presName="gear1srcNode" presStyleLbl="node1" presStyleIdx="0" presStyleCnt="3"/>
      <dgm:spPr/>
    </dgm:pt>
    <dgm:pt modelId="{D82AAE9A-D140-4E71-838A-66D6A0964EB4}" type="pres">
      <dgm:prSet presAssocID="{00E86670-337E-49A0-8B80-02BD93DC3085}" presName="gear1dstNode" presStyleLbl="node1" presStyleIdx="0" presStyleCnt="3"/>
      <dgm:spPr/>
    </dgm:pt>
    <dgm:pt modelId="{14A661A4-C907-4F04-97D1-9CBC5CDF8C28}" type="pres">
      <dgm:prSet presAssocID="{F61E74D8-BD63-42A4-A442-DFF2602C4FB4}" presName="gear2" presStyleLbl="node1" presStyleIdx="1" presStyleCnt="3">
        <dgm:presLayoutVars>
          <dgm:chMax val="1"/>
          <dgm:bulletEnabled val="1"/>
        </dgm:presLayoutVars>
      </dgm:prSet>
      <dgm:spPr/>
    </dgm:pt>
    <dgm:pt modelId="{0B944CEB-69F3-41D5-A34A-B902D3F0F964}" type="pres">
      <dgm:prSet presAssocID="{F61E74D8-BD63-42A4-A442-DFF2602C4FB4}" presName="gear2srcNode" presStyleLbl="node1" presStyleIdx="1" presStyleCnt="3"/>
      <dgm:spPr/>
    </dgm:pt>
    <dgm:pt modelId="{4719076D-CE6C-4AC3-BF86-2AE1FA37720A}" type="pres">
      <dgm:prSet presAssocID="{F61E74D8-BD63-42A4-A442-DFF2602C4FB4}" presName="gear2dstNode" presStyleLbl="node1" presStyleIdx="1" presStyleCnt="3"/>
      <dgm:spPr/>
    </dgm:pt>
    <dgm:pt modelId="{18B45A3D-39C2-4629-B1A7-E26391A5F7F0}" type="pres">
      <dgm:prSet presAssocID="{A4E1C3B7-08EA-4CA4-A00E-80B8B617FA7C}" presName="gear3" presStyleLbl="node1" presStyleIdx="2" presStyleCnt="3"/>
      <dgm:spPr/>
    </dgm:pt>
    <dgm:pt modelId="{5FBC1E23-28E2-4442-8AD6-02FB85CA17F8}" type="pres">
      <dgm:prSet presAssocID="{A4E1C3B7-08EA-4CA4-A00E-80B8B617FA7C}" presName="gear3tx" presStyleLbl="node1" presStyleIdx="2" presStyleCnt="3">
        <dgm:presLayoutVars>
          <dgm:chMax val="1"/>
          <dgm:bulletEnabled val="1"/>
        </dgm:presLayoutVars>
      </dgm:prSet>
      <dgm:spPr/>
    </dgm:pt>
    <dgm:pt modelId="{E521A6F9-95B6-49D7-A815-59AD0E5F1ECD}" type="pres">
      <dgm:prSet presAssocID="{A4E1C3B7-08EA-4CA4-A00E-80B8B617FA7C}" presName="gear3srcNode" presStyleLbl="node1" presStyleIdx="2" presStyleCnt="3"/>
      <dgm:spPr/>
    </dgm:pt>
    <dgm:pt modelId="{AE38AB2F-B176-4F72-A231-54F426AFC617}" type="pres">
      <dgm:prSet presAssocID="{A4E1C3B7-08EA-4CA4-A00E-80B8B617FA7C}" presName="gear3dstNode" presStyleLbl="node1" presStyleIdx="2" presStyleCnt="3"/>
      <dgm:spPr/>
    </dgm:pt>
    <dgm:pt modelId="{657ED9D3-FCD0-4685-B2A1-146452C7B734}" type="pres">
      <dgm:prSet presAssocID="{BC5317DA-3CF9-4642-86EC-935CF122CC33}" presName="connector1" presStyleLbl="sibTrans2D1" presStyleIdx="0" presStyleCnt="3"/>
      <dgm:spPr/>
    </dgm:pt>
    <dgm:pt modelId="{D615256C-4A46-4913-A53C-07F3B52C3017}" type="pres">
      <dgm:prSet presAssocID="{2B2BF90A-A04E-4B4C-82DD-E500B922BE5E}" presName="connector2" presStyleLbl="sibTrans2D1" presStyleIdx="1" presStyleCnt="3"/>
      <dgm:spPr/>
    </dgm:pt>
    <dgm:pt modelId="{426EAC9F-5C23-48BF-9489-95E4C6FC310F}" type="pres">
      <dgm:prSet presAssocID="{2A352418-B798-4ACE-86AD-5A3999BEDB06}" presName="connector3" presStyleLbl="sibTrans2D1" presStyleIdx="2" presStyleCnt="3"/>
      <dgm:spPr/>
    </dgm:pt>
  </dgm:ptLst>
  <dgm:cxnLst>
    <dgm:cxn modelId="{54690612-AF62-4F15-9218-98F5894D35C6}" srcId="{6438EB3C-2123-4877-BA29-784DD633C917}" destId="{F61E74D8-BD63-42A4-A442-DFF2602C4FB4}" srcOrd="1" destOrd="0" parTransId="{6118B2C2-8EA0-4BA8-BBDC-FE714896B9AF}" sibTransId="{2B2BF90A-A04E-4B4C-82DD-E500B922BE5E}"/>
    <dgm:cxn modelId="{F4B2E613-EC2F-4F8F-A61C-C7E565F3D634}" srcId="{6438EB3C-2123-4877-BA29-784DD633C917}" destId="{00E86670-337E-49A0-8B80-02BD93DC3085}" srcOrd="0" destOrd="0" parTransId="{B033DFE2-4FDA-49AE-A7A8-90FA42CA9730}" sibTransId="{BC5317DA-3CF9-4642-86EC-935CF122CC33}"/>
    <dgm:cxn modelId="{721C6516-CE91-4695-BC50-8E6EB576D0A0}" type="presOf" srcId="{00E86670-337E-49A0-8B80-02BD93DC3085}" destId="{D82AAE9A-D140-4E71-838A-66D6A0964EB4}" srcOrd="2" destOrd="0" presId="urn:microsoft.com/office/officeart/2005/8/layout/gear1"/>
    <dgm:cxn modelId="{30AF4A1E-BFCB-4AE0-8DA6-F1404B74C3FD}" type="presOf" srcId="{00E86670-337E-49A0-8B80-02BD93DC3085}" destId="{131843A7-4E3D-4E51-B720-006A3AE5C702}" srcOrd="0" destOrd="0" presId="urn:microsoft.com/office/officeart/2005/8/layout/gear1"/>
    <dgm:cxn modelId="{F69A7A3D-F4B4-443D-AF0D-5C9647C331AE}" type="presOf" srcId="{6438EB3C-2123-4877-BA29-784DD633C917}" destId="{357E53F6-A2CA-4DA8-9DF1-525CD876267E}" srcOrd="0" destOrd="0" presId="urn:microsoft.com/office/officeart/2005/8/layout/gear1"/>
    <dgm:cxn modelId="{85A85667-3C61-4DE2-8A4E-9E0912758AAA}" type="presOf" srcId="{F61E74D8-BD63-42A4-A442-DFF2602C4FB4}" destId="{14A661A4-C907-4F04-97D1-9CBC5CDF8C28}" srcOrd="0" destOrd="0" presId="urn:microsoft.com/office/officeart/2005/8/layout/gear1"/>
    <dgm:cxn modelId="{321C554D-634F-44BE-8D9C-FD6B8B9D2627}" type="presOf" srcId="{BC5317DA-3CF9-4642-86EC-935CF122CC33}" destId="{657ED9D3-FCD0-4685-B2A1-146452C7B734}" srcOrd="0" destOrd="0" presId="urn:microsoft.com/office/officeart/2005/8/layout/gear1"/>
    <dgm:cxn modelId="{5E642051-EE95-4D1B-8871-50C16986850A}" type="presOf" srcId="{2A352418-B798-4ACE-86AD-5A3999BEDB06}" destId="{426EAC9F-5C23-48BF-9489-95E4C6FC310F}" srcOrd="0" destOrd="0" presId="urn:microsoft.com/office/officeart/2005/8/layout/gear1"/>
    <dgm:cxn modelId="{74B22D95-3B29-493E-83A7-BB8651786357}" type="presOf" srcId="{00E86670-337E-49A0-8B80-02BD93DC3085}" destId="{C6B7511B-900B-4E04-8079-5B2D92973870}" srcOrd="1" destOrd="0" presId="urn:microsoft.com/office/officeart/2005/8/layout/gear1"/>
    <dgm:cxn modelId="{BB0EC397-0AAD-450C-B311-DC7B5F7BE440}" srcId="{6438EB3C-2123-4877-BA29-784DD633C917}" destId="{A4E1C3B7-08EA-4CA4-A00E-80B8B617FA7C}" srcOrd="2" destOrd="0" parTransId="{924EF7F2-4AAF-47AE-B777-5AA2A67057AC}" sibTransId="{2A352418-B798-4ACE-86AD-5A3999BEDB06}"/>
    <dgm:cxn modelId="{A60CD099-8549-4450-AB63-C64F47BC6CCE}" type="presOf" srcId="{2B2BF90A-A04E-4B4C-82DD-E500B922BE5E}" destId="{D615256C-4A46-4913-A53C-07F3B52C3017}" srcOrd="0" destOrd="0" presId="urn:microsoft.com/office/officeart/2005/8/layout/gear1"/>
    <dgm:cxn modelId="{390AC69C-1F0C-4D4F-8B4E-AB7C0D52A17F}" type="presOf" srcId="{F61E74D8-BD63-42A4-A442-DFF2602C4FB4}" destId="{4719076D-CE6C-4AC3-BF86-2AE1FA37720A}" srcOrd="2" destOrd="0" presId="urn:microsoft.com/office/officeart/2005/8/layout/gear1"/>
    <dgm:cxn modelId="{9D347BB2-A8E8-433E-8659-90D752090AC3}" type="presOf" srcId="{A4E1C3B7-08EA-4CA4-A00E-80B8B617FA7C}" destId="{AE38AB2F-B176-4F72-A231-54F426AFC617}" srcOrd="3" destOrd="0" presId="urn:microsoft.com/office/officeart/2005/8/layout/gear1"/>
    <dgm:cxn modelId="{4A05A7B4-48BF-4EBF-9C1E-B6B0401E5F8D}" type="presOf" srcId="{F61E74D8-BD63-42A4-A442-DFF2602C4FB4}" destId="{0B944CEB-69F3-41D5-A34A-B902D3F0F964}" srcOrd="1" destOrd="0" presId="urn:microsoft.com/office/officeart/2005/8/layout/gear1"/>
    <dgm:cxn modelId="{5FD735BD-AD28-4738-A3BF-5D0A9A913B7E}" type="presOf" srcId="{A4E1C3B7-08EA-4CA4-A00E-80B8B617FA7C}" destId="{18B45A3D-39C2-4629-B1A7-E26391A5F7F0}" srcOrd="0" destOrd="0" presId="urn:microsoft.com/office/officeart/2005/8/layout/gear1"/>
    <dgm:cxn modelId="{DDDC37C9-0D5F-4DAD-A59A-6621145B5AC1}" type="presOf" srcId="{A4E1C3B7-08EA-4CA4-A00E-80B8B617FA7C}" destId="{5FBC1E23-28E2-4442-8AD6-02FB85CA17F8}" srcOrd="1" destOrd="0" presId="urn:microsoft.com/office/officeart/2005/8/layout/gear1"/>
    <dgm:cxn modelId="{EB6D9AF0-395F-4296-A20F-9A0C0D0D399B}" type="presOf" srcId="{A4E1C3B7-08EA-4CA4-A00E-80B8B617FA7C}" destId="{E521A6F9-95B6-49D7-A815-59AD0E5F1ECD}" srcOrd="2" destOrd="0" presId="urn:microsoft.com/office/officeart/2005/8/layout/gear1"/>
    <dgm:cxn modelId="{2F037432-0D5C-4FDB-82E4-3FB70C1EEE7C}" type="presParOf" srcId="{357E53F6-A2CA-4DA8-9DF1-525CD876267E}" destId="{131843A7-4E3D-4E51-B720-006A3AE5C702}" srcOrd="0" destOrd="0" presId="urn:microsoft.com/office/officeart/2005/8/layout/gear1"/>
    <dgm:cxn modelId="{2130B88D-8DF2-4121-8A6E-3373C4E539A9}" type="presParOf" srcId="{357E53F6-A2CA-4DA8-9DF1-525CD876267E}" destId="{C6B7511B-900B-4E04-8079-5B2D92973870}" srcOrd="1" destOrd="0" presId="urn:microsoft.com/office/officeart/2005/8/layout/gear1"/>
    <dgm:cxn modelId="{05684763-BBAA-41A1-AA21-CECE06095FDC}" type="presParOf" srcId="{357E53F6-A2CA-4DA8-9DF1-525CD876267E}" destId="{D82AAE9A-D140-4E71-838A-66D6A0964EB4}" srcOrd="2" destOrd="0" presId="urn:microsoft.com/office/officeart/2005/8/layout/gear1"/>
    <dgm:cxn modelId="{0598CDD9-326C-475C-8666-6F231AD23903}" type="presParOf" srcId="{357E53F6-A2CA-4DA8-9DF1-525CD876267E}" destId="{14A661A4-C907-4F04-97D1-9CBC5CDF8C28}" srcOrd="3" destOrd="0" presId="urn:microsoft.com/office/officeart/2005/8/layout/gear1"/>
    <dgm:cxn modelId="{C8F30A06-BED5-42AE-9CF6-2A981E9D8ABB}" type="presParOf" srcId="{357E53F6-A2CA-4DA8-9DF1-525CD876267E}" destId="{0B944CEB-69F3-41D5-A34A-B902D3F0F964}" srcOrd="4" destOrd="0" presId="urn:microsoft.com/office/officeart/2005/8/layout/gear1"/>
    <dgm:cxn modelId="{C4A042BC-048A-4D59-BD33-380CC721ED17}" type="presParOf" srcId="{357E53F6-A2CA-4DA8-9DF1-525CD876267E}" destId="{4719076D-CE6C-4AC3-BF86-2AE1FA37720A}" srcOrd="5" destOrd="0" presId="urn:microsoft.com/office/officeart/2005/8/layout/gear1"/>
    <dgm:cxn modelId="{FCD64176-2255-4587-9FB2-7511C6337734}" type="presParOf" srcId="{357E53F6-A2CA-4DA8-9DF1-525CD876267E}" destId="{18B45A3D-39C2-4629-B1A7-E26391A5F7F0}" srcOrd="6" destOrd="0" presId="urn:microsoft.com/office/officeart/2005/8/layout/gear1"/>
    <dgm:cxn modelId="{9893FC79-5169-43E8-B76F-6FE2569AE7C1}" type="presParOf" srcId="{357E53F6-A2CA-4DA8-9DF1-525CD876267E}" destId="{5FBC1E23-28E2-4442-8AD6-02FB85CA17F8}" srcOrd="7" destOrd="0" presId="urn:microsoft.com/office/officeart/2005/8/layout/gear1"/>
    <dgm:cxn modelId="{4C567039-F7CA-4DD8-8975-4C9E5557A3D7}" type="presParOf" srcId="{357E53F6-A2CA-4DA8-9DF1-525CD876267E}" destId="{E521A6F9-95B6-49D7-A815-59AD0E5F1ECD}" srcOrd="8" destOrd="0" presId="urn:microsoft.com/office/officeart/2005/8/layout/gear1"/>
    <dgm:cxn modelId="{BB2A62A7-A44B-444F-A8F1-1E580DF8ADEE}" type="presParOf" srcId="{357E53F6-A2CA-4DA8-9DF1-525CD876267E}" destId="{AE38AB2F-B176-4F72-A231-54F426AFC617}" srcOrd="9" destOrd="0" presId="urn:microsoft.com/office/officeart/2005/8/layout/gear1"/>
    <dgm:cxn modelId="{A9768CB5-503E-415E-A6D8-117C473BF6FB}" type="presParOf" srcId="{357E53F6-A2CA-4DA8-9DF1-525CD876267E}" destId="{657ED9D3-FCD0-4685-B2A1-146452C7B734}" srcOrd="10" destOrd="0" presId="urn:microsoft.com/office/officeart/2005/8/layout/gear1"/>
    <dgm:cxn modelId="{3FB076BC-61AF-4DD7-8B6B-DD5169BBF27C}" type="presParOf" srcId="{357E53F6-A2CA-4DA8-9DF1-525CD876267E}" destId="{D615256C-4A46-4913-A53C-07F3B52C3017}" srcOrd="11" destOrd="0" presId="urn:microsoft.com/office/officeart/2005/8/layout/gear1"/>
    <dgm:cxn modelId="{DCD8046F-F71F-4DCB-8D74-AA6A7BEBE611}" type="presParOf" srcId="{357E53F6-A2CA-4DA8-9DF1-525CD876267E}" destId="{426EAC9F-5C23-48BF-9489-95E4C6FC310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843A7-4E3D-4E51-B720-006A3AE5C702}">
      <dsp:nvSpPr>
        <dsp:cNvPr id="0" name=""/>
        <dsp:cNvSpPr/>
      </dsp:nvSpPr>
      <dsp:spPr>
        <a:xfrm>
          <a:off x="2263140" y="2322054"/>
          <a:ext cx="2766059" cy="276605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Training</a:t>
          </a:r>
        </a:p>
      </dsp:txBody>
      <dsp:txXfrm>
        <a:off x="2819241" y="2969990"/>
        <a:ext cx="1653857" cy="1421812"/>
      </dsp:txXfrm>
    </dsp:sp>
    <dsp:sp modelId="{14A661A4-C907-4F04-97D1-9CBC5CDF8C28}">
      <dsp:nvSpPr>
        <dsp:cNvPr id="0" name=""/>
        <dsp:cNvSpPr/>
      </dsp:nvSpPr>
      <dsp:spPr>
        <a:xfrm>
          <a:off x="653795" y="1668258"/>
          <a:ext cx="2011680" cy="2011680"/>
        </a:xfrm>
        <a:prstGeom prst="gear6">
          <a:avLst/>
        </a:prstGeom>
        <a:solidFill>
          <a:schemeClr val="accent4">
            <a:hueOff val="1329380"/>
            <a:satOff val="481"/>
            <a:lumOff val="-392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Research</a:t>
          </a:r>
        </a:p>
      </dsp:txBody>
      <dsp:txXfrm>
        <a:off x="1160241" y="2177765"/>
        <a:ext cx="998788" cy="992666"/>
      </dsp:txXfrm>
    </dsp:sp>
    <dsp:sp modelId="{18B45A3D-39C2-4629-B1A7-E26391A5F7F0}">
      <dsp:nvSpPr>
        <dsp:cNvPr id="0" name=""/>
        <dsp:cNvSpPr/>
      </dsp:nvSpPr>
      <dsp:spPr>
        <a:xfrm rot="20700000">
          <a:off x="1780542" y="280404"/>
          <a:ext cx="1971035" cy="1971035"/>
        </a:xfrm>
        <a:prstGeom prst="gear6">
          <a:avLst/>
        </a:prstGeom>
        <a:solidFill>
          <a:schemeClr val="accent4">
            <a:hueOff val="2658761"/>
            <a:satOff val="962"/>
            <a:lumOff val="-7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Review</a:t>
          </a:r>
        </a:p>
      </dsp:txBody>
      <dsp:txXfrm rot="-20700000">
        <a:off x="2212848" y="712710"/>
        <a:ext cx="1106424" cy="1106424"/>
      </dsp:txXfrm>
    </dsp:sp>
    <dsp:sp modelId="{657ED9D3-FCD0-4685-B2A1-146452C7B734}">
      <dsp:nvSpPr>
        <dsp:cNvPr id="0" name=""/>
        <dsp:cNvSpPr/>
      </dsp:nvSpPr>
      <dsp:spPr>
        <a:xfrm>
          <a:off x="2059722" y="1899365"/>
          <a:ext cx="3540556" cy="3540556"/>
        </a:xfrm>
        <a:prstGeom prst="circularArrow">
          <a:avLst>
            <a:gd name="adj1" fmla="val 4688"/>
            <a:gd name="adj2" fmla="val 299029"/>
            <a:gd name="adj3" fmla="val 2533047"/>
            <a:gd name="adj4" fmla="val 15825379"/>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615256C-4A46-4913-A53C-07F3B52C3017}">
      <dsp:nvSpPr>
        <dsp:cNvPr id="0" name=""/>
        <dsp:cNvSpPr/>
      </dsp:nvSpPr>
      <dsp:spPr>
        <a:xfrm>
          <a:off x="297531" y="1219566"/>
          <a:ext cx="2572435" cy="2572435"/>
        </a:xfrm>
        <a:prstGeom prst="leftCircularArrow">
          <a:avLst>
            <a:gd name="adj1" fmla="val 6452"/>
            <a:gd name="adj2" fmla="val 429999"/>
            <a:gd name="adj3" fmla="val 10489124"/>
            <a:gd name="adj4" fmla="val 14837806"/>
            <a:gd name="adj5" fmla="val 7527"/>
          </a:avLst>
        </a:prstGeom>
        <a:solidFill>
          <a:schemeClr val="accent4">
            <a:hueOff val="1329380"/>
            <a:satOff val="481"/>
            <a:lumOff val="-392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26EAC9F-5C23-48BF-9489-95E4C6FC310F}">
      <dsp:nvSpPr>
        <dsp:cNvPr id="0" name=""/>
        <dsp:cNvSpPr/>
      </dsp:nvSpPr>
      <dsp:spPr>
        <a:xfrm>
          <a:off x="1324621" y="-154909"/>
          <a:ext cx="2773603" cy="2773603"/>
        </a:xfrm>
        <a:prstGeom prst="circularArrow">
          <a:avLst>
            <a:gd name="adj1" fmla="val 5984"/>
            <a:gd name="adj2" fmla="val 394124"/>
            <a:gd name="adj3" fmla="val 13313824"/>
            <a:gd name="adj4" fmla="val 10508221"/>
            <a:gd name="adj5" fmla="val 6981"/>
          </a:avLst>
        </a:prstGeom>
        <a:solidFill>
          <a:schemeClr val="accent4">
            <a:hueOff val="2658761"/>
            <a:satOff val="962"/>
            <a:lumOff val="-784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7/28/2022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7/28/2022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03/2021 04/2022 06/23/2022</a:t>
            </a:r>
          </a:p>
        </p:txBody>
      </p:sp>
      <p:sp>
        <p:nvSpPr>
          <p:cNvPr id="4" name="Slide Number Placeholder 3"/>
          <p:cNvSpPr>
            <a:spLocks noGrp="1"/>
          </p:cNvSpPr>
          <p:nvPr>
            <p:ph type="sldNum" sz="quarter" idx="10"/>
          </p:nvPr>
        </p:nvSpPr>
        <p:spPr/>
        <p:txBody>
          <a:bodyPr/>
          <a:lstStyle/>
          <a:p>
            <a:fld id="{E3B36274-F2B9-4C45-BBB4-0EDF4CD651A7}" type="slidenum">
              <a:rPr lang="en-US" smtClean="0"/>
              <a:t>33</a:t>
            </a:fld>
            <a:endParaRPr lang="en-US"/>
          </a:p>
        </p:txBody>
      </p:sp>
    </p:spTree>
    <p:extLst>
      <p:ext uri="{BB962C8B-B14F-4D97-AF65-F5344CB8AC3E}">
        <p14:creationId xmlns:p14="http://schemas.microsoft.com/office/powerpoint/2010/main" val="260491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a:t>
            </a:r>
            <a:r>
              <a:rPr lang="en-US" baseline="0" dirty="0"/>
              <a:t> INCLUDE FRONT OFFICE-</a:t>
            </a:r>
            <a:r>
              <a:rPr lang="en-US" baseline="0" dirty="0" err="1"/>
              <a:t>chk</a:t>
            </a:r>
            <a:r>
              <a:rPr lang="en-US" baseline="0" dirty="0"/>
              <a:t> ins   Research: Even though your getting newsletters, always research   Review: All new clinicians, new services, review rejection reports.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34</a:t>
            </a:fld>
            <a:endParaRPr lang="en-US"/>
          </a:p>
        </p:txBody>
      </p:sp>
    </p:spTree>
    <p:extLst>
      <p:ext uri="{BB962C8B-B14F-4D97-AF65-F5344CB8AC3E}">
        <p14:creationId xmlns:p14="http://schemas.microsoft.com/office/powerpoint/2010/main" val="106136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38</a:t>
            </a:fld>
            <a:endParaRPr lang="en-US"/>
          </a:p>
        </p:txBody>
      </p:sp>
    </p:spTree>
    <p:extLst>
      <p:ext uri="{BB962C8B-B14F-4D97-AF65-F5344CB8AC3E}">
        <p14:creationId xmlns:p14="http://schemas.microsoft.com/office/powerpoint/2010/main" val="17699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LCSW</a:t>
            </a:r>
            <a:r>
              <a:rPr lang="en-US" baseline="0" dirty="0"/>
              <a:t> PSYCHOLOGIST</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380966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2020 cost report</a:t>
            </a:r>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34415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r>
              <a:rPr lang="en-US" baseline="0" dirty="0"/>
              <a:t> MOD CG FROM PREVENTIVE SERVICES WHERE COST SHARING IS NOT APPLICABLE</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69908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381884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Modifier</a:t>
            </a:r>
            <a:r>
              <a:rPr lang="en-US" baseline="0" dirty="0"/>
              <a:t> 26 for pro and TC for technical</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416697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a:t>
            </a:r>
            <a:r>
              <a:rPr lang="en-US" baseline="0" dirty="0"/>
              <a:t> Waives the requirement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377671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a:t>
            </a:r>
          </a:p>
        </p:txBody>
      </p:sp>
      <p:sp>
        <p:nvSpPr>
          <p:cNvPr id="4" name="Slide Number Placeholder 3"/>
          <p:cNvSpPr>
            <a:spLocks noGrp="1"/>
          </p:cNvSpPr>
          <p:nvPr>
            <p:ph type="sldNum" sz="quarter" idx="10"/>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192923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31</a:t>
            </a:fld>
            <a:endParaRPr lang="en-US"/>
          </a:p>
        </p:txBody>
      </p:sp>
    </p:spTree>
    <p:extLst>
      <p:ext uri="{BB962C8B-B14F-4D97-AF65-F5344CB8AC3E}">
        <p14:creationId xmlns:p14="http://schemas.microsoft.com/office/powerpoint/2010/main" val="22852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69627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7/28/2022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30772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23646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1598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83959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829175-527E-46A3-863C-1BB1F163B849}" type="datetimeFigureOut">
              <a:rPr lang="en-US" smtClean="0"/>
              <a:pPr/>
              <a:t>7/28/2022</a:t>
            </a:fld>
            <a:endParaRPr lang="en-US"/>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661940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829175-527E-46A3-863C-1BB1F163B849}" type="datetimeFigureOut">
              <a:rPr lang="en-US" smtClean="0"/>
              <a:pPr/>
              <a:t>7/28/2022</a:t>
            </a:fld>
            <a:endParaRPr lang="en-US"/>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22327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62212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70541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1303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62696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29175-527E-46A3-863C-1BB1F163B849}" type="datetimeFigureOut">
              <a:rPr lang="en-US" smtClean="0"/>
              <a:t>7/28/2022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559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7/28/2022</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5981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16527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829175-527E-46A3-863C-1BB1F163B849}" type="datetimeFigureOut">
              <a:rPr lang="en-US" smtClean="0"/>
              <a:t>7/28/2022</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69383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3829175-527E-46A3-863C-1BB1F163B849}" type="datetimeFigureOut">
              <a:rPr lang="en-US" smtClean="0"/>
              <a:pPr/>
              <a:t>7/28/2022</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18534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BFE53-B11B-46B3-B5ED-7D9ED7FD3D6D}"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CF8A4-F441-44D0-B130-3E6B6C21E96F}" type="slidenum">
              <a:rPr lang="en-US" smtClean="0"/>
              <a:t>‹#›</a:t>
            </a:fld>
            <a:endParaRPr lang="en-US"/>
          </a:p>
        </p:txBody>
      </p:sp>
    </p:spTree>
    <p:extLst>
      <p:ext uri="{BB962C8B-B14F-4D97-AF65-F5344CB8AC3E}">
        <p14:creationId xmlns:p14="http://schemas.microsoft.com/office/powerpoint/2010/main" val="22318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829175-527E-46A3-863C-1BB1F163B849}" type="datetimeFigureOut">
              <a:rPr lang="en-US" smtClean="0"/>
              <a:pPr/>
              <a:t>7/28/2022</a:t>
            </a:fld>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2247190443"/>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RuralHlthClinfctsht.pdf" TargetMode="External"/><Relationship Id="rId2" Type="http://schemas.openxmlformats.org/officeDocument/2006/relationships/hyperlink" Target="https://www.cms.gov/files/document/se22001-mental-health-visits-telecommunications-rural-health-clinics-federally-qualified-health.pdf" TargetMode="External"/><Relationship Id="rId1" Type="http://schemas.openxmlformats.org/officeDocument/2006/relationships/slideLayout" Target="../slideLayouts/slideLayout2.xml"/><Relationship Id="rId5" Type="http://schemas.openxmlformats.org/officeDocument/2006/relationships/hyperlink" Target="https://www.cms.gov/Outreach-and-Education/Medicare-Learning-Network-MLN/MLNProducts/downloads/Transitional-Care-Management-Services-Fact-Sheet-ICN908628.pdf" TargetMode="External"/><Relationship Id="rId4" Type="http://schemas.openxmlformats.org/officeDocument/2006/relationships/hyperlink" Target="https://www.cms.gov/Regulations-and-Guidance/Guidance/Manuals/downloads/bp102c13.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files.medi-cal.ca.gov/pubsdoco/Publications.aspx" TargetMode="External"/><Relationship Id="rId2" Type="http://schemas.openxmlformats.org/officeDocument/2006/relationships/hyperlink" Target="https://www.congress.gov/bill/117th-congress/house-bill/1868/text" TargetMode="External"/><Relationship Id="rId1" Type="http://schemas.openxmlformats.org/officeDocument/2006/relationships/slideLayout" Target="../slideLayouts/slideLayout2.xml"/><Relationship Id="rId5" Type="http://schemas.openxmlformats.org/officeDocument/2006/relationships/hyperlink" Target="https://www.narhc.org/narhc/Resources2.asp" TargetMode="External"/><Relationship Id="rId4" Type="http://schemas.openxmlformats.org/officeDocument/2006/relationships/hyperlink" Target="https://www.cms.gov/Medicare/Prevention/PrevntionGenInfo/medicare-preventive-services/MPS-QuickReferenceChart-1.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mailto:Laura.fierce@commonspiri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RHC Billing Basics</a:t>
            </a:r>
          </a:p>
        </p:txBody>
      </p:sp>
      <p:sp>
        <p:nvSpPr>
          <p:cNvPr id="3" name="Subtitle 2"/>
          <p:cNvSpPr>
            <a:spLocks noGrp="1"/>
          </p:cNvSpPr>
          <p:nvPr>
            <p:ph type="subTitle" idx="1"/>
          </p:nvPr>
        </p:nvSpPr>
        <p:spPr/>
        <p:txBody>
          <a:bodyPr>
            <a:normAutofit fontScale="92500" lnSpcReduction="10000"/>
          </a:bodyPr>
          <a:lstStyle/>
          <a:p>
            <a:r>
              <a:rPr lang="en-US" sz="2400" dirty="0"/>
              <a:t>Laura Fierce, CRHCP</a:t>
            </a:r>
          </a:p>
          <a:p>
            <a:r>
              <a:rPr lang="en-US" sz="2400" dirty="0"/>
              <a:t>July 2022</a:t>
            </a:r>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RHC’s Reimbursement</a:t>
            </a:r>
          </a:p>
        </p:txBody>
      </p:sp>
      <p:sp>
        <p:nvSpPr>
          <p:cNvPr id="3" name="Content Placeholder 2"/>
          <p:cNvSpPr>
            <a:spLocks noGrp="1"/>
          </p:cNvSpPr>
          <p:nvPr>
            <p:ph idx="1"/>
          </p:nvPr>
        </p:nvSpPr>
        <p:spPr>
          <a:xfrm>
            <a:off x="645943" y="1676401"/>
            <a:ext cx="9401293" cy="4572000"/>
          </a:xfrm>
        </p:spPr>
        <p:txBody>
          <a:bodyPr/>
          <a:lstStyle/>
          <a:p>
            <a:r>
              <a:rPr lang="en-US" dirty="0"/>
              <a:t>Bundled Payment or AIR</a:t>
            </a:r>
          </a:p>
          <a:p>
            <a:pPr marL="0" indent="0">
              <a:buNone/>
            </a:pPr>
            <a:endParaRPr lang="en-US" dirty="0"/>
          </a:p>
          <a:p>
            <a:r>
              <a:rPr lang="en-US" dirty="0"/>
              <a:t>What does that really mean? </a:t>
            </a:r>
          </a:p>
        </p:txBody>
      </p:sp>
    </p:spTree>
    <p:extLst>
      <p:ext uri="{BB962C8B-B14F-4D97-AF65-F5344CB8AC3E}">
        <p14:creationId xmlns:p14="http://schemas.microsoft.com/office/powerpoint/2010/main" val="43624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RHC Payment Limits</a:t>
            </a:r>
          </a:p>
        </p:txBody>
      </p:sp>
      <p:sp>
        <p:nvSpPr>
          <p:cNvPr id="3" name="Content Placeholder 2"/>
          <p:cNvSpPr>
            <a:spLocks noGrp="1"/>
          </p:cNvSpPr>
          <p:nvPr>
            <p:ph idx="1"/>
          </p:nvPr>
        </p:nvSpPr>
        <p:spPr>
          <a:xfrm>
            <a:off x="531813" y="1371601"/>
            <a:ext cx="9515424" cy="4876800"/>
          </a:xfrm>
        </p:spPr>
        <p:txBody>
          <a:bodyPr>
            <a:noAutofit/>
          </a:bodyPr>
          <a:lstStyle/>
          <a:p>
            <a:r>
              <a:rPr lang="en-US" sz="2400" dirty="0"/>
              <a:t>Independent RHCs, Provider Based RHCs to a hospital with 50 or more beds, and RHC’s enrolled on or after 01/01/2021</a:t>
            </a:r>
          </a:p>
          <a:p>
            <a:pPr lvl="1"/>
            <a:r>
              <a:rPr lang="en-US" sz="2400" dirty="0"/>
              <a:t>Calendar year 2022=$113.00</a:t>
            </a:r>
          </a:p>
          <a:p>
            <a:pPr lvl="1"/>
            <a:r>
              <a:rPr lang="en-US" sz="2400" dirty="0"/>
              <a:t>April1, 2021-December 31,2021=$100.00</a:t>
            </a:r>
          </a:p>
          <a:p>
            <a:pPr lvl="1"/>
            <a:r>
              <a:rPr lang="en-US" sz="2400" dirty="0"/>
              <a:t>January 1, 2021-March 31, 2021=$87.52</a:t>
            </a:r>
          </a:p>
          <a:p>
            <a:pPr lvl="1"/>
            <a:endParaRPr lang="en-US" sz="2400" dirty="0"/>
          </a:p>
          <a:p>
            <a:r>
              <a:rPr lang="en-US" sz="2400" dirty="0"/>
              <a:t>Specified Provider-Based RHC’s to a hospital with less than 50 beds</a:t>
            </a:r>
          </a:p>
          <a:p>
            <a:pPr lvl="1"/>
            <a:r>
              <a:rPr lang="en-US" sz="2400" dirty="0"/>
              <a:t>MAC calculate the payment limit</a:t>
            </a:r>
          </a:p>
        </p:txBody>
      </p:sp>
    </p:spTree>
    <p:extLst>
      <p:ext uri="{BB962C8B-B14F-4D97-AF65-F5344CB8AC3E}">
        <p14:creationId xmlns:p14="http://schemas.microsoft.com/office/powerpoint/2010/main" val="377505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Sequester Eff. July 1, 2022</a:t>
            </a:r>
          </a:p>
        </p:txBody>
      </p:sp>
      <p:sp>
        <p:nvSpPr>
          <p:cNvPr id="3" name="Content Placeholder 2"/>
          <p:cNvSpPr>
            <a:spLocks noGrp="1"/>
          </p:cNvSpPr>
          <p:nvPr>
            <p:ph idx="1"/>
          </p:nvPr>
        </p:nvSpPr>
        <p:spPr/>
        <p:txBody>
          <a:bodyPr/>
          <a:lstStyle/>
          <a:p>
            <a:r>
              <a:rPr lang="en-US" sz="2400" dirty="0"/>
              <a:t>The pre-</a:t>
            </a:r>
            <a:r>
              <a:rPr lang="en-US" sz="2400" dirty="0" err="1"/>
              <a:t>Covid</a:t>
            </a:r>
            <a:r>
              <a:rPr lang="en-US" sz="2400" dirty="0"/>
              <a:t> Medicare Sequester policy of 2% was fully re-implemented beginning July 1</a:t>
            </a:r>
            <a:r>
              <a:rPr lang="en-US" sz="2400" baseline="30000" dirty="0"/>
              <a:t>st</a:t>
            </a:r>
            <a:r>
              <a:rPr lang="en-US" sz="2400" dirty="0"/>
              <a:t>. </a:t>
            </a:r>
          </a:p>
          <a:p>
            <a:endParaRPr lang="en-US" sz="2400" dirty="0"/>
          </a:p>
          <a:p>
            <a:r>
              <a:rPr lang="en-US" sz="2400" dirty="0"/>
              <a:t>We can expect to receive 78.4% of allowable costs</a:t>
            </a:r>
          </a:p>
          <a:p>
            <a:endParaRPr lang="en-US" dirty="0"/>
          </a:p>
        </p:txBody>
      </p:sp>
    </p:spTree>
    <p:extLst>
      <p:ext uri="{BB962C8B-B14F-4D97-AF65-F5344CB8AC3E}">
        <p14:creationId xmlns:p14="http://schemas.microsoft.com/office/powerpoint/2010/main" val="38103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do patients pay? </a:t>
            </a:r>
          </a:p>
        </p:txBody>
      </p:sp>
      <p:sp>
        <p:nvSpPr>
          <p:cNvPr id="3" name="Content Placeholder 2"/>
          <p:cNvSpPr>
            <a:spLocks noGrp="1"/>
          </p:cNvSpPr>
          <p:nvPr>
            <p:ph idx="1"/>
          </p:nvPr>
        </p:nvSpPr>
        <p:spPr/>
        <p:txBody>
          <a:bodyPr>
            <a:normAutofit/>
          </a:bodyPr>
          <a:lstStyle/>
          <a:p>
            <a:r>
              <a:rPr lang="en-US" sz="2400" dirty="0"/>
              <a:t>Certain preventive services like AWV and IPPE are not subject to deductible or co-insurance</a:t>
            </a:r>
          </a:p>
          <a:p>
            <a:pPr marL="0" indent="0">
              <a:buNone/>
            </a:pPr>
            <a:endParaRPr lang="en-US" sz="2400" dirty="0"/>
          </a:p>
          <a:p>
            <a:r>
              <a:rPr lang="en-US" sz="2400" dirty="0"/>
              <a:t>Most other services co-insurance and deductible apply</a:t>
            </a:r>
          </a:p>
          <a:p>
            <a:pPr lvl="1"/>
            <a:r>
              <a:rPr lang="en-US" sz="2400" dirty="0"/>
              <a:t>Starting in January 1, 2020 </a:t>
            </a:r>
          </a:p>
          <a:p>
            <a:pPr lvl="2"/>
            <a:r>
              <a:rPr lang="en-US" sz="2400" dirty="0"/>
              <a:t>Supplement insurance plans cannot cover the Medicare Part B deductible </a:t>
            </a:r>
          </a:p>
        </p:txBody>
      </p:sp>
    </p:spTree>
    <p:extLst>
      <p:ext uri="{BB962C8B-B14F-4D97-AF65-F5344CB8AC3E}">
        <p14:creationId xmlns:p14="http://schemas.microsoft.com/office/powerpoint/2010/main" val="26950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for 2022?</a:t>
            </a:r>
          </a:p>
        </p:txBody>
      </p:sp>
      <p:sp>
        <p:nvSpPr>
          <p:cNvPr id="3" name="Content Placeholder 2"/>
          <p:cNvSpPr>
            <a:spLocks noGrp="1"/>
          </p:cNvSpPr>
          <p:nvPr>
            <p:ph idx="1"/>
          </p:nvPr>
        </p:nvSpPr>
        <p:spPr>
          <a:xfrm>
            <a:off x="760413" y="1447801"/>
            <a:ext cx="9286824" cy="4800600"/>
          </a:xfrm>
        </p:spPr>
        <p:txBody>
          <a:bodyPr>
            <a:normAutofit fontScale="77500" lnSpcReduction="20000"/>
          </a:bodyPr>
          <a:lstStyle/>
          <a:p>
            <a:r>
              <a:rPr lang="en-US" sz="3100" dirty="0"/>
              <a:t>Added hospice as a location where RHC visit can take place</a:t>
            </a:r>
          </a:p>
          <a:p>
            <a:pPr marL="0" indent="0">
              <a:buNone/>
            </a:pPr>
            <a:endParaRPr lang="en-US" sz="3100" dirty="0"/>
          </a:p>
          <a:p>
            <a:r>
              <a:rPr lang="en-US" sz="3100" dirty="0"/>
              <a:t>RHC’s can bill Transitional Care Management and general care management services furnished for the same patient during the same service period, if the RHC meets the requirements for billing each code</a:t>
            </a:r>
          </a:p>
          <a:p>
            <a:pPr marL="0" indent="0">
              <a:buNone/>
            </a:pPr>
            <a:endParaRPr lang="en-US" sz="3100" dirty="0"/>
          </a:p>
          <a:p>
            <a:r>
              <a:rPr lang="en-US" sz="3100" dirty="0"/>
              <a:t>Added COVID-19 monoclonal antibody products as services Medicare covers</a:t>
            </a:r>
          </a:p>
          <a:p>
            <a:endParaRPr lang="en-US" sz="3100" dirty="0"/>
          </a:p>
          <a:p>
            <a:r>
              <a:rPr lang="en-US" sz="3100" dirty="0"/>
              <a:t>RHC’s can bill for mental health visits furnished via real time technology</a:t>
            </a:r>
          </a:p>
          <a:p>
            <a:endParaRPr lang="en-US" dirty="0"/>
          </a:p>
        </p:txBody>
      </p:sp>
    </p:spTree>
    <p:extLst>
      <p:ext uri="{BB962C8B-B14F-4D97-AF65-F5344CB8AC3E}">
        <p14:creationId xmlns:p14="http://schemas.microsoft.com/office/powerpoint/2010/main" val="292616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5638799" cy="1924050"/>
          </a:xfrm>
        </p:spPr>
        <p:txBody>
          <a:bodyPr>
            <a:normAutofit/>
          </a:bodyPr>
          <a:lstStyle/>
          <a:p>
            <a:r>
              <a:rPr lang="en-US" sz="7200" dirty="0"/>
              <a:t>RHC Billing</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783" r="24783"/>
          <a:stretch>
            <a:fillRect/>
          </a:stretch>
        </p:blipFill>
        <p:spPr/>
      </p:pic>
      <p:sp>
        <p:nvSpPr>
          <p:cNvPr id="4" name="Text Placeholder 3"/>
          <p:cNvSpPr>
            <a:spLocks noGrp="1"/>
          </p:cNvSpPr>
          <p:nvPr>
            <p:ph type="body" sz="half" idx="2"/>
          </p:nvPr>
        </p:nvSpPr>
        <p:spPr>
          <a:xfrm>
            <a:off x="836614" y="4514850"/>
            <a:ext cx="5401696" cy="895350"/>
          </a:xfrm>
        </p:spPr>
        <p:txBody>
          <a:bodyPr>
            <a:normAutofit/>
          </a:bodyPr>
          <a:lstStyle/>
          <a:p>
            <a:r>
              <a:rPr lang="en-US" sz="4800" dirty="0"/>
              <a:t>Medicare</a:t>
            </a:r>
          </a:p>
        </p:txBody>
      </p:sp>
    </p:spTree>
    <p:extLst>
      <p:ext uri="{BB962C8B-B14F-4D97-AF65-F5344CB8AC3E}">
        <p14:creationId xmlns:p14="http://schemas.microsoft.com/office/powerpoint/2010/main" val="5351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RHC Medicare Claims</a:t>
            </a:r>
          </a:p>
        </p:txBody>
      </p:sp>
      <p:sp>
        <p:nvSpPr>
          <p:cNvPr id="3" name="Content Placeholder 2"/>
          <p:cNvSpPr>
            <a:spLocks noGrp="1"/>
          </p:cNvSpPr>
          <p:nvPr>
            <p:ph idx="1"/>
          </p:nvPr>
        </p:nvSpPr>
        <p:spPr>
          <a:xfrm>
            <a:off x="645943" y="1600200"/>
            <a:ext cx="9401294" cy="4648201"/>
          </a:xfrm>
        </p:spPr>
        <p:txBody>
          <a:bodyPr>
            <a:noAutofit/>
          </a:bodyPr>
          <a:lstStyle/>
          <a:p>
            <a:pPr lvl="1"/>
            <a:r>
              <a:rPr lang="en-US" sz="2800" dirty="0"/>
              <a:t>UB-04 claim form</a:t>
            </a:r>
          </a:p>
          <a:p>
            <a:pPr marL="279082" lvl="1" indent="0">
              <a:buNone/>
            </a:pPr>
            <a:endParaRPr lang="en-US" sz="2800" dirty="0"/>
          </a:p>
          <a:p>
            <a:pPr lvl="1"/>
            <a:r>
              <a:rPr lang="en-US" sz="2800" dirty="0"/>
              <a:t>Type of Bill </a:t>
            </a:r>
          </a:p>
          <a:p>
            <a:pPr lvl="2"/>
            <a:r>
              <a:rPr lang="en-US" sz="2800" dirty="0"/>
              <a:t>710 when no payment from Medicare is anticipated</a:t>
            </a:r>
          </a:p>
          <a:p>
            <a:pPr lvl="2"/>
            <a:r>
              <a:rPr lang="en-US" sz="2800" dirty="0"/>
              <a:t>711 Used for billing of a confined treatment</a:t>
            </a:r>
          </a:p>
          <a:p>
            <a:pPr lvl="2"/>
            <a:r>
              <a:rPr lang="en-US" sz="2800" dirty="0"/>
              <a:t>717 Replacement of a Prior Claim</a:t>
            </a:r>
          </a:p>
          <a:p>
            <a:pPr lvl="2"/>
            <a:r>
              <a:rPr lang="en-US" sz="2800" dirty="0"/>
              <a:t>718 Void/Cancel of a Prior Claim</a:t>
            </a:r>
          </a:p>
          <a:p>
            <a:pPr lvl="2"/>
            <a:endParaRPr lang="en-US" sz="2800" dirty="0"/>
          </a:p>
          <a:p>
            <a:pPr marL="569913" lvl="2" indent="0">
              <a:buNone/>
            </a:pPr>
            <a:endParaRPr lang="en-US" sz="2800" dirty="0"/>
          </a:p>
          <a:p>
            <a:endParaRPr lang="en-US" sz="2800" dirty="0"/>
          </a:p>
        </p:txBody>
      </p:sp>
    </p:spTree>
    <p:extLst>
      <p:ext uri="{BB962C8B-B14F-4D97-AF65-F5344CB8AC3E}">
        <p14:creationId xmlns:p14="http://schemas.microsoft.com/office/powerpoint/2010/main" val="10815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1" y="457200"/>
            <a:ext cx="9601200" cy="762000"/>
          </a:xfrm>
        </p:spPr>
        <p:txBody>
          <a:bodyPr/>
          <a:lstStyle/>
          <a:p>
            <a:r>
              <a:rPr lang="en-US" sz="4800" dirty="0"/>
              <a:t>Medicare Revenue Codes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08938677"/>
              </p:ext>
            </p:extLst>
          </p:nvPr>
        </p:nvGraphicFramePr>
        <p:xfrm>
          <a:off x="1522411" y="1371602"/>
          <a:ext cx="9448801" cy="4980938"/>
        </p:xfrm>
        <a:graphic>
          <a:graphicData uri="http://schemas.openxmlformats.org/drawingml/2006/table">
            <a:tbl>
              <a:tblPr firstRow="1" bandRow="1">
                <a:tableStyleId>{EB9631B5-78F2-41C9-869B-9F39066F8104}</a:tableStyleId>
              </a:tblPr>
              <a:tblGrid>
                <a:gridCol w="1524001">
                  <a:extLst>
                    <a:ext uri="{9D8B030D-6E8A-4147-A177-3AD203B41FA5}">
                      <a16:colId xmlns:a16="http://schemas.microsoft.com/office/drawing/2014/main" val="20000"/>
                    </a:ext>
                  </a:extLst>
                </a:gridCol>
                <a:gridCol w="7924800">
                  <a:extLst>
                    <a:ext uri="{9D8B030D-6E8A-4147-A177-3AD203B41FA5}">
                      <a16:colId xmlns:a16="http://schemas.microsoft.com/office/drawing/2014/main" val="20001"/>
                    </a:ext>
                  </a:extLst>
                </a:gridCol>
              </a:tblGrid>
              <a:tr h="573325">
                <a:tc>
                  <a:txBody>
                    <a:bodyPr/>
                    <a:lstStyle/>
                    <a:p>
                      <a:r>
                        <a:rPr lang="en-US" dirty="0"/>
                        <a:t>Code</a:t>
                      </a:r>
                    </a:p>
                  </a:txBody>
                  <a:tcPr marL="88977" marR="88977" anchor="ctr"/>
                </a:tc>
                <a:tc>
                  <a:txBody>
                    <a:bodyPr/>
                    <a:lstStyle/>
                    <a:p>
                      <a:pPr algn="ctr"/>
                      <a:r>
                        <a:rPr lang="en-US" dirty="0"/>
                        <a:t>Description</a:t>
                      </a:r>
                    </a:p>
                  </a:txBody>
                  <a:tcPr marL="88977" marR="88977" anchor="ctr"/>
                </a:tc>
                <a:extLst>
                  <a:ext uri="{0D108BD9-81ED-4DB2-BD59-A6C34878D82A}">
                    <a16:rowId xmlns:a16="http://schemas.microsoft.com/office/drawing/2014/main" val="10000"/>
                  </a:ext>
                </a:extLst>
              </a:tr>
              <a:tr h="704771">
                <a:tc>
                  <a:txBody>
                    <a:bodyPr/>
                    <a:lstStyle/>
                    <a:p>
                      <a:r>
                        <a:rPr lang="en-US" dirty="0"/>
                        <a:t>0521</a:t>
                      </a:r>
                    </a:p>
                  </a:txBody>
                  <a:tcPr marL="88977" marR="8897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Clinic Visit by member to RHC</a:t>
                      </a:r>
                    </a:p>
                    <a:p>
                      <a:pPr algn="ctr"/>
                      <a:endParaRPr lang="en-US" dirty="0"/>
                    </a:p>
                  </a:txBody>
                  <a:tcPr marL="88977" marR="88977" anchor="ctr"/>
                </a:tc>
                <a:extLst>
                  <a:ext uri="{0D108BD9-81ED-4DB2-BD59-A6C34878D82A}">
                    <a16:rowId xmlns:a16="http://schemas.microsoft.com/office/drawing/2014/main" val="10001"/>
                  </a:ext>
                </a:extLst>
              </a:tr>
              <a:tr h="573325">
                <a:tc>
                  <a:txBody>
                    <a:bodyPr/>
                    <a:lstStyle/>
                    <a:p>
                      <a:r>
                        <a:rPr lang="en-US" dirty="0"/>
                        <a:t>0522</a:t>
                      </a:r>
                    </a:p>
                  </a:txBody>
                  <a:tcPr marL="88977" marR="88977" anchor="ctr"/>
                </a:tc>
                <a:tc>
                  <a:txBody>
                    <a:bodyPr/>
                    <a:lstStyle/>
                    <a:p>
                      <a:pPr algn="ctr"/>
                      <a:r>
                        <a:rPr lang="en-US" dirty="0"/>
                        <a:t>Home visit by RHC provider</a:t>
                      </a:r>
                    </a:p>
                  </a:txBody>
                  <a:tcPr marL="88977" marR="88977" anchor="ctr"/>
                </a:tc>
                <a:extLst>
                  <a:ext uri="{0D108BD9-81ED-4DB2-BD59-A6C34878D82A}">
                    <a16:rowId xmlns:a16="http://schemas.microsoft.com/office/drawing/2014/main" val="10002"/>
                  </a:ext>
                </a:extLst>
              </a:tr>
              <a:tr h="704771">
                <a:tc>
                  <a:txBody>
                    <a:bodyPr/>
                    <a:lstStyle/>
                    <a:p>
                      <a:r>
                        <a:rPr lang="en-US" dirty="0"/>
                        <a:t>0524</a:t>
                      </a:r>
                    </a:p>
                  </a:txBody>
                  <a:tcPr marL="88977" marR="88977" anchor="ctr"/>
                </a:tc>
                <a:tc>
                  <a:txBody>
                    <a:bodyPr/>
                    <a:lstStyle/>
                    <a:p>
                      <a:pPr algn="ctr"/>
                      <a:r>
                        <a:rPr lang="en-US" dirty="0"/>
                        <a:t>Visit by RHC provider to a member</a:t>
                      </a:r>
                      <a:r>
                        <a:rPr lang="en-US" baseline="0" dirty="0"/>
                        <a:t> in a covered Part A stay at the SNF</a:t>
                      </a:r>
                      <a:endParaRPr lang="en-US" dirty="0"/>
                    </a:p>
                  </a:txBody>
                  <a:tcPr marL="88977" marR="88977" anchor="ctr"/>
                </a:tc>
                <a:extLst>
                  <a:ext uri="{0D108BD9-81ED-4DB2-BD59-A6C34878D82A}">
                    <a16:rowId xmlns:a16="http://schemas.microsoft.com/office/drawing/2014/main" val="10003"/>
                  </a:ext>
                </a:extLst>
              </a:tr>
              <a:tr h="573325">
                <a:tc>
                  <a:txBody>
                    <a:bodyPr/>
                    <a:lstStyle/>
                    <a:p>
                      <a:r>
                        <a:rPr lang="en-US" dirty="0"/>
                        <a:t>0525</a:t>
                      </a:r>
                    </a:p>
                  </a:txBody>
                  <a:tcPr marL="88977" marR="88977" anchor="ctr"/>
                </a:tc>
                <a:tc>
                  <a:txBody>
                    <a:bodyPr/>
                    <a:lstStyle/>
                    <a:p>
                      <a:pPr algn="ctr"/>
                      <a:r>
                        <a:rPr lang="en-US" dirty="0"/>
                        <a:t>Visit by RHC provider to a member in a SNF</a:t>
                      </a:r>
                    </a:p>
                  </a:txBody>
                  <a:tcPr marL="88977" marR="88977" anchor="ctr"/>
                </a:tc>
                <a:extLst>
                  <a:ext uri="{0D108BD9-81ED-4DB2-BD59-A6C34878D82A}">
                    <a16:rowId xmlns:a16="http://schemas.microsoft.com/office/drawing/2014/main" val="10004"/>
                  </a:ext>
                </a:extLst>
              </a:tr>
              <a:tr h="704771">
                <a:tc>
                  <a:txBody>
                    <a:bodyPr/>
                    <a:lstStyle/>
                    <a:p>
                      <a:r>
                        <a:rPr lang="en-US" dirty="0"/>
                        <a:t>0527</a:t>
                      </a:r>
                    </a:p>
                  </a:txBody>
                  <a:tcPr marL="88977" marR="88977" anchor="ctr"/>
                </a:tc>
                <a:tc>
                  <a:txBody>
                    <a:bodyPr/>
                    <a:lstStyle/>
                    <a:p>
                      <a:pPr algn="ctr"/>
                      <a:r>
                        <a:rPr lang="en-US" dirty="0"/>
                        <a:t>RHC</a:t>
                      </a:r>
                      <a:r>
                        <a:rPr lang="en-US" baseline="0" dirty="0"/>
                        <a:t> Visiting Nurse Services to a member’s home when in home health shortage area</a:t>
                      </a:r>
                      <a:endParaRPr lang="en-US" dirty="0"/>
                    </a:p>
                  </a:txBody>
                  <a:tcPr marL="88977" marR="88977" anchor="ctr"/>
                </a:tc>
                <a:extLst>
                  <a:ext uri="{0D108BD9-81ED-4DB2-BD59-A6C34878D82A}">
                    <a16:rowId xmlns:a16="http://schemas.microsoft.com/office/drawing/2014/main" val="10005"/>
                  </a:ext>
                </a:extLst>
              </a:tr>
              <a:tr h="573325">
                <a:tc>
                  <a:txBody>
                    <a:bodyPr/>
                    <a:lstStyle/>
                    <a:p>
                      <a:r>
                        <a:rPr lang="en-US" dirty="0"/>
                        <a:t>0528</a:t>
                      </a:r>
                    </a:p>
                  </a:txBody>
                  <a:tcPr marL="88977" marR="88977" anchor="ctr"/>
                </a:tc>
                <a:tc>
                  <a:txBody>
                    <a:bodyPr/>
                    <a:lstStyle/>
                    <a:p>
                      <a:pPr algn="ctr"/>
                      <a:r>
                        <a:rPr lang="en-US" dirty="0"/>
                        <a:t>Visit by RHC provider to other RHC site</a:t>
                      </a:r>
                    </a:p>
                  </a:txBody>
                  <a:tcPr marL="88977" marR="88977" anchor="ctr"/>
                </a:tc>
                <a:extLst>
                  <a:ext uri="{0D108BD9-81ED-4DB2-BD59-A6C34878D82A}">
                    <a16:rowId xmlns:a16="http://schemas.microsoft.com/office/drawing/2014/main" val="10006"/>
                  </a:ext>
                </a:extLst>
              </a:tr>
              <a:tr h="573325">
                <a:tc>
                  <a:txBody>
                    <a:bodyPr/>
                    <a:lstStyle/>
                    <a:p>
                      <a:r>
                        <a:rPr lang="en-US" dirty="0"/>
                        <a:t>0900</a:t>
                      </a:r>
                    </a:p>
                  </a:txBody>
                  <a:tcPr marL="88977" marR="88977" anchor="ctr"/>
                </a:tc>
                <a:tc>
                  <a:txBody>
                    <a:bodyPr/>
                    <a:lstStyle/>
                    <a:p>
                      <a:pPr algn="ctr"/>
                      <a:r>
                        <a:rPr lang="en-US" dirty="0"/>
                        <a:t>Mental Health Treatment Services</a:t>
                      </a:r>
                    </a:p>
                  </a:txBody>
                  <a:tcPr marL="88977" marR="889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9740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37505446"/>
              </p:ext>
            </p:extLst>
          </p:nvPr>
        </p:nvGraphicFramePr>
        <p:xfrm>
          <a:off x="912812" y="762003"/>
          <a:ext cx="1676400" cy="5638797"/>
        </p:xfrm>
        <a:graphic>
          <a:graphicData uri="http://schemas.openxmlformats.org/drawingml/2006/table">
            <a:tbl>
              <a:tblPr firstRow="1" bandRow="1">
                <a:tableStyleId>{EB9631B5-78F2-41C9-869B-9F39066F8104}</a:tableStyleId>
              </a:tblPr>
              <a:tblGrid>
                <a:gridCol w="1676400">
                  <a:extLst>
                    <a:ext uri="{9D8B030D-6E8A-4147-A177-3AD203B41FA5}">
                      <a16:colId xmlns:a16="http://schemas.microsoft.com/office/drawing/2014/main" val="20000"/>
                    </a:ext>
                  </a:extLst>
                </a:gridCol>
              </a:tblGrid>
              <a:tr h="680120">
                <a:tc>
                  <a:txBody>
                    <a:bodyPr/>
                    <a:lstStyle/>
                    <a:p>
                      <a:r>
                        <a:rPr lang="en-US" dirty="0"/>
                        <a:t>Non-Allowed Rev Codes</a:t>
                      </a:r>
                    </a:p>
                  </a:txBody>
                  <a:tcPr/>
                </a:tc>
                <a:extLst>
                  <a:ext uri="{0D108BD9-81ED-4DB2-BD59-A6C34878D82A}">
                    <a16:rowId xmlns:a16="http://schemas.microsoft.com/office/drawing/2014/main" val="10000"/>
                  </a:ext>
                </a:extLst>
              </a:tr>
              <a:tr h="569691">
                <a:tc>
                  <a:txBody>
                    <a:bodyPr/>
                    <a:lstStyle/>
                    <a:p>
                      <a:r>
                        <a:rPr lang="en-US" dirty="0"/>
                        <a:t>002x-024x</a:t>
                      </a:r>
                    </a:p>
                  </a:txBody>
                  <a:tcPr/>
                </a:tc>
                <a:extLst>
                  <a:ext uri="{0D108BD9-81ED-4DB2-BD59-A6C34878D82A}">
                    <a16:rowId xmlns:a16="http://schemas.microsoft.com/office/drawing/2014/main" val="10001"/>
                  </a:ext>
                </a:extLst>
              </a:tr>
              <a:tr h="569691">
                <a:tc>
                  <a:txBody>
                    <a:bodyPr/>
                    <a:lstStyle/>
                    <a:p>
                      <a:r>
                        <a:rPr lang="en-US" dirty="0"/>
                        <a:t>029x</a:t>
                      </a:r>
                    </a:p>
                  </a:txBody>
                  <a:tcPr/>
                </a:tc>
                <a:extLst>
                  <a:ext uri="{0D108BD9-81ED-4DB2-BD59-A6C34878D82A}">
                    <a16:rowId xmlns:a16="http://schemas.microsoft.com/office/drawing/2014/main" val="10002"/>
                  </a:ext>
                </a:extLst>
              </a:tr>
              <a:tr h="569691">
                <a:tc>
                  <a:txBody>
                    <a:bodyPr/>
                    <a:lstStyle/>
                    <a:p>
                      <a:r>
                        <a:rPr lang="en-US" dirty="0"/>
                        <a:t>045x</a:t>
                      </a:r>
                    </a:p>
                  </a:txBody>
                  <a:tcPr/>
                </a:tc>
                <a:extLst>
                  <a:ext uri="{0D108BD9-81ED-4DB2-BD59-A6C34878D82A}">
                    <a16:rowId xmlns:a16="http://schemas.microsoft.com/office/drawing/2014/main" val="10003"/>
                  </a:ext>
                </a:extLst>
              </a:tr>
              <a:tr h="569691">
                <a:tc>
                  <a:txBody>
                    <a:bodyPr/>
                    <a:lstStyle/>
                    <a:p>
                      <a:r>
                        <a:rPr lang="en-US" dirty="0"/>
                        <a:t>054X</a:t>
                      </a:r>
                    </a:p>
                  </a:txBody>
                  <a:tcPr/>
                </a:tc>
                <a:extLst>
                  <a:ext uri="{0D108BD9-81ED-4DB2-BD59-A6C34878D82A}">
                    <a16:rowId xmlns:a16="http://schemas.microsoft.com/office/drawing/2014/main" val="10004"/>
                  </a:ext>
                </a:extLst>
              </a:tr>
              <a:tr h="569691">
                <a:tc>
                  <a:txBody>
                    <a:bodyPr/>
                    <a:lstStyle/>
                    <a:p>
                      <a:r>
                        <a:rPr lang="en-US" dirty="0"/>
                        <a:t>056X</a:t>
                      </a:r>
                    </a:p>
                  </a:txBody>
                  <a:tcPr/>
                </a:tc>
                <a:extLst>
                  <a:ext uri="{0D108BD9-81ED-4DB2-BD59-A6C34878D82A}">
                    <a16:rowId xmlns:a16="http://schemas.microsoft.com/office/drawing/2014/main" val="10005"/>
                  </a:ext>
                </a:extLst>
              </a:tr>
              <a:tr h="569691">
                <a:tc>
                  <a:txBody>
                    <a:bodyPr/>
                    <a:lstStyle/>
                    <a:p>
                      <a:r>
                        <a:rPr lang="en-US" dirty="0"/>
                        <a:t>065X</a:t>
                      </a:r>
                    </a:p>
                  </a:txBody>
                  <a:tcPr/>
                </a:tc>
                <a:extLst>
                  <a:ext uri="{0D108BD9-81ED-4DB2-BD59-A6C34878D82A}">
                    <a16:rowId xmlns:a16="http://schemas.microsoft.com/office/drawing/2014/main" val="10006"/>
                  </a:ext>
                </a:extLst>
              </a:tr>
              <a:tr h="569691">
                <a:tc>
                  <a:txBody>
                    <a:bodyPr/>
                    <a:lstStyle/>
                    <a:p>
                      <a:r>
                        <a:rPr lang="en-US" dirty="0"/>
                        <a:t>067X-072X</a:t>
                      </a:r>
                    </a:p>
                  </a:txBody>
                  <a:tcPr/>
                </a:tc>
                <a:extLst>
                  <a:ext uri="{0D108BD9-81ED-4DB2-BD59-A6C34878D82A}">
                    <a16:rowId xmlns:a16="http://schemas.microsoft.com/office/drawing/2014/main" val="10007"/>
                  </a:ext>
                </a:extLst>
              </a:tr>
              <a:tr h="569691">
                <a:tc>
                  <a:txBody>
                    <a:bodyPr/>
                    <a:lstStyle/>
                    <a:p>
                      <a:r>
                        <a:rPr lang="en-US" dirty="0"/>
                        <a:t>080X-088X</a:t>
                      </a:r>
                    </a:p>
                  </a:txBody>
                  <a:tcPr/>
                </a:tc>
                <a:extLst>
                  <a:ext uri="{0D108BD9-81ED-4DB2-BD59-A6C34878D82A}">
                    <a16:rowId xmlns:a16="http://schemas.microsoft.com/office/drawing/2014/main" val="10008"/>
                  </a:ext>
                </a:extLst>
              </a:tr>
              <a:tr h="401149">
                <a:tc>
                  <a:txBody>
                    <a:bodyPr/>
                    <a:lstStyle/>
                    <a:p>
                      <a:r>
                        <a:rPr lang="en-US" dirty="0"/>
                        <a:t>093X</a:t>
                      </a:r>
                    </a:p>
                  </a:txBody>
                  <a:tcPr/>
                </a:tc>
                <a:extLst>
                  <a:ext uri="{0D108BD9-81ED-4DB2-BD59-A6C34878D82A}">
                    <a16:rowId xmlns:a16="http://schemas.microsoft.com/office/drawing/2014/main" val="10009"/>
                  </a:ext>
                </a:extLst>
              </a:tr>
            </a:tbl>
          </a:graphicData>
        </a:graphic>
      </p:graphicFrame>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val="0"/>
              </a:ext>
            </a:extLst>
          </a:blip>
          <a:srcRect l="10781" r="10781"/>
          <a:stretch>
            <a:fillRect/>
          </a:stretch>
        </p:blipFill>
        <p:spPr>
          <a:xfrm>
            <a:off x="3046412" y="762000"/>
            <a:ext cx="7848599" cy="5562600"/>
          </a:xfrm>
        </p:spPr>
      </p:pic>
    </p:spTree>
    <p:extLst>
      <p:ext uri="{BB962C8B-B14F-4D97-AF65-F5344CB8AC3E}">
        <p14:creationId xmlns:p14="http://schemas.microsoft.com/office/powerpoint/2010/main" val="24284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Claim line information</a:t>
            </a:r>
          </a:p>
        </p:txBody>
      </p:sp>
      <p:sp>
        <p:nvSpPr>
          <p:cNvPr id="3" name="Content Placeholder 2"/>
          <p:cNvSpPr>
            <a:spLocks noGrp="1"/>
          </p:cNvSpPr>
          <p:nvPr>
            <p:ph idx="1"/>
          </p:nvPr>
        </p:nvSpPr>
        <p:spPr/>
        <p:txBody>
          <a:bodyPr>
            <a:normAutofit/>
          </a:bodyPr>
          <a:lstStyle/>
          <a:p>
            <a:r>
              <a:rPr lang="en-US" sz="2400" dirty="0"/>
              <a:t>Report all services rendered at visit</a:t>
            </a:r>
          </a:p>
          <a:p>
            <a:r>
              <a:rPr lang="en-US" sz="2400" dirty="0"/>
              <a:t>Charges for all services “roll up” to the qualifying visit line</a:t>
            </a:r>
          </a:p>
          <a:p>
            <a:pPr lvl="1"/>
            <a:r>
              <a:rPr lang="en-US" sz="2200" dirty="0"/>
              <a:t>Exception to rule when billing for preventative services that have co-insurance and deductible waived</a:t>
            </a:r>
          </a:p>
          <a:p>
            <a:pPr lvl="1"/>
            <a:r>
              <a:rPr lang="en-US" sz="2200" dirty="0"/>
              <a:t>Penny charge</a:t>
            </a:r>
          </a:p>
          <a:p>
            <a:r>
              <a:rPr lang="en-US" sz="2400" dirty="0"/>
              <a:t>Add Modifier CG to visit line</a:t>
            </a:r>
          </a:p>
          <a:p>
            <a:r>
              <a:rPr lang="en-US" sz="2400" dirty="0"/>
              <a:t>Total Charges for entire claim are reported on line 0001</a:t>
            </a:r>
          </a:p>
        </p:txBody>
      </p:sp>
    </p:spTree>
    <p:extLst>
      <p:ext uri="{BB962C8B-B14F-4D97-AF65-F5344CB8AC3E}">
        <p14:creationId xmlns:p14="http://schemas.microsoft.com/office/powerpoint/2010/main" val="23005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sz="4800" dirty="0"/>
              <a:t>Objectives for today’s session</a:t>
            </a:r>
            <a:endParaRPr lang="en-US" sz="4800" dirty="0"/>
          </a:p>
        </p:txBody>
      </p:sp>
      <p:sp>
        <p:nvSpPr>
          <p:cNvPr id="14" name="Content Placeholder 13"/>
          <p:cNvSpPr>
            <a:spLocks noGrp="1"/>
          </p:cNvSpPr>
          <p:nvPr>
            <p:ph idx="1"/>
          </p:nvPr>
        </p:nvSpPr>
        <p:spPr/>
        <p:txBody>
          <a:bodyPr>
            <a:normAutofit/>
          </a:bodyPr>
          <a:lstStyle/>
          <a:p>
            <a:r>
              <a:rPr lang="en-CA" sz="3200" dirty="0"/>
              <a:t>RHC Visit/Encounter</a:t>
            </a:r>
          </a:p>
          <a:p>
            <a:r>
              <a:rPr lang="en-CA" sz="3200" dirty="0"/>
              <a:t>RHC Provider Types</a:t>
            </a:r>
          </a:p>
          <a:p>
            <a:r>
              <a:rPr lang="en-CA" sz="3200" dirty="0"/>
              <a:t>Differences with billing for independent versus provider based RHC’s</a:t>
            </a:r>
          </a:p>
          <a:p>
            <a:r>
              <a:rPr lang="en-CA" sz="3200" dirty="0"/>
              <a:t>What’s new for 2022?</a:t>
            </a:r>
          </a:p>
          <a:p>
            <a:r>
              <a:rPr lang="en-CA" sz="3200" dirty="0"/>
              <a:t>Claim forms, revenue codes</a:t>
            </a:r>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Qualifying Visit List</a:t>
            </a:r>
          </a:p>
        </p:txBody>
      </p:sp>
      <p:sp>
        <p:nvSpPr>
          <p:cNvPr id="5" name="Content Placeholder 4"/>
          <p:cNvSpPr>
            <a:spLocks noGrp="1"/>
          </p:cNvSpPr>
          <p:nvPr>
            <p:ph idx="1"/>
          </p:nvPr>
        </p:nvSpPr>
        <p:spPr>
          <a:xfrm>
            <a:off x="645943" y="1853249"/>
            <a:ext cx="9401293" cy="4395152"/>
          </a:xfrm>
        </p:spPr>
        <p:txBody>
          <a:bodyPr/>
          <a:lstStyle/>
          <a:p>
            <a:r>
              <a:rPr lang="en-US" sz="3200" dirty="0"/>
              <a:t>It was intended as a guidance for RHC’s </a:t>
            </a:r>
          </a:p>
          <a:p>
            <a:pPr marL="0" indent="0">
              <a:buNone/>
            </a:pPr>
            <a:endParaRPr lang="en-US" dirty="0"/>
          </a:p>
          <a:p>
            <a:r>
              <a:rPr lang="en-US" dirty="0"/>
              <a:t>It is NOT an all inclusive list for billable encounters</a:t>
            </a:r>
          </a:p>
          <a:p>
            <a:pPr marL="0" indent="0">
              <a:buNone/>
            </a:pPr>
            <a:endParaRPr lang="en-US" dirty="0"/>
          </a:p>
          <a:p>
            <a:r>
              <a:rPr lang="en-US" dirty="0"/>
              <a:t>Last updated 08/01/2016</a:t>
            </a:r>
          </a:p>
        </p:txBody>
      </p:sp>
    </p:spTree>
    <p:extLst>
      <p:ext uri="{BB962C8B-B14F-4D97-AF65-F5344CB8AC3E}">
        <p14:creationId xmlns:p14="http://schemas.microsoft.com/office/powerpoint/2010/main" val="403234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Vaccines Reimbursement </a:t>
            </a:r>
          </a:p>
        </p:txBody>
      </p:sp>
      <p:sp>
        <p:nvSpPr>
          <p:cNvPr id="3" name="Content Placeholder 2"/>
          <p:cNvSpPr>
            <a:spLocks noGrp="1"/>
          </p:cNvSpPr>
          <p:nvPr>
            <p:ph idx="1"/>
          </p:nvPr>
        </p:nvSpPr>
        <p:spPr>
          <a:xfrm>
            <a:off x="645943" y="1295400"/>
            <a:ext cx="9134424" cy="4876800"/>
          </a:xfrm>
        </p:spPr>
        <p:txBody>
          <a:bodyPr>
            <a:normAutofit/>
          </a:bodyPr>
          <a:lstStyle/>
          <a:p>
            <a:endParaRPr lang="en-US" sz="3200" dirty="0"/>
          </a:p>
          <a:p>
            <a:r>
              <a:rPr lang="en-US" sz="3200" dirty="0"/>
              <a:t>Flu, pneumococcal, COVID-19 vaccines, and COVID-19 monoclonal antibody products and their administration at 100% of reasonable cost through cost report</a:t>
            </a:r>
          </a:p>
          <a:p>
            <a:endParaRPr lang="en-US" sz="3200" dirty="0"/>
          </a:p>
          <a:p>
            <a:r>
              <a:rPr lang="en-US" sz="3200" dirty="0"/>
              <a:t>RHCs shouldn’t report these services on their RHC billing claims. </a:t>
            </a:r>
          </a:p>
          <a:p>
            <a:endParaRPr lang="en-US" dirty="0"/>
          </a:p>
        </p:txBody>
      </p:sp>
    </p:spTree>
    <p:extLst>
      <p:ext uri="{BB962C8B-B14F-4D97-AF65-F5344CB8AC3E}">
        <p14:creationId xmlns:p14="http://schemas.microsoft.com/office/powerpoint/2010/main" val="160602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Transitional Care Management</a:t>
            </a:r>
          </a:p>
        </p:txBody>
      </p:sp>
      <p:sp>
        <p:nvSpPr>
          <p:cNvPr id="3" name="Content Placeholder 2"/>
          <p:cNvSpPr>
            <a:spLocks noGrp="1"/>
          </p:cNvSpPr>
          <p:nvPr>
            <p:ph idx="1"/>
          </p:nvPr>
        </p:nvSpPr>
        <p:spPr>
          <a:xfrm>
            <a:off x="645943" y="1447801"/>
            <a:ext cx="9401293" cy="4800600"/>
          </a:xfrm>
        </p:spPr>
        <p:txBody>
          <a:bodyPr>
            <a:normAutofit/>
          </a:bodyPr>
          <a:lstStyle/>
          <a:p>
            <a:r>
              <a:rPr lang="en-US" sz="2400" dirty="0"/>
              <a:t>Beginning Jan 1, 2022 RHCs can bill TCM and general care management services furnished for the same patient during the same service period, if the RHC meets the requirements for billing each code </a:t>
            </a:r>
          </a:p>
          <a:p>
            <a:r>
              <a:rPr lang="en-US" sz="2400" dirty="0"/>
              <a:t>General Care Management (G0511) </a:t>
            </a:r>
          </a:p>
          <a:p>
            <a:r>
              <a:rPr lang="en-US" sz="2400" dirty="0"/>
              <a:t>Chronic Care Management (CCM) </a:t>
            </a:r>
          </a:p>
          <a:p>
            <a:r>
              <a:rPr lang="en-US" sz="2400" dirty="0"/>
              <a:t>General Behavioral Health Integration (BHI) Principal Care Management (PCM) </a:t>
            </a:r>
          </a:p>
          <a:p>
            <a:r>
              <a:rPr lang="en-US" sz="2400" dirty="0"/>
              <a:t>Psychiatric Collaborative Care Model (</a:t>
            </a:r>
            <a:r>
              <a:rPr lang="en-US" sz="2400" dirty="0" err="1"/>
              <a:t>CoCM</a:t>
            </a:r>
            <a:r>
              <a:rPr lang="en-US" sz="2400" dirty="0"/>
              <a:t>) (G0512)</a:t>
            </a:r>
          </a:p>
          <a:p>
            <a:r>
              <a:rPr lang="en-US" sz="2400" dirty="0"/>
              <a:t>Must provide both elements within 30 days</a:t>
            </a:r>
          </a:p>
          <a:p>
            <a:endParaRPr lang="en-US" dirty="0"/>
          </a:p>
        </p:txBody>
      </p:sp>
    </p:spTree>
    <p:extLst>
      <p:ext uri="{BB962C8B-B14F-4D97-AF65-F5344CB8AC3E}">
        <p14:creationId xmlns:p14="http://schemas.microsoft.com/office/powerpoint/2010/main" val="209366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2" y="452718"/>
            <a:ext cx="9715669" cy="1400530"/>
          </a:xfrm>
        </p:spPr>
        <p:txBody>
          <a:bodyPr/>
          <a:lstStyle/>
          <a:p>
            <a:r>
              <a:rPr lang="en-US" sz="4800" dirty="0"/>
              <a:t>Hospice Attending Physician Services</a:t>
            </a:r>
          </a:p>
        </p:txBody>
      </p:sp>
      <p:sp>
        <p:nvSpPr>
          <p:cNvPr id="3" name="Content Placeholder 2"/>
          <p:cNvSpPr>
            <a:spLocks noGrp="1"/>
          </p:cNvSpPr>
          <p:nvPr>
            <p:ph idx="1"/>
          </p:nvPr>
        </p:nvSpPr>
        <p:spPr>
          <a:xfrm>
            <a:off x="760412" y="2057400"/>
            <a:ext cx="8982024" cy="4191000"/>
          </a:xfrm>
        </p:spPr>
        <p:txBody>
          <a:bodyPr>
            <a:normAutofit/>
          </a:bodyPr>
          <a:lstStyle/>
          <a:p>
            <a:r>
              <a:rPr lang="en-US" sz="2400" dirty="0"/>
              <a:t>Effective 01/01/22</a:t>
            </a:r>
          </a:p>
          <a:p>
            <a:r>
              <a:rPr lang="en-US" sz="2400" dirty="0"/>
              <a:t>Designated attending physician employed by or working under contract with RHC</a:t>
            </a:r>
          </a:p>
          <a:p>
            <a:r>
              <a:rPr lang="en-US" sz="2400" dirty="0"/>
              <a:t>Furnishes hospice attending physician services during a patient’s hospice election</a:t>
            </a:r>
          </a:p>
          <a:p>
            <a:r>
              <a:rPr lang="en-US" sz="2400" dirty="0"/>
              <a:t>Use modifier GV (along with CG) on the claim line for payment each day services are furnished</a:t>
            </a:r>
          </a:p>
          <a:p>
            <a:r>
              <a:rPr lang="en-US" sz="2400" dirty="0"/>
              <a:t>Claims subject to coinsurance and deductible</a:t>
            </a:r>
          </a:p>
          <a:p>
            <a:endParaRPr lang="en-US" dirty="0"/>
          </a:p>
        </p:txBody>
      </p:sp>
    </p:spTree>
    <p:extLst>
      <p:ext uri="{BB962C8B-B14F-4D97-AF65-F5344CB8AC3E}">
        <p14:creationId xmlns:p14="http://schemas.microsoft.com/office/powerpoint/2010/main" val="6833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Visits Furnished Using Telehealth</a:t>
            </a:r>
          </a:p>
        </p:txBody>
      </p:sp>
      <p:sp>
        <p:nvSpPr>
          <p:cNvPr id="3" name="Content Placeholder 2"/>
          <p:cNvSpPr>
            <a:spLocks noGrp="1"/>
          </p:cNvSpPr>
          <p:nvPr>
            <p:ph idx="1"/>
          </p:nvPr>
        </p:nvSpPr>
        <p:spPr/>
        <p:txBody>
          <a:bodyPr/>
          <a:lstStyle/>
          <a:p>
            <a:r>
              <a:rPr lang="en-US" dirty="0"/>
              <a:t>RHC’s can reports and get payment for mental health visit using real-time telecommunication</a:t>
            </a:r>
          </a:p>
          <a:p>
            <a:pPr lvl="1"/>
            <a:r>
              <a:rPr lang="en-US" dirty="0"/>
              <a:t>Requires an in-person mental health service be furnished within six months prior to telehealth</a:t>
            </a:r>
          </a:p>
          <a:p>
            <a:pPr lvl="1"/>
            <a:r>
              <a:rPr lang="en-US" dirty="0"/>
              <a:t>Requires an in person mental health visit at least every 12 months by RHC provider</a:t>
            </a:r>
          </a:p>
          <a:p>
            <a:pPr lvl="1"/>
            <a:r>
              <a:rPr lang="en-US" dirty="0"/>
              <a:t>Delayed until the 152</a:t>
            </a:r>
            <a:r>
              <a:rPr lang="en-US" baseline="30000" dirty="0"/>
              <a:t>nd</a:t>
            </a:r>
            <a:r>
              <a:rPr lang="en-US" dirty="0"/>
              <a:t> day after the Covid-19 PHE</a:t>
            </a:r>
          </a:p>
          <a:p>
            <a:pPr lvl="1"/>
            <a:endParaRPr lang="en-US" dirty="0"/>
          </a:p>
          <a:p>
            <a:pPr lvl="1"/>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63580725"/>
              </p:ext>
            </p:extLst>
          </p:nvPr>
        </p:nvGraphicFramePr>
        <p:xfrm>
          <a:off x="1066801" y="4724400"/>
          <a:ext cx="8125884" cy="1889252"/>
        </p:xfrm>
        <a:graphic>
          <a:graphicData uri="http://schemas.openxmlformats.org/drawingml/2006/table">
            <a:tbl>
              <a:tblPr firstRow="1" bandRow="1">
                <a:tableStyleId>{EB9631B5-78F2-41C9-869B-9F39066F8104}</a:tableStyleId>
              </a:tblPr>
              <a:tblGrid>
                <a:gridCol w="1979611">
                  <a:extLst>
                    <a:ext uri="{9D8B030D-6E8A-4147-A177-3AD203B41FA5}">
                      <a16:colId xmlns:a16="http://schemas.microsoft.com/office/drawing/2014/main" val="20000"/>
                    </a:ext>
                  </a:extLst>
                </a:gridCol>
                <a:gridCol w="3437645">
                  <a:extLst>
                    <a:ext uri="{9D8B030D-6E8A-4147-A177-3AD203B41FA5}">
                      <a16:colId xmlns:a16="http://schemas.microsoft.com/office/drawing/2014/main" val="20001"/>
                    </a:ext>
                  </a:extLst>
                </a:gridCol>
                <a:gridCol w="2708628">
                  <a:extLst>
                    <a:ext uri="{9D8B030D-6E8A-4147-A177-3AD203B41FA5}">
                      <a16:colId xmlns:a16="http://schemas.microsoft.com/office/drawing/2014/main" val="20002"/>
                    </a:ext>
                  </a:extLst>
                </a:gridCol>
              </a:tblGrid>
              <a:tr h="539813">
                <a:tc>
                  <a:txBody>
                    <a:bodyPr/>
                    <a:lstStyle/>
                    <a:p>
                      <a:r>
                        <a:rPr lang="en-US" dirty="0"/>
                        <a:t>Revenue Code</a:t>
                      </a:r>
                    </a:p>
                  </a:txBody>
                  <a:tcPr/>
                </a:tc>
                <a:tc>
                  <a:txBody>
                    <a:bodyPr/>
                    <a:lstStyle/>
                    <a:p>
                      <a:r>
                        <a:rPr lang="en-US" dirty="0"/>
                        <a:t>HCPCS Code</a:t>
                      </a:r>
                    </a:p>
                  </a:txBody>
                  <a:tcPr/>
                </a:tc>
                <a:tc>
                  <a:txBody>
                    <a:bodyPr/>
                    <a:lstStyle/>
                    <a:p>
                      <a:r>
                        <a:rPr lang="en-US" dirty="0"/>
                        <a:t>Modifiers</a:t>
                      </a:r>
                    </a:p>
                  </a:txBody>
                  <a:tcPr/>
                </a:tc>
                <a:extLst>
                  <a:ext uri="{0D108BD9-81ED-4DB2-BD59-A6C34878D82A}">
                    <a16:rowId xmlns:a16="http://schemas.microsoft.com/office/drawing/2014/main" val="10000"/>
                  </a:ext>
                </a:extLst>
              </a:tr>
              <a:tr h="1349439">
                <a:tc>
                  <a:txBody>
                    <a:bodyPr/>
                    <a:lstStyle/>
                    <a:p>
                      <a:r>
                        <a:rPr lang="en-US" dirty="0"/>
                        <a:t>0900</a:t>
                      </a:r>
                    </a:p>
                  </a:txBody>
                  <a:tcPr/>
                </a:tc>
                <a:tc>
                  <a:txBody>
                    <a:bodyPr/>
                    <a:lstStyle/>
                    <a:p>
                      <a:r>
                        <a:rPr lang="en-US" dirty="0"/>
                        <a:t>90834 (or other mental health</a:t>
                      </a:r>
                      <a:r>
                        <a:rPr lang="en-US" baseline="0" dirty="0"/>
                        <a:t> CPT code)</a:t>
                      </a:r>
                      <a:endParaRPr lang="en-US" dirty="0"/>
                    </a:p>
                  </a:txBody>
                  <a:tcPr/>
                </a:tc>
                <a:tc>
                  <a:txBody>
                    <a:bodyPr/>
                    <a:lstStyle/>
                    <a:p>
                      <a:r>
                        <a:rPr lang="en-US" dirty="0"/>
                        <a:t>95 (audio-video)</a:t>
                      </a:r>
                    </a:p>
                    <a:p>
                      <a:r>
                        <a:rPr lang="en-US" dirty="0"/>
                        <a:t>FQ</a:t>
                      </a:r>
                      <a:r>
                        <a:rPr lang="en-US" baseline="0" dirty="0"/>
                        <a:t> (audio-only)</a:t>
                      </a:r>
                    </a:p>
                    <a:p>
                      <a:r>
                        <a:rPr lang="en-US" baseline="0" dirty="0"/>
                        <a:t>CG (required)</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22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Versus Provider Based</a:t>
            </a:r>
          </a:p>
        </p:txBody>
      </p:sp>
      <p:sp>
        <p:nvSpPr>
          <p:cNvPr id="3" name="Content Placeholder 2"/>
          <p:cNvSpPr>
            <a:spLocks noGrp="1"/>
          </p:cNvSpPr>
          <p:nvPr>
            <p:ph idx="1"/>
          </p:nvPr>
        </p:nvSpPr>
        <p:spPr>
          <a:xfrm>
            <a:off x="645943" y="1524000"/>
            <a:ext cx="10477671" cy="3886200"/>
          </a:xfrm>
        </p:spPr>
        <p:txBody>
          <a:bodyPr>
            <a:normAutofit/>
          </a:bodyPr>
          <a:lstStyle/>
          <a:p>
            <a:r>
              <a:rPr lang="en-US" sz="3200" dirty="0"/>
              <a:t>Independent RHC’s are free standing clinics owned by a provider or provider entity</a:t>
            </a:r>
          </a:p>
          <a:p>
            <a:pPr marL="0" indent="0">
              <a:buNone/>
            </a:pPr>
            <a:endParaRPr lang="en-US" sz="3200" dirty="0"/>
          </a:p>
          <a:p>
            <a:r>
              <a:rPr lang="en-US" sz="3200" dirty="0"/>
              <a:t>Provider-based RHC’s are owned ad operated as an essential part of a hospital, nursing home or home health agency. </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89803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Labs and Technical Component Billing</a:t>
            </a:r>
          </a:p>
        </p:txBody>
      </p:sp>
      <p:sp>
        <p:nvSpPr>
          <p:cNvPr id="6" name="Content Placeholder 5"/>
          <p:cNvSpPr>
            <a:spLocks noGrp="1"/>
          </p:cNvSpPr>
          <p:nvPr>
            <p:ph idx="1"/>
          </p:nvPr>
        </p:nvSpPr>
        <p:spPr/>
        <p:txBody>
          <a:bodyPr/>
          <a:lstStyle/>
          <a:p>
            <a:r>
              <a:rPr lang="en-US" sz="3200" dirty="0"/>
              <a:t>Independent RHC’s will bill the technical component of </a:t>
            </a:r>
            <a:r>
              <a:rPr lang="en-US" sz="3200" dirty="0" err="1"/>
              <a:t>ekgs</a:t>
            </a:r>
            <a:r>
              <a:rPr lang="en-US" sz="3200" dirty="0"/>
              <a:t> and labs to their Part B carrier</a:t>
            </a:r>
          </a:p>
          <a:p>
            <a:endParaRPr lang="en-US" sz="3200" dirty="0"/>
          </a:p>
          <a:p>
            <a:r>
              <a:rPr lang="en-US" sz="3200" dirty="0"/>
              <a:t>Provider based RHC’s will bill these out under the parent hospital’s PTAN</a:t>
            </a:r>
          </a:p>
          <a:p>
            <a:endParaRPr lang="en-US" dirty="0"/>
          </a:p>
        </p:txBody>
      </p:sp>
    </p:spTree>
    <p:extLst>
      <p:ext uri="{BB962C8B-B14F-4D97-AF65-F5344CB8AC3E}">
        <p14:creationId xmlns:p14="http://schemas.microsoft.com/office/powerpoint/2010/main" val="31890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Virtual Communication Services</a:t>
            </a:r>
          </a:p>
        </p:txBody>
      </p:sp>
      <p:sp>
        <p:nvSpPr>
          <p:cNvPr id="6" name="Content Placeholder 5"/>
          <p:cNvSpPr>
            <a:spLocks noGrp="1"/>
          </p:cNvSpPr>
          <p:nvPr>
            <p:ph idx="1"/>
          </p:nvPr>
        </p:nvSpPr>
        <p:spPr>
          <a:xfrm>
            <a:off x="1103025" y="1371601"/>
            <a:ext cx="8944211" cy="4876800"/>
          </a:xfrm>
        </p:spPr>
        <p:txBody>
          <a:bodyPr/>
          <a:lstStyle/>
          <a:p>
            <a:r>
              <a:rPr lang="en-US" sz="3200" dirty="0"/>
              <a:t>Virtual check-in or remote evaluation services </a:t>
            </a:r>
          </a:p>
          <a:p>
            <a:r>
              <a:rPr lang="en-US" sz="3200" dirty="0"/>
              <a:t>G0071 paid at non-AIR rate</a:t>
            </a:r>
          </a:p>
          <a:p>
            <a:r>
              <a:rPr lang="en-US" sz="3200" dirty="0"/>
              <a:t>No CG modifier</a:t>
            </a:r>
          </a:p>
          <a:p>
            <a:r>
              <a:rPr lang="en-US" sz="3200" dirty="0"/>
              <a:t>Co-insurance and deductible apply</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24423099"/>
              </p:ext>
            </p:extLst>
          </p:nvPr>
        </p:nvGraphicFramePr>
        <p:xfrm>
          <a:off x="1293813" y="4419600"/>
          <a:ext cx="8077200" cy="1371600"/>
        </p:xfrm>
        <a:graphic>
          <a:graphicData uri="http://schemas.openxmlformats.org/drawingml/2006/table">
            <a:tbl>
              <a:tblPr firstRow="1" bandRow="1">
                <a:tableStyleId>{EB9631B5-78F2-41C9-869B-9F39066F8104}</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685800">
                <a:tc>
                  <a:txBody>
                    <a:bodyPr/>
                    <a:lstStyle/>
                    <a:p>
                      <a:r>
                        <a:rPr lang="en-US" dirty="0"/>
                        <a:t>Revenue</a:t>
                      </a:r>
                      <a:r>
                        <a:rPr lang="en-US" baseline="0" dirty="0"/>
                        <a:t> Code</a:t>
                      </a:r>
                      <a:endParaRPr lang="en-US" dirty="0"/>
                    </a:p>
                  </a:txBody>
                  <a:tcPr/>
                </a:tc>
                <a:tc>
                  <a:txBody>
                    <a:bodyPr/>
                    <a:lstStyle/>
                    <a:p>
                      <a:r>
                        <a:rPr lang="en-US" dirty="0"/>
                        <a:t>HCPCS</a:t>
                      </a:r>
                    </a:p>
                  </a:txBody>
                  <a:tcPr/>
                </a:tc>
                <a:tc>
                  <a:txBody>
                    <a:bodyPr/>
                    <a:lstStyle/>
                    <a:p>
                      <a:r>
                        <a:rPr lang="en-US" dirty="0"/>
                        <a:t>REIMBURSEMENT </a:t>
                      </a:r>
                    </a:p>
                  </a:txBody>
                  <a:tcPr/>
                </a:tc>
                <a:extLst>
                  <a:ext uri="{0D108BD9-81ED-4DB2-BD59-A6C34878D82A}">
                    <a16:rowId xmlns:a16="http://schemas.microsoft.com/office/drawing/2014/main" val="10000"/>
                  </a:ext>
                </a:extLst>
              </a:tr>
              <a:tr h="685800">
                <a:tc>
                  <a:txBody>
                    <a:bodyPr/>
                    <a:lstStyle/>
                    <a:p>
                      <a:r>
                        <a:rPr lang="en-US" dirty="0"/>
                        <a:t>0521</a:t>
                      </a:r>
                    </a:p>
                  </a:txBody>
                  <a:tcPr/>
                </a:tc>
                <a:tc>
                  <a:txBody>
                    <a:bodyPr/>
                    <a:lstStyle/>
                    <a:p>
                      <a:r>
                        <a:rPr lang="en-US" dirty="0"/>
                        <a:t>G0071</a:t>
                      </a:r>
                    </a:p>
                  </a:txBody>
                  <a:tcPr/>
                </a:tc>
                <a:tc>
                  <a:txBody>
                    <a:bodyPr/>
                    <a:lstStyle/>
                    <a:p>
                      <a:r>
                        <a:rPr lang="en-US" dirty="0"/>
                        <a:t>23.88</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486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63" y="304800"/>
            <a:ext cx="9402274" cy="990600"/>
          </a:xfrm>
        </p:spPr>
        <p:txBody>
          <a:bodyPr/>
          <a:lstStyle/>
          <a:p>
            <a:r>
              <a:rPr lang="en-US" dirty="0"/>
              <a:t>Visiting Nurse Services</a:t>
            </a:r>
          </a:p>
        </p:txBody>
      </p:sp>
      <p:sp>
        <p:nvSpPr>
          <p:cNvPr id="3" name="Content Placeholder 2"/>
          <p:cNvSpPr>
            <a:spLocks noGrp="1"/>
          </p:cNvSpPr>
          <p:nvPr>
            <p:ph idx="1"/>
          </p:nvPr>
        </p:nvSpPr>
        <p:spPr>
          <a:xfrm>
            <a:off x="760413" y="1295400"/>
            <a:ext cx="9286824" cy="4953001"/>
          </a:xfrm>
        </p:spPr>
        <p:txBody>
          <a:bodyPr>
            <a:noAutofit/>
          </a:bodyPr>
          <a:lstStyle/>
          <a:p>
            <a:pPr marL="342900" lvl="0" indent="-342900">
              <a:lnSpc>
                <a:spcPct val="100000"/>
              </a:lnSpc>
              <a:spcBef>
                <a:spcPct val="0"/>
              </a:spcBef>
              <a:spcAft>
                <a:spcPts val="1000"/>
              </a:spcAft>
              <a:buClr>
                <a:srgbClr val="0070C0"/>
              </a:buClr>
            </a:pPr>
            <a:r>
              <a:rPr lang="en-US" sz="2400" dirty="0">
                <a:latin typeface="Century Gothic" panose="020B0502020202020204" pitchFamily="34" charset="0"/>
                <a:cs typeface="Calibri" pitchFamily="34" charset="0"/>
              </a:rPr>
              <a:t>Must be in home health shortage area</a:t>
            </a:r>
          </a:p>
          <a:p>
            <a:pPr marL="468000" lvl="1" indent="-252000">
              <a:lnSpc>
                <a:spcPct val="100000"/>
              </a:lnSpc>
              <a:spcBef>
                <a:spcPct val="0"/>
              </a:spcBef>
              <a:spcAft>
                <a:spcPts val="1200"/>
              </a:spcAft>
              <a:buClr>
                <a:srgbClr val="0070C0"/>
              </a:buClr>
              <a:buFont typeface="BentonSansF Book" pitchFamily="50" charset="0"/>
              <a:buChar char="–"/>
            </a:pPr>
            <a:r>
              <a:rPr lang="en-US" sz="2400" dirty="0">
                <a:latin typeface="Century Gothic" panose="020B0502020202020204" pitchFamily="34" charset="0"/>
                <a:cs typeface="Calibri" pitchFamily="34" charset="0"/>
              </a:rPr>
              <a:t>No participating HHA under Medicare </a:t>
            </a:r>
          </a:p>
          <a:p>
            <a:pPr marL="468000" lvl="1" indent="-252000">
              <a:lnSpc>
                <a:spcPct val="100000"/>
              </a:lnSpc>
              <a:spcBef>
                <a:spcPct val="0"/>
              </a:spcBef>
              <a:spcAft>
                <a:spcPts val="1200"/>
              </a:spcAft>
              <a:buClr>
                <a:srgbClr val="0070C0"/>
              </a:buClr>
              <a:buFont typeface="BentonSansF Book" pitchFamily="50" charset="0"/>
              <a:buChar char="–"/>
            </a:pPr>
            <a:r>
              <a:rPr lang="en-US" sz="2400" dirty="0">
                <a:latin typeface="Century Gothic" panose="020B0502020202020204" pitchFamily="34" charset="0"/>
                <a:cs typeface="Calibri" pitchFamily="34" charset="0"/>
              </a:rPr>
              <a:t>Adequate home health services are not available to the RHC patients even though a participating HHA is in the area</a:t>
            </a:r>
          </a:p>
          <a:p>
            <a:pPr marL="468000" lvl="1" indent="-252000">
              <a:lnSpc>
                <a:spcPct val="100000"/>
              </a:lnSpc>
              <a:spcBef>
                <a:spcPct val="0"/>
              </a:spcBef>
              <a:spcAft>
                <a:spcPts val="1200"/>
              </a:spcAft>
              <a:buClr>
                <a:srgbClr val="0070C0"/>
              </a:buClr>
              <a:buFont typeface="BentonSansF Book" pitchFamily="50" charset="0"/>
              <a:buChar char="–"/>
            </a:pPr>
            <a:r>
              <a:rPr lang="en-US" sz="2400" dirty="0">
                <a:latin typeface="Century Gothic" panose="020B0502020202020204" pitchFamily="34" charset="0"/>
                <a:cs typeface="Calibri" pitchFamily="34" charset="0"/>
              </a:rPr>
              <a:t>RHC’s that are located in an area that has not been determined to be a current HHA shortage and are seeking to provide services must make a request to the CMS Regional Office </a:t>
            </a:r>
          </a:p>
        </p:txBody>
      </p:sp>
      <p:graphicFrame>
        <p:nvGraphicFramePr>
          <p:cNvPr id="4" name="Table 3"/>
          <p:cNvGraphicFramePr>
            <a:graphicFrameLocks noGrp="1"/>
          </p:cNvGraphicFramePr>
          <p:nvPr>
            <p:extLst>
              <p:ext uri="{D42A27DB-BD31-4B8C-83A1-F6EECF244321}">
                <p14:modId xmlns:p14="http://schemas.microsoft.com/office/powerpoint/2010/main" val="1515722760"/>
              </p:ext>
            </p:extLst>
          </p:nvPr>
        </p:nvGraphicFramePr>
        <p:xfrm>
          <a:off x="4722811" y="5105907"/>
          <a:ext cx="5562601" cy="1005459"/>
        </p:xfrm>
        <a:graphic>
          <a:graphicData uri="http://schemas.openxmlformats.org/drawingml/2006/table">
            <a:tbl>
              <a:tblPr firstRow="1" bandRow="1">
                <a:tableStyleId>{EB9631B5-78F2-41C9-869B-9F39066F8104}</a:tableStyleId>
              </a:tblPr>
              <a:tblGrid>
                <a:gridCol w="1676401">
                  <a:extLst>
                    <a:ext uri="{9D8B030D-6E8A-4147-A177-3AD203B41FA5}">
                      <a16:colId xmlns:a16="http://schemas.microsoft.com/office/drawing/2014/main" val="20000"/>
                    </a:ext>
                  </a:extLst>
                </a:gridCol>
                <a:gridCol w="1696572">
                  <a:extLst>
                    <a:ext uri="{9D8B030D-6E8A-4147-A177-3AD203B41FA5}">
                      <a16:colId xmlns:a16="http://schemas.microsoft.com/office/drawing/2014/main" val="20001"/>
                    </a:ext>
                  </a:extLst>
                </a:gridCol>
                <a:gridCol w="2189628">
                  <a:extLst>
                    <a:ext uri="{9D8B030D-6E8A-4147-A177-3AD203B41FA5}">
                      <a16:colId xmlns:a16="http://schemas.microsoft.com/office/drawing/2014/main" val="20002"/>
                    </a:ext>
                  </a:extLst>
                </a:gridCol>
              </a:tblGrid>
              <a:tr h="599947">
                <a:tc>
                  <a:txBody>
                    <a:bodyPr/>
                    <a:lstStyle/>
                    <a:p>
                      <a:r>
                        <a:rPr lang="en-US" dirty="0"/>
                        <a:t>Revenue</a:t>
                      </a:r>
                      <a:r>
                        <a:rPr lang="en-US" baseline="0" dirty="0"/>
                        <a:t> Code</a:t>
                      </a:r>
                      <a:endParaRPr lang="en-US" dirty="0"/>
                    </a:p>
                  </a:txBody>
                  <a:tcPr/>
                </a:tc>
                <a:tc>
                  <a:txBody>
                    <a:bodyPr/>
                    <a:lstStyle/>
                    <a:p>
                      <a:r>
                        <a:rPr lang="en-US" dirty="0"/>
                        <a:t>HCPCS CODE</a:t>
                      </a:r>
                    </a:p>
                  </a:txBody>
                  <a:tcPr/>
                </a:tc>
                <a:tc>
                  <a:txBody>
                    <a:bodyPr/>
                    <a:lstStyle/>
                    <a:p>
                      <a:r>
                        <a:rPr lang="en-US" dirty="0"/>
                        <a:t>MODIFER</a:t>
                      </a:r>
                    </a:p>
                  </a:txBody>
                  <a:tcPr/>
                </a:tc>
                <a:extLst>
                  <a:ext uri="{0D108BD9-81ED-4DB2-BD59-A6C34878D82A}">
                    <a16:rowId xmlns:a16="http://schemas.microsoft.com/office/drawing/2014/main" val="10000"/>
                  </a:ext>
                </a:extLst>
              </a:tr>
              <a:tr h="347726">
                <a:tc>
                  <a:txBody>
                    <a:bodyPr/>
                    <a:lstStyle/>
                    <a:p>
                      <a:r>
                        <a:rPr lang="en-US" dirty="0"/>
                        <a:t>0521</a:t>
                      </a:r>
                    </a:p>
                  </a:txBody>
                  <a:tcPr/>
                </a:tc>
                <a:tc>
                  <a:txBody>
                    <a:bodyPr/>
                    <a:lstStyle/>
                    <a:p>
                      <a:r>
                        <a:rPr lang="en-US" dirty="0"/>
                        <a:t>E&amp;M codes</a:t>
                      </a:r>
                    </a:p>
                  </a:txBody>
                  <a:tcPr/>
                </a:tc>
                <a:tc>
                  <a:txBody>
                    <a:bodyPr/>
                    <a:lstStyle/>
                    <a:p>
                      <a:r>
                        <a:rPr lang="en-US" dirty="0"/>
                        <a:t>CG</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18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943" y="452718"/>
            <a:ext cx="9402274" cy="995082"/>
          </a:xfrm>
        </p:spPr>
        <p:txBody>
          <a:bodyPr/>
          <a:lstStyle/>
          <a:p>
            <a:r>
              <a:rPr lang="en-US" dirty="0"/>
              <a:t>Billing Preventive Services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96098972"/>
              </p:ext>
            </p:extLst>
          </p:nvPr>
        </p:nvGraphicFramePr>
        <p:xfrm>
          <a:off x="1103313" y="3733799"/>
          <a:ext cx="8943978" cy="2057402"/>
        </p:xfrm>
        <a:graphic>
          <a:graphicData uri="http://schemas.openxmlformats.org/drawingml/2006/table">
            <a:tbl>
              <a:tblPr firstRow="1" bandRow="1">
                <a:tableStyleId>{EB9631B5-78F2-41C9-869B-9F39066F8104}</a:tableStyleId>
              </a:tblPr>
              <a:tblGrid>
                <a:gridCol w="1333499">
                  <a:extLst>
                    <a:ext uri="{9D8B030D-6E8A-4147-A177-3AD203B41FA5}">
                      <a16:colId xmlns:a16="http://schemas.microsoft.com/office/drawing/2014/main" val="20000"/>
                    </a:ext>
                  </a:extLst>
                </a:gridCol>
                <a:gridCol w="2641601">
                  <a:extLst>
                    <a:ext uri="{9D8B030D-6E8A-4147-A177-3AD203B41FA5}">
                      <a16:colId xmlns:a16="http://schemas.microsoft.com/office/drawing/2014/main" val="20001"/>
                    </a:ext>
                  </a:extLst>
                </a:gridCol>
                <a:gridCol w="1391286">
                  <a:extLst>
                    <a:ext uri="{9D8B030D-6E8A-4147-A177-3AD203B41FA5}">
                      <a16:colId xmlns:a16="http://schemas.microsoft.com/office/drawing/2014/main" val="20002"/>
                    </a:ext>
                  </a:extLst>
                </a:gridCol>
                <a:gridCol w="1788796">
                  <a:extLst>
                    <a:ext uri="{9D8B030D-6E8A-4147-A177-3AD203B41FA5}">
                      <a16:colId xmlns:a16="http://schemas.microsoft.com/office/drawing/2014/main" val="20003"/>
                    </a:ext>
                  </a:extLst>
                </a:gridCol>
                <a:gridCol w="1788796">
                  <a:extLst>
                    <a:ext uri="{9D8B030D-6E8A-4147-A177-3AD203B41FA5}">
                      <a16:colId xmlns:a16="http://schemas.microsoft.com/office/drawing/2014/main" val="20004"/>
                    </a:ext>
                  </a:extLst>
                </a:gridCol>
              </a:tblGrid>
              <a:tr h="552272">
                <a:tc>
                  <a:txBody>
                    <a:bodyPr/>
                    <a:lstStyle/>
                    <a:p>
                      <a:r>
                        <a:rPr lang="en-US" dirty="0"/>
                        <a:t>REV</a:t>
                      </a:r>
                      <a:r>
                        <a:rPr lang="en-US" baseline="0" dirty="0"/>
                        <a:t> CODE</a:t>
                      </a:r>
                      <a:endParaRPr lang="en-US" dirty="0"/>
                    </a:p>
                  </a:txBody>
                  <a:tcPr marL="85180" marR="85180"/>
                </a:tc>
                <a:tc>
                  <a:txBody>
                    <a:bodyPr/>
                    <a:lstStyle/>
                    <a:p>
                      <a:r>
                        <a:rPr lang="en-US" dirty="0"/>
                        <a:t>HCPCS CODE</a:t>
                      </a:r>
                    </a:p>
                  </a:txBody>
                  <a:tcPr marL="85180" marR="85180"/>
                </a:tc>
                <a:tc>
                  <a:txBody>
                    <a:bodyPr/>
                    <a:lstStyle/>
                    <a:p>
                      <a:r>
                        <a:rPr lang="en-US" dirty="0"/>
                        <a:t>MODIFIER</a:t>
                      </a:r>
                    </a:p>
                  </a:txBody>
                  <a:tcPr marL="85180" marR="85180"/>
                </a:tc>
                <a:tc>
                  <a:txBody>
                    <a:bodyPr/>
                    <a:lstStyle/>
                    <a:p>
                      <a:r>
                        <a:rPr lang="en-US" dirty="0"/>
                        <a:t>SERVICE DATE</a:t>
                      </a:r>
                    </a:p>
                  </a:txBody>
                  <a:tcPr marL="85180" marR="85180"/>
                </a:tc>
                <a:tc>
                  <a:txBody>
                    <a:bodyPr/>
                    <a:lstStyle/>
                    <a:p>
                      <a:r>
                        <a:rPr lang="en-US" dirty="0"/>
                        <a:t>CHARGES</a:t>
                      </a:r>
                    </a:p>
                  </a:txBody>
                  <a:tcPr marL="85180" marR="85180"/>
                </a:tc>
                <a:extLst>
                  <a:ext uri="{0D108BD9-81ED-4DB2-BD59-A6C34878D82A}">
                    <a16:rowId xmlns:a16="http://schemas.microsoft.com/office/drawing/2014/main" val="10000"/>
                  </a:ext>
                </a:extLst>
              </a:tr>
              <a:tr h="952858">
                <a:tc>
                  <a:txBody>
                    <a:bodyPr/>
                    <a:lstStyle/>
                    <a:p>
                      <a:r>
                        <a:rPr lang="en-US" dirty="0"/>
                        <a:t>0521</a:t>
                      </a:r>
                    </a:p>
                  </a:txBody>
                  <a:tcPr marL="85180" marR="85180"/>
                </a:tc>
                <a:tc>
                  <a:txBody>
                    <a:bodyPr/>
                    <a:lstStyle/>
                    <a:p>
                      <a:r>
                        <a:rPr lang="en-US" dirty="0"/>
                        <a:t>E&amp;M</a:t>
                      </a:r>
                      <a:r>
                        <a:rPr lang="en-US" baseline="0" dirty="0"/>
                        <a:t> Code (or other procedure code)</a:t>
                      </a:r>
                      <a:endParaRPr lang="en-US" dirty="0"/>
                    </a:p>
                  </a:txBody>
                  <a:tcPr marL="85180" marR="85180"/>
                </a:tc>
                <a:tc>
                  <a:txBody>
                    <a:bodyPr/>
                    <a:lstStyle/>
                    <a:p>
                      <a:r>
                        <a:rPr lang="en-US" dirty="0"/>
                        <a:t>CG</a:t>
                      </a:r>
                    </a:p>
                  </a:txBody>
                  <a:tcPr marL="85180" marR="85180"/>
                </a:tc>
                <a:tc>
                  <a:txBody>
                    <a:bodyPr/>
                    <a:lstStyle/>
                    <a:p>
                      <a:r>
                        <a:rPr lang="en-US" dirty="0"/>
                        <a:t>07/10/2022</a:t>
                      </a:r>
                    </a:p>
                  </a:txBody>
                  <a:tcPr marL="85180" marR="85180"/>
                </a:tc>
                <a:tc>
                  <a:txBody>
                    <a:bodyPr/>
                    <a:lstStyle/>
                    <a:p>
                      <a:r>
                        <a:rPr lang="en-US" dirty="0"/>
                        <a:t>250.00</a:t>
                      </a:r>
                    </a:p>
                  </a:txBody>
                  <a:tcPr marL="85180" marR="85180"/>
                </a:tc>
                <a:extLst>
                  <a:ext uri="{0D108BD9-81ED-4DB2-BD59-A6C34878D82A}">
                    <a16:rowId xmlns:a16="http://schemas.microsoft.com/office/drawing/2014/main" val="10001"/>
                  </a:ext>
                </a:extLst>
              </a:tr>
              <a:tr h="552272">
                <a:tc>
                  <a:txBody>
                    <a:bodyPr/>
                    <a:lstStyle/>
                    <a:p>
                      <a:r>
                        <a:rPr lang="en-US" dirty="0"/>
                        <a:t>0521</a:t>
                      </a:r>
                    </a:p>
                  </a:txBody>
                  <a:tcPr marL="85180" marR="85180"/>
                </a:tc>
                <a:tc>
                  <a:txBody>
                    <a:bodyPr/>
                    <a:lstStyle/>
                    <a:p>
                      <a:r>
                        <a:rPr lang="en-US" dirty="0"/>
                        <a:t>IPPE</a:t>
                      </a:r>
                    </a:p>
                  </a:txBody>
                  <a:tcPr marL="85180" marR="85180"/>
                </a:tc>
                <a:tc>
                  <a:txBody>
                    <a:bodyPr/>
                    <a:lstStyle/>
                    <a:p>
                      <a:endParaRPr lang="en-US" dirty="0"/>
                    </a:p>
                  </a:txBody>
                  <a:tcPr marL="85180" marR="85180"/>
                </a:tc>
                <a:tc>
                  <a:txBody>
                    <a:bodyPr/>
                    <a:lstStyle/>
                    <a:p>
                      <a:r>
                        <a:rPr lang="en-US" dirty="0"/>
                        <a:t>07/10/2022</a:t>
                      </a:r>
                    </a:p>
                  </a:txBody>
                  <a:tcPr marL="85180" marR="85180"/>
                </a:tc>
                <a:tc>
                  <a:txBody>
                    <a:bodyPr/>
                    <a:lstStyle/>
                    <a:p>
                      <a:r>
                        <a:rPr lang="en-US" dirty="0"/>
                        <a:t>150.00</a:t>
                      </a:r>
                    </a:p>
                  </a:txBody>
                  <a:tcPr marL="85180" marR="85180"/>
                </a:tc>
                <a:extLst>
                  <a:ext uri="{0D108BD9-81ED-4DB2-BD59-A6C34878D82A}">
                    <a16:rowId xmlns:a16="http://schemas.microsoft.com/office/drawing/2014/main" val="10002"/>
                  </a:ext>
                </a:extLst>
              </a:tr>
            </a:tbl>
          </a:graphicData>
        </a:graphic>
      </p:graphicFrame>
      <p:sp>
        <p:nvSpPr>
          <p:cNvPr id="2" name="TextBox 1"/>
          <p:cNvSpPr txBox="1"/>
          <p:nvPr/>
        </p:nvSpPr>
        <p:spPr>
          <a:xfrm>
            <a:off x="1103313" y="1752600"/>
            <a:ext cx="8943978"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t>IPPE same day as office visit</a:t>
            </a:r>
          </a:p>
        </p:txBody>
      </p:sp>
    </p:spTree>
    <p:extLst>
      <p:ext uri="{BB962C8B-B14F-4D97-AF65-F5344CB8AC3E}">
        <p14:creationId xmlns:p14="http://schemas.microsoft.com/office/powerpoint/2010/main" val="143519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When it comes to billing……….</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5734" y="2052638"/>
            <a:ext cx="7459132" cy="4195762"/>
          </a:xfrm>
        </p:spPr>
      </p:pic>
    </p:spTree>
    <p:extLst>
      <p:ext uri="{BB962C8B-B14F-4D97-AF65-F5344CB8AC3E}">
        <p14:creationId xmlns:p14="http://schemas.microsoft.com/office/powerpoint/2010/main" val="44736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6412" y="2133600"/>
            <a:ext cx="4648201" cy="3505200"/>
          </a:xfrm>
        </p:spPr>
        <p:txBody>
          <a:bodyPr/>
          <a:lstStyle/>
          <a:p>
            <a:r>
              <a:rPr lang="en-CA" sz="6600" dirty="0"/>
              <a:t>RHC Billing</a:t>
            </a:r>
            <a:br>
              <a:rPr lang="en-CA" dirty="0"/>
            </a:br>
            <a:r>
              <a:rPr lang="en-CA" sz="4800" dirty="0">
                <a:solidFill>
                  <a:schemeClr val="tx1"/>
                </a:solidFill>
              </a:rPr>
              <a:t>Medi-cal</a:t>
            </a:r>
            <a:endParaRPr lang="en-US" sz="48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11" y="1447800"/>
            <a:ext cx="5936709" cy="4267200"/>
          </a:xfrm>
          <a:prstGeom prst="rect">
            <a:avLst/>
          </a:prstGeom>
        </p:spPr>
      </p:pic>
    </p:spTree>
    <p:extLst>
      <p:ext uri="{BB962C8B-B14F-4D97-AF65-F5344CB8AC3E}">
        <p14:creationId xmlns:p14="http://schemas.microsoft.com/office/powerpoint/2010/main" val="336328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Billing Codes</a:t>
            </a:r>
          </a:p>
        </p:txBody>
      </p:sp>
      <p:sp>
        <p:nvSpPr>
          <p:cNvPr id="3" name="Content Placeholder 2"/>
          <p:cNvSpPr>
            <a:spLocks noGrp="1"/>
          </p:cNvSpPr>
          <p:nvPr>
            <p:ph idx="1"/>
          </p:nvPr>
        </p:nvSpPr>
        <p:spPr>
          <a:xfrm>
            <a:off x="645943" y="1447801"/>
            <a:ext cx="9401293" cy="4038599"/>
          </a:xfrm>
        </p:spPr>
        <p:txBody>
          <a:bodyPr>
            <a:normAutofit/>
          </a:bodyPr>
          <a:lstStyle/>
          <a:p>
            <a:r>
              <a:rPr lang="en-US" sz="2000" dirty="0"/>
              <a:t>UB-04, revenue Code 0521 and Procedure Code T1015 for “regular” Medi-cal claims</a:t>
            </a:r>
          </a:p>
          <a:p>
            <a:pPr marL="0" indent="0">
              <a:buNone/>
            </a:pPr>
            <a:endParaRPr lang="en-US" sz="2000" dirty="0"/>
          </a:p>
          <a:p>
            <a:r>
              <a:rPr lang="en-US" sz="2000" dirty="0"/>
              <a:t>Medi-cal has a very specific list of procedure codes and revenue codes based on type of claims</a:t>
            </a:r>
          </a:p>
          <a:p>
            <a:pPr lvl="1"/>
            <a:r>
              <a:rPr lang="en-US" sz="2000" dirty="0"/>
              <a:t>Examples of a full list are available on the website</a:t>
            </a:r>
          </a:p>
          <a:p>
            <a:pPr lvl="2"/>
            <a:r>
              <a:rPr lang="en-US" sz="2000" dirty="0"/>
              <a:t>Crossover claim for new patient 0521 revenue code, G0466 Procedure Code</a:t>
            </a:r>
          </a:p>
          <a:p>
            <a:pPr lvl="2"/>
            <a:r>
              <a:rPr lang="en-US" sz="2000" dirty="0"/>
              <a:t>Crossover claim for established patient 0521, G0467 Procedure Code</a:t>
            </a:r>
          </a:p>
          <a:p>
            <a:endParaRPr lang="en-US" dirty="0"/>
          </a:p>
        </p:txBody>
      </p:sp>
    </p:spTree>
    <p:extLst>
      <p:ext uri="{BB962C8B-B14F-4D97-AF65-F5344CB8AC3E}">
        <p14:creationId xmlns:p14="http://schemas.microsoft.com/office/powerpoint/2010/main" val="34911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and Wrap Rate</a:t>
            </a:r>
          </a:p>
        </p:txBody>
      </p:sp>
      <p:sp>
        <p:nvSpPr>
          <p:cNvPr id="3" name="Content Placeholder 2"/>
          <p:cNvSpPr>
            <a:spLocks noGrp="1"/>
          </p:cNvSpPr>
          <p:nvPr>
            <p:ph idx="1"/>
          </p:nvPr>
        </p:nvSpPr>
        <p:spPr>
          <a:xfrm>
            <a:off x="760413" y="1600201"/>
            <a:ext cx="9286824" cy="4648200"/>
          </a:xfrm>
        </p:spPr>
        <p:txBody>
          <a:bodyPr/>
          <a:lstStyle/>
          <a:p>
            <a:r>
              <a:rPr lang="en-US" sz="3200" dirty="0"/>
              <a:t>Bill the Managed Care Plan </a:t>
            </a:r>
          </a:p>
          <a:p>
            <a:r>
              <a:rPr lang="en-US" sz="3200" dirty="0"/>
              <a:t>Bill Medi-cal for the Managed Care Differential Rate (aka Code 18 rate/wrap rate)</a:t>
            </a:r>
          </a:p>
          <a:p>
            <a:pPr lvl="1"/>
            <a:r>
              <a:rPr lang="en-US" sz="3200" dirty="0"/>
              <a:t>UB-04 Claim form</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50955833"/>
              </p:ext>
            </p:extLst>
          </p:nvPr>
        </p:nvGraphicFramePr>
        <p:xfrm>
          <a:off x="1598611" y="4876800"/>
          <a:ext cx="6096000" cy="1143000"/>
        </p:xfrm>
        <a:graphic>
          <a:graphicData uri="http://schemas.openxmlformats.org/drawingml/2006/table">
            <a:tbl>
              <a:tblPr firstRow="1" bandRow="1">
                <a:tableStyleId>{EB9631B5-78F2-41C9-869B-9F39066F8104}</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71500">
                <a:tc>
                  <a:txBody>
                    <a:bodyPr/>
                    <a:lstStyle/>
                    <a:p>
                      <a:r>
                        <a:rPr lang="en-US" dirty="0"/>
                        <a:t>REV</a:t>
                      </a:r>
                      <a:r>
                        <a:rPr lang="en-US" baseline="0" dirty="0"/>
                        <a:t> CODE</a:t>
                      </a:r>
                      <a:endParaRPr lang="en-US" dirty="0"/>
                    </a:p>
                  </a:txBody>
                  <a:tcPr/>
                </a:tc>
                <a:tc>
                  <a:txBody>
                    <a:bodyPr/>
                    <a:lstStyle/>
                    <a:p>
                      <a:r>
                        <a:rPr lang="en-US" dirty="0"/>
                        <a:t>HCPCS CODE</a:t>
                      </a:r>
                    </a:p>
                  </a:txBody>
                  <a:tcPr/>
                </a:tc>
                <a:tc>
                  <a:txBody>
                    <a:bodyPr/>
                    <a:lstStyle/>
                    <a:p>
                      <a:r>
                        <a:rPr lang="en-US" dirty="0"/>
                        <a:t>MODIFIER</a:t>
                      </a:r>
                    </a:p>
                  </a:txBody>
                  <a:tcPr/>
                </a:tc>
                <a:extLst>
                  <a:ext uri="{0D108BD9-81ED-4DB2-BD59-A6C34878D82A}">
                    <a16:rowId xmlns:a16="http://schemas.microsoft.com/office/drawing/2014/main" val="10000"/>
                  </a:ext>
                </a:extLst>
              </a:tr>
              <a:tr h="571500">
                <a:tc>
                  <a:txBody>
                    <a:bodyPr/>
                    <a:lstStyle/>
                    <a:p>
                      <a:r>
                        <a:rPr lang="en-US" dirty="0"/>
                        <a:t>0521</a:t>
                      </a:r>
                    </a:p>
                  </a:txBody>
                  <a:tcPr/>
                </a:tc>
                <a:tc>
                  <a:txBody>
                    <a:bodyPr/>
                    <a:lstStyle/>
                    <a:p>
                      <a:r>
                        <a:rPr lang="en-US" dirty="0"/>
                        <a:t>T1015</a:t>
                      </a:r>
                    </a:p>
                  </a:txBody>
                  <a:tcPr/>
                </a:tc>
                <a:tc>
                  <a:txBody>
                    <a:bodyPr/>
                    <a:lstStyle/>
                    <a:p>
                      <a:r>
                        <a:rPr lang="en-US" dirty="0"/>
                        <a:t>SE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83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Managed Care and </a:t>
            </a:r>
            <a:r>
              <a:rPr lang="en-US" dirty="0" err="1"/>
              <a:t>Covid</a:t>
            </a:r>
            <a:r>
              <a:rPr lang="en-US" dirty="0"/>
              <a:t> Vaccines</a:t>
            </a:r>
          </a:p>
        </p:txBody>
      </p:sp>
      <p:sp>
        <p:nvSpPr>
          <p:cNvPr id="3" name="Content Placeholder 2"/>
          <p:cNvSpPr>
            <a:spLocks noGrp="1"/>
          </p:cNvSpPr>
          <p:nvPr>
            <p:ph idx="1"/>
          </p:nvPr>
        </p:nvSpPr>
        <p:spPr/>
        <p:txBody>
          <a:bodyPr>
            <a:normAutofit/>
          </a:bodyPr>
          <a:lstStyle/>
          <a:p>
            <a:r>
              <a:rPr lang="en-US" dirty="0"/>
              <a:t>Vaccine Admins are carved out of Medi-cal Managed Care Plans</a:t>
            </a:r>
          </a:p>
          <a:p>
            <a:r>
              <a:rPr lang="en-US" dirty="0"/>
              <a:t>Billed directly to Medi-cal</a:t>
            </a:r>
          </a:p>
          <a:p>
            <a:r>
              <a:rPr lang="en-US" dirty="0"/>
              <a:t>Medi-cal is waiving timeliness for 120 days with delay reason code “10” and remarks “COVID-19 vaccine-only admin”</a:t>
            </a:r>
          </a:p>
          <a:p>
            <a:r>
              <a:rPr lang="en-US" dirty="0"/>
              <a:t>Submit claims before 8/13/2022</a:t>
            </a:r>
          </a:p>
          <a:p>
            <a:r>
              <a:rPr lang="en-US" dirty="0"/>
              <a:t>Claims that are outside of timeliness standards</a:t>
            </a:r>
          </a:p>
          <a:p>
            <a:pPr lvl="1"/>
            <a:r>
              <a:rPr lang="en-US" dirty="0"/>
              <a:t>Void claim using CIF</a:t>
            </a:r>
          </a:p>
          <a:p>
            <a:pPr lvl="1"/>
            <a:r>
              <a:rPr lang="en-US" dirty="0"/>
              <a:t>Resubmit claim using the appeal form once confirmation of the void on RAD</a:t>
            </a:r>
          </a:p>
          <a:p>
            <a:endParaRPr lang="en-US" dirty="0"/>
          </a:p>
        </p:txBody>
      </p:sp>
    </p:spTree>
    <p:extLst>
      <p:ext uri="{BB962C8B-B14F-4D97-AF65-F5344CB8AC3E}">
        <p14:creationId xmlns:p14="http://schemas.microsoft.com/office/powerpoint/2010/main" val="4138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Successful Billing</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1412" y="1828800"/>
            <a:ext cx="3544626" cy="4191000"/>
          </a:xfrm>
        </p:spPr>
      </p:pic>
      <p:graphicFrame>
        <p:nvGraphicFramePr>
          <p:cNvPr id="6" name="Diagram 5"/>
          <p:cNvGraphicFramePr/>
          <p:nvPr>
            <p:extLst>
              <p:ext uri="{D42A27DB-BD31-4B8C-83A1-F6EECF244321}">
                <p14:modId xmlns:p14="http://schemas.microsoft.com/office/powerpoint/2010/main" val="2351435751"/>
              </p:ext>
            </p:extLst>
          </p:nvPr>
        </p:nvGraphicFramePr>
        <p:xfrm>
          <a:off x="6323012" y="720372"/>
          <a:ext cx="5029200" cy="5147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700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9220" y="2199106"/>
            <a:ext cx="5852160" cy="3902825"/>
          </a:xfrm>
        </p:spPr>
      </p:pic>
    </p:spTree>
    <p:extLst>
      <p:ext uri="{BB962C8B-B14F-4D97-AF65-F5344CB8AC3E}">
        <p14:creationId xmlns:p14="http://schemas.microsoft.com/office/powerpoint/2010/main" val="175123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References</a:t>
            </a:r>
          </a:p>
        </p:txBody>
      </p:sp>
      <p:sp>
        <p:nvSpPr>
          <p:cNvPr id="3" name="Content Placeholder 2"/>
          <p:cNvSpPr>
            <a:spLocks noGrp="1"/>
          </p:cNvSpPr>
          <p:nvPr>
            <p:ph idx="1"/>
          </p:nvPr>
        </p:nvSpPr>
        <p:spPr>
          <a:xfrm>
            <a:off x="645943" y="1371601"/>
            <a:ext cx="9401293" cy="4876800"/>
          </a:xfrm>
        </p:spPr>
        <p:txBody>
          <a:bodyPr>
            <a:normAutofit/>
          </a:bodyPr>
          <a:lstStyle/>
          <a:p>
            <a:r>
              <a:rPr lang="en-US" sz="2400" dirty="0">
                <a:hlinkClick r:id="rId2"/>
              </a:rPr>
              <a:t>https://www.cms.gov/files/document/se22001-mental-health-visits-telecommunications-rural-health-clinics-federally-qualified-health.pdf</a:t>
            </a:r>
            <a:endParaRPr lang="en-US" sz="2400" dirty="0"/>
          </a:p>
          <a:p>
            <a:r>
              <a:rPr lang="en-US" sz="2400" dirty="0">
                <a:hlinkClick r:id="rId3"/>
              </a:rPr>
              <a:t>https://www.cms.gov/Outreach-and-Education/Medicare-Learning-Network-MLN/MLNProducts/Downloads/RuralHlthClinfctsht.pdf</a:t>
            </a:r>
            <a:endParaRPr lang="en-US" sz="2400" dirty="0"/>
          </a:p>
          <a:p>
            <a:r>
              <a:rPr lang="en-US" sz="2400" dirty="0">
                <a:hlinkClick r:id="rId4"/>
              </a:rPr>
              <a:t>https://www.cms.gov/Regulations-and-Guidance/Guidance/Manuals/downloads/bp102c13.pdf</a:t>
            </a:r>
            <a:r>
              <a:rPr lang="en-US" sz="2400" dirty="0"/>
              <a:t>	</a:t>
            </a:r>
          </a:p>
          <a:p>
            <a:r>
              <a:rPr lang="en-US" sz="2400" dirty="0">
                <a:hlinkClick r:id="rId5"/>
              </a:rPr>
              <a:t>https://www.cms.gov/Outreach-and-Education/Medicare-Learning-Network-MLN/MLNProducts/downloads/Transitional-Care-Management-Services-Fact-Sheet-ICN908628.pdf</a:t>
            </a:r>
            <a:r>
              <a:rPr lang="en-US" sz="2400" dirty="0"/>
              <a:t> </a:t>
            </a:r>
          </a:p>
          <a:p>
            <a:endParaRPr lang="en-US" dirty="0"/>
          </a:p>
        </p:txBody>
      </p:sp>
    </p:spTree>
    <p:extLst>
      <p:ext uri="{BB962C8B-B14F-4D97-AF65-F5344CB8AC3E}">
        <p14:creationId xmlns:p14="http://schemas.microsoft.com/office/powerpoint/2010/main" val="5635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References</a:t>
            </a:r>
          </a:p>
        </p:txBody>
      </p:sp>
      <p:sp>
        <p:nvSpPr>
          <p:cNvPr id="3" name="Content Placeholder 2"/>
          <p:cNvSpPr>
            <a:spLocks noGrp="1"/>
          </p:cNvSpPr>
          <p:nvPr>
            <p:ph idx="1"/>
          </p:nvPr>
        </p:nvSpPr>
        <p:spPr>
          <a:xfrm>
            <a:off x="760413" y="1447801"/>
            <a:ext cx="9286824" cy="4800600"/>
          </a:xfrm>
        </p:spPr>
        <p:txBody>
          <a:bodyPr/>
          <a:lstStyle/>
          <a:p>
            <a:r>
              <a:rPr lang="en-US" dirty="0">
                <a:hlinkClick r:id="rId2"/>
              </a:rPr>
              <a:t>https://www.congress.gov/bill/117th-congress/house-bill/1868/text</a:t>
            </a:r>
            <a:r>
              <a:rPr lang="en-US" dirty="0"/>
              <a:t> </a:t>
            </a:r>
          </a:p>
          <a:p>
            <a:endParaRPr lang="en-US" dirty="0"/>
          </a:p>
          <a:p>
            <a:r>
              <a:rPr lang="en-US" dirty="0">
                <a:hlinkClick r:id="rId3"/>
              </a:rPr>
              <a:t>https://files.medi-cal.ca.gov/pubsdoco/Publications.aspx#</a:t>
            </a:r>
            <a:r>
              <a:rPr lang="en-US" dirty="0"/>
              <a:t> </a:t>
            </a:r>
          </a:p>
          <a:p>
            <a:endParaRPr lang="en-US" dirty="0"/>
          </a:p>
          <a:p>
            <a:r>
              <a:rPr lang="en-US" dirty="0">
                <a:hlinkClick r:id="rId4"/>
              </a:rPr>
              <a:t>https://www.cms.gov/Medicare/Prevention/PrevntionGenInfo/medicare-preventive-services/MPS-QuickReferenceChart-1.html</a:t>
            </a:r>
            <a:r>
              <a:rPr lang="en-US" dirty="0"/>
              <a:t> </a:t>
            </a:r>
          </a:p>
          <a:p>
            <a:endParaRPr lang="en-US" dirty="0"/>
          </a:p>
          <a:p>
            <a:r>
              <a:rPr lang="en-US" dirty="0">
                <a:hlinkClick r:id="rId5"/>
              </a:rPr>
              <a:t>https://www.narhc.org/narhc/Resources2.asp</a:t>
            </a:r>
            <a:r>
              <a:rPr lang="en-US" dirty="0"/>
              <a:t> </a:t>
            </a:r>
          </a:p>
        </p:txBody>
      </p:sp>
    </p:spTree>
    <p:extLst>
      <p:ext uri="{BB962C8B-B14F-4D97-AF65-F5344CB8AC3E}">
        <p14:creationId xmlns:p14="http://schemas.microsoft.com/office/powerpoint/2010/main" val="120479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1854192"/>
            <a:ext cx="5560974" cy="1574808"/>
          </a:xfrm>
        </p:spPr>
        <p:txBody>
          <a:bodyPr>
            <a:normAutofit fontScale="90000"/>
          </a:bodyPr>
          <a:lstStyle/>
          <a:p>
            <a:r>
              <a:rPr lang="en-US" dirty="0"/>
              <a:t>Laura Fierce, CRHCP</a:t>
            </a:r>
            <a:br>
              <a:rPr lang="en-US" dirty="0"/>
            </a:br>
            <a:r>
              <a:rPr lang="en-US" dirty="0"/>
              <a:t>CARHC Board of Director</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27901" r="27901"/>
          <a:stretch>
            <a:fillRect/>
          </a:stretch>
        </p:blipFill>
        <p:spPr/>
      </p:pic>
      <p:sp>
        <p:nvSpPr>
          <p:cNvPr id="6" name="Text Placeholder 5"/>
          <p:cNvSpPr>
            <a:spLocks noGrp="1"/>
          </p:cNvSpPr>
          <p:nvPr>
            <p:ph type="body" sz="half" idx="2"/>
          </p:nvPr>
        </p:nvSpPr>
        <p:spPr>
          <a:xfrm>
            <a:off x="684212" y="3657600"/>
            <a:ext cx="5554097" cy="1371600"/>
          </a:xfrm>
        </p:spPr>
        <p:txBody>
          <a:bodyPr>
            <a:normAutofit/>
          </a:bodyPr>
          <a:lstStyle/>
          <a:p>
            <a:r>
              <a:rPr lang="en-US" dirty="0">
                <a:hlinkClick r:id="rId4"/>
              </a:rPr>
              <a:t>Laura.fierce@commonspirit.org</a:t>
            </a:r>
            <a:endParaRPr lang="en-US" dirty="0"/>
          </a:p>
          <a:p>
            <a:r>
              <a:rPr lang="en-US" dirty="0">
                <a:solidFill>
                  <a:schemeClr val="tx2">
                    <a:lumMod val="75000"/>
                  </a:schemeClr>
                </a:solidFill>
              </a:rPr>
              <a:t>530.604.6115</a:t>
            </a:r>
          </a:p>
          <a:p>
            <a:endParaRPr lang="en-US" dirty="0"/>
          </a:p>
        </p:txBody>
      </p:sp>
    </p:spTree>
    <p:extLst>
      <p:ext uri="{BB962C8B-B14F-4D97-AF65-F5344CB8AC3E}">
        <p14:creationId xmlns:p14="http://schemas.microsoft.com/office/powerpoint/2010/main" val="304270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16" y="457200"/>
            <a:ext cx="9745005" cy="1400530"/>
          </a:xfrm>
        </p:spPr>
        <p:txBody>
          <a:bodyPr/>
          <a:lstStyle/>
          <a:p>
            <a:r>
              <a:rPr lang="en-US" sz="4800" dirty="0"/>
              <a:t>What is an RHC Encounter/Visit? </a:t>
            </a:r>
          </a:p>
        </p:txBody>
      </p:sp>
      <p:sp>
        <p:nvSpPr>
          <p:cNvPr id="3" name="Content Placeholder 2"/>
          <p:cNvSpPr>
            <a:spLocks noGrp="1"/>
          </p:cNvSpPr>
          <p:nvPr>
            <p:ph idx="1"/>
          </p:nvPr>
        </p:nvSpPr>
        <p:spPr>
          <a:xfrm>
            <a:off x="455612" y="1371600"/>
            <a:ext cx="8982024" cy="4195481"/>
          </a:xfrm>
        </p:spPr>
        <p:txBody>
          <a:bodyPr>
            <a:normAutofit fontScale="85000" lnSpcReduction="20000"/>
          </a:bodyPr>
          <a:lstStyle/>
          <a:p>
            <a:r>
              <a:rPr lang="en-US" sz="3200" dirty="0"/>
              <a:t>A RHC visit is a medically necessary medical or mental health visit, or a qualified preventive health visit. </a:t>
            </a:r>
          </a:p>
          <a:p>
            <a:pPr marL="0" indent="0">
              <a:buNone/>
            </a:pPr>
            <a:endParaRPr lang="en-US" sz="3200" dirty="0"/>
          </a:p>
          <a:p>
            <a:r>
              <a:rPr lang="en-US" sz="3200" dirty="0"/>
              <a:t>The medical visit must be a face-to-face encounter or </a:t>
            </a:r>
            <a:r>
              <a:rPr lang="en-US" sz="3200" u="sng" dirty="0"/>
              <a:t>mental health visit that is either a face to face or telecommunications encounter</a:t>
            </a:r>
            <a:r>
              <a:rPr lang="en-US" sz="3200" dirty="0"/>
              <a:t> between the patient and a physician, physician assistant, nurse practitioner, nurse midwife, clinical psychologist, or clinical social worker during which a RHC service is rendered. </a:t>
            </a:r>
          </a:p>
          <a:p>
            <a:endParaRPr lang="en-US" dirty="0"/>
          </a:p>
        </p:txBody>
      </p:sp>
    </p:spTree>
    <p:extLst>
      <p:ext uri="{BB962C8B-B14F-4D97-AF65-F5344CB8AC3E}">
        <p14:creationId xmlns:p14="http://schemas.microsoft.com/office/powerpoint/2010/main" val="22310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457200"/>
            <a:ext cx="9973605" cy="1400530"/>
          </a:xfrm>
        </p:spPr>
        <p:txBody>
          <a:bodyPr/>
          <a:lstStyle/>
          <a:p>
            <a:r>
              <a:rPr lang="en-US" sz="4800" dirty="0"/>
              <a:t>What is a RHC visit continued?</a:t>
            </a:r>
          </a:p>
        </p:txBody>
      </p:sp>
      <p:sp>
        <p:nvSpPr>
          <p:cNvPr id="3" name="Content Placeholder 2"/>
          <p:cNvSpPr>
            <a:spLocks noGrp="1"/>
          </p:cNvSpPr>
          <p:nvPr>
            <p:ph idx="1"/>
          </p:nvPr>
        </p:nvSpPr>
        <p:spPr>
          <a:xfrm>
            <a:off x="379413" y="1371601"/>
            <a:ext cx="9667824" cy="4876800"/>
          </a:xfrm>
        </p:spPr>
        <p:txBody>
          <a:bodyPr>
            <a:normAutofit lnSpcReduction="10000"/>
          </a:bodyPr>
          <a:lstStyle/>
          <a:p>
            <a:r>
              <a:rPr lang="en-US" sz="3200" dirty="0"/>
              <a:t>A transitional care management service can also be a RHC visit. Services furnished must be within the practitioner’s state scope of service and only services that require the skill level of the RHC practitioners are considered RHC visits</a:t>
            </a:r>
          </a:p>
          <a:p>
            <a:endParaRPr lang="en-US" sz="3200" dirty="0"/>
          </a:p>
          <a:p>
            <a:r>
              <a:rPr lang="en-US" sz="3200" dirty="0"/>
              <a:t>A RHC visit can also be a visit between a homebound patient and an RN or LVN under certain conditions. </a:t>
            </a:r>
          </a:p>
          <a:p>
            <a:endParaRPr lang="en-US" dirty="0"/>
          </a:p>
        </p:txBody>
      </p:sp>
    </p:spTree>
    <p:extLst>
      <p:ext uri="{BB962C8B-B14F-4D97-AF65-F5344CB8AC3E}">
        <p14:creationId xmlns:p14="http://schemas.microsoft.com/office/powerpoint/2010/main" val="427456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is not a billable RHC visit?</a:t>
            </a:r>
          </a:p>
        </p:txBody>
      </p:sp>
      <p:sp>
        <p:nvSpPr>
          <p:cNvPr id="3" name="Content Placeholder 2"/>
          <p:cNvSpPr>
            <a:spLocks noGrp="1"/>
          </p:cNvSpPr>
          <p:nvPr>
            <p:ph idx="1"/>
          </p:nvPr>
        </p:nvSpPr>
        <p:spPr>
          <a:xfrm>
            <a:off x="645943" y="1447801"/>
            <a:ext cx="9401293" cy="4800600"/>
          </a:xfrm>
        </p:spPr>
        <p:txBody>
          <a:bodyPr>
            <a:normAutofit/>
          </a:bodyPr>
          <a:lstStyle/>
          <a:p>
            <a:r>
              <a:rPr lang="en-US" sz="3200" dirty="0"/>
              <a:t>Visits for allergy injections or other injections</a:t>
            </a:r>
          </a:p>
          <a:p>
            <a:r>
              <a:rPr lang="en-US" sz="3200" dirty="0"/>
              <a:t>Visits only for medication refills</a:t>
            </a:r>
          </a:p>
          <a:p>
            <a:r>
              <a:rPr lang="en-US" sz="3200" dirty="0"/>
              <a:t>Visits solely for lab results</a:t>
            </a:r>
          </a:p>
          <a:p>
            <a:r>
              <a:rPr lang="en-US" sz="3200" dirty="0"/>
              <a:t>Nurse only visits</a:t>
            </a:r>
          </a:p>
          <a:p>
            <a:r>
              <a:rPr lang="en-US" sz="3200" dirty="0"/>
              <a:t>Blood Pressure Checks with Medical Assistant</a:t>
            </a:r>
          </a:p>
        </p:txBody>
      </p:sp>
    </p:spTree>
    <p:extLst>
      <p:ext uri="{BB962C8B-B14F-4D97-AF65-F5344CB8AC3E}">
        <p14:creationId xmlns:p14="http://schemas.microsoft.com/office/powerpoint/2010/main" val="21953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04800"/>
            <a:ext cx="10058399" cy="1548448"/>
          </a:xfrm>
        </p:spPr>
        <p:txBody>
          <a:bodyPr>
            <a:noAutofit/>
          </a:bodyPr>
          <a:lstStyle/>
          <a:p>
            <a:r>
              <a:rPr lang="en-US" sz="4800" dirty="0"/>
              <a:t>Multiple visits on same day? </a:t>
            </a:r>
          </a:p>
        </p:txBody>
      </p:sp>
      <p:sp>
        <p:nvSpPr>
          <p:cNvPr id="3" name="Content Placeholder 2"/>
          <p:cNvSpPr>
            <a:spLocks noGrp="1"/>
          </p:cNvSpPr>
          <p:nvPr>
            <p:ph idx="1"/>
          </p:nvPr>
        </p:nvSpPr>
        <p:spPr>
          <a:xfrm>
            <a:off x="379412" y="1524000"/>
            <a:ext cx="9667825" cy="4724401"/>
          </a:xfrm>
        </p:spPr>
        <p:txBody>
          <a:bodyPr>
            <a:normAutofit fontScale="92500" lnSpcReduction="20000"/>
          </a:bodyPr>
          <a:lstStyle/>
          <a:p>
            <a:r>
              <a:rPr lang="en-US" sz="3200" dirty="0"/>
              <a:t>Will I get paid for two AIR payments? </a:t>
            </a:r>
          </a:p>
          <a:p>
            <a:pPr marL="0" indent="0">
              <a:buNone/>
            </a:pPr>
            <a:endParaRPr lang="en-US" sz="3200" dirty="0"/>
          </a:p>
          <a:p>
            <a:r>
              <a:rPr lang="en-US" sz="3200" dirty="0"/>
              <a:t>Patient returns to clinic for an injury or illness that happened after the initial visit</a:t>
            </a:r>
          </a:p>
          <a:p>
            <a:pPr marL="0" indent="0">
              <a:buNone/>
            </a:pPr>
            <a:endParaRPr lang="en-US" sz="3200" dirty="0"/>
          </a:p>
          <a:p>
            <a:r>
              <a:rPr lang="en-US" sz="3200" dirty="0"/>
              <a:t>Qualified Medical and Mental Health visit on same day</a:t>
            </a:r>
          </a:p>
          <a:p>
            <a:endParaRPr lang="en-US" sz="3200" dirty="0"/>
          </a:p>
          <a:p>
            <a:r>
              <a:rPr lang="en-US" sz="3200" dirty="0"/>
              <a:t>IPPE and a separate medical or mental health visit</a:t>
            </a:r>
          </a:p>
          <a:p>
            <a:pPr marL="0" indent="0">
              <a:buNone/>
            </a:pPr>
            <a:endParaRPr lang="en-US" dirty="0"/>
          </a:p>
        </p:txBody>
      </p:sp>
    </p:spTree>
    <p:extLst>
      <p:ext uri="{BB962C8B-B14F-4D97-AF65-F5344CB8AC3E}">
        <p14:creationId xmlns:p14="http://schemas.microsoft.com/office/powerpoint/2010/main" val="69607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RHC Provider Types</a:t>
            </a:r>
          </a:p>
        </p:txBody>
      </p:sp>
      <p:sp>
        <p:nvSpPr>
          <p:cNvPr id="3" name="Content Placeholder 2"/>
          <p:cNvSpPr>
            <a:spLocks noGrp="1"/>
          </p:cNvSpPr>
          <p:nvPr>
            <p:ph idx="1"/>
          </p:nvPr>
        </p:nvSpPr>
        <p:spPr>
          <a:xfrm>
            <a:off x="760413" y="1853249"/>
            <a:ext cx="9286824" cy="4395152"/>
          </a:xfrm>
        </p:spPr>
        <p:txBody>
          <a:bodyPr>
            <a:noAutofit/>
          </a:bodyPr>
          <a:lstStyle/>
          <a:p>
            <a:r>
              <a:rPr lang="en-US" sz="3200" dirty="0"/>
              <a:t>Physicians MD/DO</a:t>
            </a:r>
          </a:p>
          <a:p>
            <a:r>
              <a:rPr lang="en-US" sz="3200" dirty="0"/>
              <a:t>Physician Assistants</a:t>
            </a:r>
          </a:p>
          <a:p>
            <a:r>
              <a:rPr lang="en-US" sz="3200" dirty="0"/>
              <a:t>Nurse Practitioners</a:t>
            </a:r>
          </a:p>
          <a:p>
            <a:r>
              <a:rPr lang="en-US" sz="3200" dirty="0"/>
              <a:t>Certified Nurse Midwife</a:t>
            </a:r>
          </a:p>
          <a:p>
            <a:r>
              <a:rPr lang="en-US" sz="3200" dirty="0"/>
              <a:t>Chiropractor</a:t>
            </a:r>
          </a:p>
          <a:p>
            <a:r>
              <a:rPr lang="en-US" sz="3200" dirty="0"/>
              <a:t>Podiatrist</a:t>
            </a:r>
          </a:p>
          <a:p>
            <a:r>
              <a:rPr lang="en-US" sz="3200" dirty="0"/>
              <a:t>Dentist</a:t>
            </a:r>
          </a:p>
        </p:txBody>
      </p:sp>
    </p:spTree>
    <p:extLst>
      <p:ext uri="{BB962C8B-B14F-4D97-AF65-F5344CB8AC3E}">
        <p14:creationId xmlns:p14="http://schemas.microsoft.com/office/powerpoint/2010/main" val="5310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RHC Visits Locations</a:t>
            </a:r>
          </a:p>
        </p:txBody>
      </p:sp>
      <p:sp>
        <p:nvSpPr>
          <p:cNvPr id="3" name="Content Placeholder 2"/>
          <p:cNvSpPr>
            <a:spLocks noGrp="1"/>
          </p:cNvSpPr>
          <p:nvPr>
            <p:ph idx="1"/>
          </p:nvPr>
        </p:nvSpPr>
        <p:spPr>
          <a:xfrm>
            <a:off x="684212" y="1752600"/>
            <a:ext cx="7162800" cy="4267200"/>
          </a:xfrm>
        </p:spPr>
        <p:txBody>
          <a:bodyPr/>
          <a:lstStyle/>
          <a:p>
            <a:pPr marL="342900" indent="-342900"/>
            <a:r>
              <a:rPr lang="en-US" sz="2400" dirty="0"/>
              <a:t>RHC </a:t>
            </a:r>
          </a:p>
          <a:p>
            <a:pPr marL="342900" indent="-342900"/>
            <a:r>
              <a:rPr lang="en-US" sz="2400" dirty="0"/>
              <a:t>Patient’s home, including assisted living facility</a:t>
            </a:r>
          </a:p>
          <a:p>
            <a:pPr marL="342900" indent="-342900"/>
            <a:r>
              <a:rPr lang="en-US" sz="2400" dirty="0"/>
              <a:t>Medicare-covered Part A skilled nursing facility</a:t>
            </a:r>
          </a:p>
          <a:p>
            <a:pPr marL="342900" indent="-342900"/>
            <a:r>
              <a:rPr lang="en-US" sz="2400" dirty="0"/>
              <a:t>Scene of an accident</a:t>
            </a:r>
          </a:p>
          <a:p>
            <a:pPr marL="342900" indent="-342900"/>
            <a:r>
              <a:rPr lang="en-US" sz="2400" dirty="0"/>
              <a:t>Hospice</a:t>
            </a:r>
          </a:p>
          <a:p>
            <a:pPr marL="0" indent="0">
              <a:buNone/>
            </a:pPr>
            <a:endParaRPr lang="en-US" dirty="0"/>
          </a:p>
        </p:txBody>
      </p:sp>
      <p:pic>
        <p:nvPicPr>
          <p:cNvPr id="4" name="Content Placeholder 7"/>
          <p:cNvPicPr>
            <a:picLocks noChangeAspect="1"/>
          </p:cNvPicPr>
          <p:nvPr/>
        </p:nvPicPr>
        <p:blipFill>
          <a:blip r:embed="rId2"/>
          <a:srcRect/>
          <a:stretch>
            <a:fillRect/>
          </a:stretch>
        </p:blipFill>
        <p:spPr>
          <a:xfrm>
            <a:off x="7923212" y="1293812"/>
            <a:ext cx="3548429" cy="4725988"/>
          </a:xfrm>
          <a:prstGeom prst="roundRect">
            <a:avLst>
              <a:gd name="adj" fmla="val 2505"/>
            </a:avLst>
          </a:prstGeom>
        </p:spPr>
      </p:pic>
    </p:spTree>
    <p:extLst>
      <p:ext uri="{BB962C8B-B14F-4D97-AF65-F5344CB8AC3E}">
        <p14:creationId xmlns:p14="http://schemas.microsoft.com/office/powerpoint/2010/main" val="2644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515</TotalTime>
  <Words>1482</Words>
  <Application>Microsoft Office PowerPoint</Application>
  <PresentationFormat>Custom</PresentationFormat>
  <Paragraphs>272</Paragraphs>
  <Slides>38</Slides>
  <Notes>12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Ion</vt:lpstr>
      <vt:lpstr>RHC Billing Basics</vt:lpstr>
      <vt:lpstr>Objectives for today’s session</vt:lpstr>
      <vt:lpstr>When it comes to billing……….</vt:lpstr>
      <vt:lpstr>What is an RHC Encounter/Visit? </vt:lpstr>
      <vt:lpstr>What is a RHC visit continued?</vt:lpstr>
      <vt:lpstr>What is not a billable RHC visit?</vt:lpstr>
      <vt:lpstr>Multiple visits on same day? </vt:lpstr>
      <vt:lpstr>RHC Provider Types</vt:lpstr>
      <vt:lpstr>RHC Visits Locations</vt:lpstr>
      <vt:lpstr>RHC’s Reimbursement</vt:lpstr>
      <vt:lpstr>RHC Payment Limits</vt:lpstr>
      <vt:lpstr>Medicare Sequester Eff. July 1, 2022</vt:lpstr>
      <vt:lpstr>What do patients pay? </vt:lpstr>
      <vt:lpstr>What’s new for 2022?</vt:lpstr>
      <vt:lpstr>RHC Billing</vt:lpstr>
      <vt:lpstr>RHC Medicare Claims</vt:lpstr>
      <vt:lpstr>Medicare Revenue Codes </vt:lpstr>
      <vt:lpstr>PowerPoint Presentation</vt:lpstr>
      <vt:lpstr>Claim line information</vt:lpstr>
      <vt:lpstr>Qualifying Visit List</vt:lpstr>
      <vt:lpstr>Vaccines Reimbursement </vt:lpstr>
      <vt:lpstr>Transitional Care Management</vt:lpstr>
      <vt:lpstr>Hospice Attending Physician Services</vt:lpstr>
      <vt:lpstr>Mental Health Visits Furnished Using Telehealth</vt:lpstr>
      <vt:lpstr>Independent Versus Provider Based</vt:lpstr>
      <vt:lpstr>Labs and Technical Component Billing</vt:lpstr>
      <vt:lpstr>Virtual Communication Services</vt:lpstr>
      <vt:lpstr>Visiting Nurse Services</vt:lpstr>
      <vt:lpstr>Billing Preventive Services</vt:lpstr>
      <vt:lpstr>RHC Billing Medi-cal</vt:lpstr>
      <vt:lpstr>Medi-cal Billing Codes</vt:lpstr>
      <vt:lpstr>Managed Care and Wrap Rate</vt:lpstr>
      <vt:lpstr>Medi-cal Managed Care and Covid Vaccines</vt:lpstr>
      <vt:lpstr>Tips to Successful Billing</vt:lpstr>
      <vt:lpstr>Any questions? </vt:lpstr>
      <vt:lpstr>References</vt:lpstr>
      <vt:lpstr>References</vt:lpstr>
      <vt:lpstr>Laura Fierce, CRHCP CARHC Board of Director</vt:lpstr>
    </vt:vector>
  </TitlesOfParts>
  <Company>Dignity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RHC Billing Basics</dc:title>
  <dc:creator>Fierce, Laura - SECH</dc:creator>
  <cp:lastModifiedBy>Fierce, Laura - SECH</cp:lastModifiedBy>
  <cp:revision>42</cp:revision>
  <dcterms:created xsi:type="dcterms:W3CDTF">2022-07-13T16:27:18Z</dcterms:created>
  <dcterms:modified xsi:type="dcterms:W3CDTF">2022-07-28T22:23:53Z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