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notesMasterIdLst>
    <p:notesMasterId r:id="rId51"/>
  </p:notesMasterIdLst>
  <p:sldIdLst>
    <p:sldId id="384" r:id="rId6"/>
    <p:sldId id="351" r:id="rId7"/>
    <p:sldId id="383" r:id="rId8"/>
    <p:sldId id="261" r:id="rId9"/>
    <p:sldId id="258" r:id="rId10"/>
    <p:sldId id="259" r:id="rId11"/>
    <p:sldId id="262" r:id="rId12"/>
    <p:sldId id="340" r:id="rId13"/>
    <p:sldId id="341" r:id="rId14"/>
    <p:sldId id="343" r:id="rId15"/>
    <p:sldId id="344" r:id="rId16"/>
    <p:sldId id="801" r:id="rId17"/>
    <p:sldId id="346" r:id="rId18"/>
    <p:sldId id="716" r:id="rId19"/>
    <p:sldId id="347" r:id="rId20"/>
    <p:sldId id="364" r:id="rId21"/>
    <p:sldId id="365" r:id="rId22"/>
    <p:sldId id="366" r:id="rId23"/>
    <p:sldId id="368" r:id="rId24"/>
    <p:sldId id="369" r:id="rId25"/>
    <p:sldId id="370" r:id="rId26"/>
    <p:sldId id="380" r:id="rId27"/>
    <p:sldId id="373" r:id="rId28"/>
    <p:sldId id="374" r:id="rId29"/>
    <p:sldId id="802" r:id="rId30"/>
    <p:sldId id="632" r:id="rId31"/>
    <p:sldId id="601" r:id="rId32"/>
    <p:sldId id="318" r:id="rId33"/>
    <p:sldId id="268" r:id="rId34"/>
    <p:sldId id="275" r:id="rId35"/>
    <p:sldId id="276" r:id="rId36"/>
    <p:sldId id="280" r:id="rId37"/>
    <p:sldId id="284" r:id="rId38"/>
    <p:sldId id="269" r:id="rId39"/>
    <p:sldId id="800" r:id="rId40"/>
    <p:sldId id="266" r:id="rId41"/>
    <p:sldId id="389" r:id="rId42"/>
    <p:sldId id="390" r:id="rId43"/>
    <p:sldId id="321" r:id="rId44"/>
    <p:sldId id="332" r:id="rId45"/>
    <p:sldId id="333" r:id="rId46"/>
    <p:sldId id="799" r:id="rId47"/>
    <p:sldId id="339" r:id="rId48"/>
    <p:sldId id="797" r:id="rId49"/>
    <p:sldId id="798" r:id="rId50"/>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A9EA0A-7001-F944-014B-CE231D6C755A}" name="Khan, Elaine@OEHHA" initials="KE" userId="S::elaine.khan@oehha.ca.gov::969c5750-36ff-4c32-b82e-fbbbdaa79519" providerId="AD"/>
  <p188:author id="{90B274D1-7242-2A19-0D34-2D86C4F0157F}" name="Laribi, Ouahiba@OEHHA" initials="LO" userId="S::Ouahiba.Laribi@oehha.ca.gov::aa6c4883-808f-49cb-8805-7031a4047361" providerId="AD"/>
  <p188:author id="{984326FF-4307-2527-ACAB-71C915148ACF}" name="Bares, Alanna@OEHHA" initials="BA" userId="S::Alanna.Bares@oehha.ca.gov::9e27b183-55f1-44b5-b1dd-aaecbf5265f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7D169-5934-4964-B65E-541BBA61F95A}" v="4" dt="2022-07-25T21:42:35.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1" autoAdjust="0"/>
    <p:restoredTop sz="51163" autoAdjust="0"/>
  </p:normalViewPr>
  <p:slideViewPr>
    <p:cSldViewPr snapToGrid="0">
      <p:cViewPr varScale="1">
        <p:scale>
          <a:sx n="59" d="100"/>
          <a:sy n="59" d="100"/>
        </p:scale>
        <p:origin x="2298" y="42"/>
      </p:cViewPr>
      <p:guideLst/>
    </p:cSldViewPr>
  </p:slideViewPr>
  <p:notesTextViewPr>
    <p:cViewPr>
      <p:scale>
        <a:sx n="1" d="1"/>
        <a:sy n="1" d="1"/>
      </p:scale>
      <p:origin x="0" y="0"/>
    </p:cViewPr>
  </p:notesTextViewPr>
  <p:notesViewPr>
    <p:cSldViewPr snapToGrid="0">
      <p:cViewPr varScale="1">
        <p:scale>
          <a:sx n="50" d="100"/>
          <a:sy n="50" d="100"/>
        </p:scale>
        <p:origin x="2700"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es, Alanna@OEHHA" userId="9e27b183-55f1-44b5-b1dd-aaecbf5265f4" providerId="ADAL" clId="{52D7D169-5934-4964-B65E-541BBA61F95A}"/>
    <pc:docChg chg="undo custSel modSld">
      <pc:chgData name="Bares, Alanna@OEHHA" userId="9e27b183-55f1-44b5-b1dd-aaecbf5265f4" providerId="ADAL" clId="{52D7D169-5934-4964-B65E-541BBA61F95A}" dt="2022-07-25T22:01:56.706" v="2167" actId="20577"/>
      <pc:docMkLst>
        <pc:docMk/>
      </pc:docMkLst>
      <pc:sldChg chg="modNotesTx">
        <pc:chgData name="Bares, Alanna@OEHHA" userId="9e27b183-55f1-44b5-b1dd-aaecbf5265f4" providerId="ADAL" clId="{52D7D169-5934-4964-B65E-541BBA61F95A}" dt="2022-07-25T21:23:57.154" v="13" actId="20577"/>
        <pc:sldMkLst>
          <pc:docMk/>
          <pc:sldMk cId="3496224174" sldId="258"/>
        </pc:sldMkLst>
      </pc:sldChg>
      <pc:sldChg chg="modNotesTx">
        <pc:chgData name="Bares, Alanna@OEHHA" userId="9e27b183-55f1-44b5-b1dd-aaecbf5265f4" providerId="ADAL" clId="{52D7D169-5934-4964-B65E-541BBA61F95A}" dt="2022-07-25T21:25:09.431" v="25" actId="113"/>
        <pc:sldMkLst>
          <pc:docMk/>
          <pc:sldMk cId="97978522" sldId="259"/>
        </pc:sldMkLst>
      </pc:sldChg>
      <pc:sldChg chg="modNotesTx">
        <pc:chgData name="Bares, Alanna@OEHHA" userId="9e27b183-55f1-44b5-b1dd-aaecbf5265f4" providerId="ADAL" clId="{52D7D169-5934-4964-B65E-541BBA61F95A}" dt="2022-07-25T21:56:44.834" v="1927" actId="20577"/>
        <pc:sldMkLst>
          <pc:docMk/>
          <pc:sldMk cId="3525123104" sldId="266"/>
        </pc:sldMkLst>
      </pc:sldChg>
      <pc:sldChg chg="modNotesTx">
        <pc:chgData name="Bares, Alanna@OEHHA" userId="9e27b183-55f1-44b5-b1dd-aaecbf5265f4" providerId="ADAL" clId="{52D7D169-5934-4964-B65E-541BBA61F95A}" dt="2022-07-25T21:50:41.986" v="1446" actId="20577"/>
        <pc:sldMkLst>
          <pc:docMk/>
          <pc:sldMk cId="2624778443" sldId="269"/>
        </pc:sldMkLst>
      </pc:sldChg>
      <pc:sldChg chg="modNotesTx">
        <pc:chgData name="Bares, Alanna@OEHHA" userId="9e27b183-55f1-44b5-b1dd-aaecbf5265f4" providerId="ADAL" clId="{52D7D169-5934-4964-B65E-541BBA61F95A}" dt="2022-07-25T21:48:25.734" v="1241" actId="20577"/>
        <pc:sldMkLst>
          <pc:docMk/>
          <pc:sldMk cId="2010827110" sldId="275"/>
        </pc:sldMkLst>
      </pc:sldChg>
      <pc:sldChg chg="modNotesTx">
        <pc:chgData name="Bares, Alanna@OEHHA" userId="9e27b183-55f1-44b5-b1dd-aaecbf5265f4" providerId="ADAL" clId="{52D7D169-5934-4964-B65E-541BBA61F95A}" dt="2022-07-25T21:49:09.257" v="1275" actId="113"/>
        <pc:sldMkLst>
          <pc:docMk/>
          <pc:sldMk cId="1597714346" sldId="280"/>
        </pc:sldMkLst>
      </pc:sldChg>
      <pc:sldChg chg="modNotesTx">
        <pc:chgData name="Bares, Alanna@OEHHA" userId="9e27b183-55f1-44b5-b1dd-aaecbf5265f4" providerId="ADAL" clId="{52D7D169-5934-4964-B65E-541BBA61F95A}" dt="2022-07-25T21:57:25.940" v="1931" actId="20577"/>
        <pc:sldMkLst>
          <pc:docMk/>
          <pc:sldMk cId="0" sldId="321"/>
        </pc:sldMkLst>
      </pc:sldChg>
      <pc:sldChg chg="modNotesTx">
        <pc:chgData name="Bares, Alanna@OEHHA" userId="9e27b183-55f1-44b5-b1dd-aaecbf5265f4" providerId="ADAL" clId="{52D7D169-5934-4964-B65E-541BBA61F95A}" dt="2022-07-25T22:01:56.706" v="2167" actId="20577"/>
        <pc:sldMkLst>
          <pc:docMk/>
          <pc:sldMk cId="0" sldId="332"/>
        </pc:sldMkLst>
      </pc:sldChg>
      <pc:sldChg chg="modNotesTx">
        <pc:chgData name="Bares, Alanna@OEHHA" userId="9e27b183-55f1-44b5-b1dd-aaecbf5265f4" providerId="ADAL" clId="{52D7D169-5934-4964-B65E-541BBA61F95A}" dt="2022-07-25T21:32:47.366" v="226" actId="20577"/>
        <pc:sldMkLst>
          <pc:docMk/>
          <pc:sldMk cId="3180107321" sldId="340"/>
        </pc:sldMkLst>
      </pc:sldChg>
      <pc:sldChg chg="modNotesTx">
        <pc:chgData name="Bares, Alanna@OEHHA" userId="9e27b183-55f1-44b5-b1dd-aaecbf5265f4" providerId="ADAL" clId="{52D7D169-5934-4964-B65E-541BBA61F95A}" dt="2022-07-25T21:34:45.762" v="361" actId="20577"/>
        <pc:sldMkLst>
          <pc:docMk/>
          <pc:sldMk cId="426180569" sldId="341"/>
        </pc:sldMkLst>
      </pc:sldChg>
      <pc:sldChg chg="modNotesTx">
        <pc:chgData name="Bares, Alanna@OEHHA" userId="9e27b183-55f1-44b5-b1dd-aaecbf5265f4" providerId="ADAL" clId="{52D7D169-5934-4964-B65E-541BBA61F95A}" dt="2022-07-25T21:35:35.587" v="479" actId="20577"/>
        <pc:sldMkLst>
          <pc:docMk/>
          <pc:sldMk cId="1809431662" sldId="343"/>
        </pc:sldMkLst>
      </pc:sldChg>
      <pc:sldChg chg="modNotesTx">
        <pc:chgData name="Bares, Alanna@OEHHA" userId="9e27b183-55f1-44b5-b1dd-aaecbf5265f4" providerId="ADAL" clId="{52D7D169-5934-4964-B65E-541BBA61F95A}" dt="2022-07-25T21:36:03.970" v="482" actId="20577"/>
        <pc:sldMkLst>
          <pc:docMk/>
          <pc:sldMk cId="1856102157" sldId="344"/>
        </pc:sldMkLst>
      </pc:sldChg>
      <pc:sldChg chg="modNotesTx">
        <pc:chgData name="Bares, Alanna@OEHHA" userId="9e27b183-55f1-44b5-b1dd-aaecbf5265f4" providerId="ADAL" clId="{52D7D169-5934-4964-B65E-541BBA61F95A}" dt="2022-07-25T21:37:18.331" v="545" actId="113"/>
        <pc:sldMkLst>
          <pc:docMk/>
          <pc:sldMk cId="2993613862" sldId="347"/>
        </pc:sldMkLst>
      </pc:sldChg>
      <pc:sldChg chg="modNotesTx">
        <pc:chgData name="Bares, Alanna@OEHHA" userId="9e27b183-55f1-44b5-b1dd-aaecbf5265f4" providerId="ADAL" clId="{52D7D169-5934-4964-B65E-541BBA61F95A}" dt="2022-07-25T21:38:10.467" v="553" actId="14"/>
        <pc:sldMkLst>
          <pc:docMk/>
          <pc:sldMk cId="3513010099" sldId="366"/>
        </pc:sldMkLst>
      </pc:sldChg>
      <pc:sldChg chg="modNotesTx">
        <pc:chgData name="Bares, Alanna@OEHHA" userId="9e27b183-55f1-44b5-b1dd-aaecbf5265f4" providerId="ADAL" clId="{52D7D169-5934-4964-B65E-541BBA61F95A}" dt="2022-07-25T21:38:34.822" v="556" actId="20577"/>
        <pc:sldMkLst>
          <pc:docMk/>
          <pc:sldMk cId="2483151343" sldId="368"/>
        </pc:sldMkLst>
      </pc:sldChg>
      <pc:sldChg chg="modNotesTx">
        <pc:chgData name="Bares, Alanna@OEHHA" userId="9e27b183-55f1-44b5-b1dd-aaecbf5265f4" providerId="ADAL" clId="{52D7D169-5934-4964-B65E-541BBA61F95A}" dt="2022-07-25T21:43:03.449" v="883" actId="20577"/>
        <pc:sldMkLst>
          <pc:docMk/>
          <pc:sldMk cId="2557222244" sldId="373"/>
        </pc:sldMkLst>
      </pc:sldChg>
      <pc:sldChg chg="modNotesTx">
        <pc:chgData name="Bares, Alanna@OEHHA" userId="9e27b183-55f1-44b5-b1dd-aaecbf5265f4" providerId="ADAL" clId="{52D7D169-5934-4964-B65E-541BBA61F95A}" dt="2022-07-25T21:40:13.420" v="579" actId="12"/>
        <pc:sldMkLst>
          <pc:docMk/>
          <pc:sldMk cId="3586601237" sldId="380"/>
        </pc:sldMkLst>
      </pc:sldChg>
      <pc:sldChg chg="delCm modNotesTx">
        <pc:chgData name="Bares, Alanna@OEHHA" userId="9e27b183-55f1-44b5-b1dd-aaecbf5265f4" providerId="ADAL" clId="{52D7D169-5934-4964-B65E-541BBA61F95A}" dt="2022-07-25T21:46:28.998" v="950" actId="20577"/>
        <pc:sldMkLst>
          <pc:docMk/>
          <pc:sldMk cId="0" sldId="601"/>
        </pc:sldMkLst>
      </pc:sldChg>
      <pc:sldChg chg="modNotesTx">
        <pc:chgData name="Bares, Alanna@OEHHA" userId="9e27b183-55f1-44b5-b1dd-aaecbf5265f4" providerId="ADAL" clId="{52D7D169-5934-4964-B65E-541BBA61F95A}" dt="2022-07-25T21:43:49.373" v="884" actId="20577"/>
        <pc:sldMkLst>
          <pc:docMk/>
          <pc:sldMk cId="0" sldId="632"/>
        </pc:sldMkLst>
      </pc:sldChg>
      <pc:sldChg chg="modNotesTx">
        <pc:chgData name="Bares, Alanna@OEHHA" userId="9e27b183-55f1-44b5-b1dd-aaecbf5265f4" providerId="ADAL" clId="{52D7D169-5934-4964-B65E-541BBA61F95A}" dt="2022-07-25T21:55:34.890" v="1746" actId="20577"/>
        <pc:sldMkLst>
          <pc:docMk/>
          <pc:sldMk cId="3067357099" sldId="800"/>
        </pc:sldMkLst>
      </pc:sldChg>
      <pc:sldChg chg="modNotesTx">
        <pc:chgData name="Bares, Alanna@OEHHA" userId="9e27b183-55f1-44b5-b1dd-aaecbf5265f4" providerId="ADAL" clId="{52D7D169-5934-4964-B65E-541BBA61F95A}" dt="2022-07-25T21:36:40.890" v="531" actId="20577"/>
        <pc:sldMkLst>
          <pc:docMk/>
          <pc:sldMk cId="3116424963" sldId="80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5BBFA-4886-4448-B58F-6AB7F8A82D7F}" type="doc">
      <dgm:prSet loTypeId="urn:microsoft.com/office/officeart/2005/8/layout/pyramid1" loCatId="pyramid" qsTypeId="urn:microsoft.com/office/officeart/2005/8/quickstyle/simple1" qsCatId="simple" csTypeId="urn:microsoft.com/office/officeart/2005/8/colors/colorful1" csCatId="colorful" phldr="1"/>
      <dgm:spPr/>
    </dgm:pt>
    <dgm:pt modelId="{A5B5A212-0808-46CE-8151-872C67C4AC9C}">
      <dgm:prSet phldrT="[Text]" custT="1"/>
      <dgm:spPr/>
      <dgm:t>
        <a:bodyPr/>
        <a:lstStyle/>
        <a:p>
          <a:pPr>
            <a:lnSpc>
              <a:spcPct val="100000"/>
            </a:lnSpc>
            <a:spcAft>
              <a:spcPts val="900"/>
            </a:spcAft>
          </a:pPr>
          <a:r>
            <a:rPr lang="en-US" sz="2800" dirty="0"/>
            <a:t/>
          </a:r>
          <a:br>
            <a:rPr lang="en-US" sz="2800" dirty="0"/>
          </a:br>
          <a:r>
            <a:rPr lang="en-US" sz="2800" dirty="0"/>
            <a:t>Few </a:t>
          </a:r>
          <a:br>
            <a:rPr lang="en-US" sz="2800" dirty="0"/>
          </a:br>
          <a:r>
            <a:rPr lang="en-US" sz="2800" dirty="0"/>
            <a:t>tests or </a:t>
          </a:r>
        </a:p>
        <a:p>
          <a:pPr>
            <a:lnSpc>
              <a:spcPct val="100000"/>
            </a:lnSpc>
            <a:spcAft>
              <a:spcPts val="900"/>
            </a:spcAft>
          </a:pPr>
          <a:r>
            <a:rPr lang="en-US" sz="2800" dirty="0"/>
            <a:t>therapies</a:t>
          </a:r>
        </a:p>
      </dgm:t>
    </dgm:pt>
    <dgm:pt modelId="{B0B69EA8-4D9D-4439-A93B-3B96DFDEB27E}" type="parTrans" cxnId="{C3CAEA8A-AB58-41F4-9AA6-E1B7C500B6FE}">
      <dgm:prSet/>
      <dgm:spPr/>
      <dgm:t>
        <a:bodyPr/>
        <a:lstStyle/>
        <a:p>
          <a:endParaRPr lang="en-US" sz="2800"/>
        </a:p>
      </dgm:t>
    </dgm:pt>
    <dgm:pt modelId="{6FAC5A42-09D0-4B06-8B86-DF30F5C364F3}" type="sibTrans" cxnId="{C3CAEA8A-AB58-41F4-9AA6-E1B7C500B6FE}">
      <dgm:prSet/>
      <dgm:spPr/>
      <dgm:t>
        <a:bodyPr/>
        <a:lstStyle/>
        <a:p>
          <a:endParaRPr lang="en-US" sz="2800"/>
        </a:p>
      </dgm:t>
    </dgm:pt>
    <dgm:pt modelId="{E111EA04-9CBD-4182-BC70-F3DB67D0BF69}">
      <dgm:prSet phldrT="[Text]" custT="1"/>
      <dgm:spPr/>
      <dgm:t>
        <a:bodyPr/>
        <a:lstStyle/>
        <a:p>
          <a:r>
            <a:rPr lang="en-US" sz="2800" b="1"/>
            <a:t>Hard to Diagnose</a:t>
          </a:r>
          <a:br>
            <a:rPr lang="en-US" sz="2800" b="1"/>
          </a:br>
          <a:r>
            <a:rPr lang="en-US" sz="2800" b="0"/>
            <a:t>Can resemble flu or gastroenteritis</a:t>
          </a:r>
          <a:endParaRPr lang="en-US" sz="2800" b="0" dirty="0"/>
        </a:p>
      </dgm:t>
    </dgm:pt>
    <dgm:pt modelId="{6DC44838-8DA7-4A29-8FE0-F79F0980A919}" type="parTrans" cxnId="{D5848C9B-FA8E-4083-8D16-CA9F10685407}">
      <dgm:prSet/>
      <dgm:spPr/>
      <dgm:t>
        <a:bodyPr/>
        <a:lstStyle/>
        <a:p>
          <a:endParaRPr lang="en-US" sz="2800"/>
        </a:p>
      </dgm:t>
    </dgm:pt>
    <dgm:pt modelId="{CA4C58A2-0DC6-406D-8CA6-194826A10BC0}" type="sibTrans" cxnId="{D5848C9B-FA8E-4083-8D16-CA9F10685407}">
      <dgm:prSet/>
      <dgm:spPr/>
      <dgm:t>
        <a:bodyPr/>
        <a:lstStyle/>
        <a:p>
          <a:endParaRPr lang="en-US" sz="2800"/>
        </a:p>
      </dgm:t>
    </dgm:pt>
    <dgm:pt modelId="{D93BD6DB-63F9-4F16-B0CE-9FF69F267A10}">
      <dgm:prSet phldrT="[Text]" custT="1"/>
      <dgm:spPr/>
      <dgm:t>
        <a:bodyPr/>
        <a:lstStyle/>
        <a:p>
          <a:r>
            <a:rPr lang="en-US" sz="2800" b="1"/>
            <a:t>Exposure History</a:t>
          </a:r>
          <a:endParaRPr lang="en-US" sz="2800" b="1" dirty="0"/>
        </a:p>
      </dgm:t>
    </dgm:pt>
    <dgm:pt modelId="{275FD5D7-766A-4F5A-8867-343D573D24C1}" type="parTrans" cxnId="{7E773E0E-145F-4E61-A78D-3F12B55E86DF}">
      <dgm:prSet/>
      <dgm:spPr/>
      <dgm:t>
        <a:bodyPr/>
        <a:lstStyle/>
        <a:p>
          <a:endParaRPr lang="en-US" sz="2800"/>
        </a:p>
      </dgm:t>
    </dgm:pt>
    <dgm:pt modelId="{73B45407-B418-4891-9F60-A0AB2E9BAE9A}" type="sibTrans" cxnId="{7E773E0E-145F-4E61-A78D-3F12B55E86DF}">
      <dgm:prSet/>
      <dgm:spPr/>
      <dgm:t>
        <a:bodyPr/>
        <a:lstStyle/>
        <a:p>
          <a:endParaRPr lang="en-US" sz="2800"/>
        </a:p>
      </dgm:t>
    </dgm:pt>
    <dgm:pt modelId="{A88C5B7A-F3E7-43C8-8AE2-95F7778E9A88}" type="pres">
      <dgm:prSet presAssocID="{B515BBFA-4886-4448-B58F-6AB7F8A82D7F}" presName="Name0" presStyleCnt="0">
        <dgm:presLayoutVars>
          <dgm:dir/>
          <dgm:animLvl val="lvl"/>
          <dgm:resizeHandles val="exact"/>
        </dgm:presLayoutVars>
      </dgm:prSet>
      <dgm:spPr/>
    </dgm:pt>
    <dgm:pt modelId="{33F8CC27-8A06-4472-AB53-491DCA0B9EF2}" type="pres">
      <dgm:prSet presAssocID="{A5B5A212-0808-46CE-8151-872C67C4AC9C}" presName="Name8" presStyleCnt="0"/>
      <dgm:spPr/>
    </dgm:pt>
    <dgm:pt modelId="{C18CB78A-9749-49C0-AF0D-3BA93F3FA38E}" type="pres">
      <dgm:prSet presAssocID="{A5B5A212-0808-46CE-8151-872C67C4AC9C}" presName="level" presStyleLbl="node1" presStyleIdx="0" presStyleCnt="3">
        <dgm:presLayoutVars>
          <dgm:chMax val="1"/>
          <dgm:bulletEnabled val="1"/>
        </dgm:presLayoutVars>
      </dgm:prSet>
      <dgm:spPr/>
      <dgm:t>
        <a:bodyPr/>
        <a:lstStyle/>
        <a:p>
          <a:endParaRPr lang="en-US"/>
        </a:p>
      </dgm:t>
    </dgm:pt>
    <dgm:pt modelId="{91032584-E9BF-4E83-8D95-D86D9B243414}" type="pres">
      <dgm:prSet presAssocID="{A5B5A212-0808-46CE-8151-872C67C4AC9C}" presName="levelTx" presStyleLbl="revTx" presStyleIdx="0" presStyleCnt="0">
        <dgm:presLayoutVars>
          <dgm:chMax val="1"/>
          <dgm:bulletEnabled val="1"/>
        </dgm:presLayoutVars>
      </dgm:prSet>
      <dgm:spPr/>
      <dgm:t>
        <a:bodyPr/>
        <a:lstStyle/>
        <a:p>
          <a:endParaRPr lang="en-US"/>
        </a:p>
      </dgm:t>
    </dgm:pt>
    <dgm:pt modelId="{F212152B-6085-45FC-ACA7-2F752EC2E6D0}" type="pres">
      <dgm:prSet presAssocID="{E111EA04-9CBD-4182-BC70-F3DB67D0BF69}" presName="Name8" presStyleCnt="0"/>
      <dgm:spPr/>
    </dgm:pt>
    <dgm:pt modelId="{0D8C2A47-D551-4E46-8BF8-E5D1BFC47B57}" type="pres">
      <dgm:prSet presAssocID="{E111EA04-9CBD-4182-BC70-F3DB67D0BF69}" presName="level" presStyleLbl="node1" presStyleIdx="1" presStyleCnt="3">
        <dgm:presLayoutVars>
          <dgm:chMax val="1"/>
          <dgm:bulletEnabled val="1"/>
        </dgm:presLayoutVars>
      </dgm:prSet>
      <dgm:spPr/>
      <dgm:t>
        <a:bodyPr/>
        <a:lstStyle/>
        <a:p>
          <a:endParaRPr lang="en-US"/>
        </a:p>
      </dgm:t>
    </dgm:pt>
    <dgm:pt modelId="{C4533ED5-87E8-47D6-9E58-7691A5155975}" type="pres">
      <dgm:prSet presAssocID="{E111EA04-9CBD-4182-BC70-F3DB67D0BF69}" presName="levelTx" presStyleLbl="revTx" presStyleIdx="0" presStyleCnt="0">
        <dgm:presLayoutVars>
          <dgm:chMax val="1"/>
          <dgm:bulletEnabled val="1"/>
        </dgm:presLayoutVars>
      </dgm:prSet>
      <dgm:spPr/>
      <dgm:t>
        <a:bodyPr/>
        <a:lstStyle/>
        <a:p>
          <a:endParaRPr lang="en-US"/>
        </a:p>
      </dgm:t>
    </dgm:pt>
    <dgm:pt modelId="{316844D6-3E61-4D7B-86EC-BF13C98F6DA6}" type="pres">
      <dgm:prSet presAssocID="{D93BD6DB-63F9-4F16-B0CE-9FF69F267A10}" presName="Name8" presStyleCnt="0"/>
      <dgm:spPr/>
    </dgm:pt>
    <dgm:pt modelId="{42E78E45-F316-4800-AA8F-2F30B1678DE8}" type="pres">
      <dgm:prSet presAssocID="{D93BD6DB-63F9-4F16-B0CE-9FF69F267A10}" presName="level" presStyleLbl="node1" presStyleIdx="2" presStyleCnt="3" custLinFactNeighborX="-154">
        <dgm:presLayoutVars>
          <dgm:chMax val="1"/>
          <dgm:bulletEnabled val="1"/>
        </dgm:presLayoutVars>
      </dgm:prSet>
      <dgm:spPr/>
      <dgm:t>
        <a:bodyPr/>
        <a:lstStyle/>
        <a:p>
          <a:endParaRPr lang="en-US"/>
        </a:p>
      </dgm:t>
    </dgm:pt>
    <dgm:pt modelId="{A96418A6-3D2B-4FED-84A3-C8E5B55A9C13}" type="pres">
      <dgm:prSet presAssocID="{D93BD6DB-63F9-4F16-B0CE-9FF69F267A10}" presName="levelTx" presStyleLbl="revTx" presStyleIdx="0" presStyleCnt="0">
        <dgm:presLayoutVars>
          <dgm:chMax val="1"/>
          <dgm:bulletEnabled val="1"/>
        </dgm:presLayoutVars>
      </dgm:prSet>
      <dgm:spPr/>
      <dgm:t>
        <a:bodyPr/>
        <a:lstStyle/>
        <a:p>
          <a:endParaRPr lang="en-US"/>
        </a:p>
      </dgm:t>
    </dgm:pt>
  </dgm:ptLst>
  <dgm:cxnLst>
    <dgm:cxn modelId="{7E773E0E-145F-4E61-A78D-3F12B55E86DF}" srcId="{B515BBFA-4886-4448-B58F-6AB7F8A82D7F}" destId="{D93BD6DB-63F9-4F16-B0CE-9FF69F267A10}" srcOrd="2" destOrd="0" parTransId="{275FD5D7-766A-4F5A-8867-343D573D24C1}" sibTransId="{73B45407-B418-4891-9F60-A0AB2E9BAE9A}"/>
    <dgm:cxn modelId="{2F85E530-C07D-422F-8A42-4A4459D6A6CB}" type="presOf" srcId="{E111EA04-9CBD-4182-BC70-F3DB67D0BF69}" destId="{C4533ED5-87E8-47D6-9E58-7691A5155975}" srcOrd="1" destOrd="0" presId="urn:microsoft.com/office/officeart/2005/8/layout/pyramid1"/>
    <dgm:cxn modelId="{43442452-DED9-49FB-B627-256CEE73C963}" type="presOf" srcId="{A5B5A212-0808-46CE-8151-872C67C4AC9C}" destId="{C18CB78A-9749-49C0-AF0D-3BA93F3FA38E}" srcOrd="0" destOrd="0" presId="urn:microsoft.com/office/officeart/2005/8/layout/pyramid1"/>
    <dgm:cxn modelId="{42F1E547-4353-431E-A108-F106E50A176A}" type="presOf" srcId="{D93BD6DB-63F9-4F16-B0CE-9FF69F267A10}" destId="{42E78E45-F316-4800-AA8F-2F30B1678DE8}" srcOrd="0" destOrd="0" presId="urn:microsoft.com/office/officeart/2005/8/layout/pyramid1"/>
    <dgm:cxn modelId="{CACBBA97-E5ED-4682-B364-7ACCF2F64C4E}" type="presOf" srcId="{D93BD6DB-63F9-4F16-B0CE-9FF69F267A10}" destId="{A96418A6-3D2B-4FED-84A3-C8E5B55A9C13}" srcOrd="1" destOrd="0" presId="urn:microsoft.com/office/officeart/2005/8/layout/pyramid1"/>
    <dgm:cxn modelId="{63297C47-EDE2-431D-A4F7-835E32647C4C}" type="presOf" srcId="{B515BBFA-4886-4448-B58F-6AB7F8A82D7F}" destId="{A88C5B7A-F3E7-43C8-8AE2-95F7778E9A88}" srcOrd="0" destOrd="0" presId="urn:microsoft.com/office/officeart/2005/8/layout/pyramid1"/>
    <dgm:cxn modelId="{B905BA2C-0775-4356-B6A8-782B2C5993A3}" type="presOf" srcId="{A5B5A212-0808-46CE-8151-872C67C4AC9C}" destId="{91032584-E9BF-4E83-8D95-D86D9B243414}" srcOrd="1" destOrd="0" presId="urn:microsoft.com/office/officeart/2005/8/layout/pyramid1"/>
    <dgm:cxn modelId="{D5848C9B-FA8E-4083-8D16-CA9F10685407}" srcId="{B515BBFA-4886-4448-B58F-6AB7F8A82D7F}" destId="{E111EA04-9CBD-4182-BC70-F3DB67D0BF69}" srcOrd="1" destOrd="0" parTransId="{6DC44838-8DA7-4A29-8FE0-F79F0980A919}" sibTransId="{CA4C58A2-0DC6-406D-8CA6-194826A10BC0}"/>
    <dgm:cxn modelId="{C3CAEA8A-AB58-41F4-9AA6-E1B7C500B6FE}" srcId="{B515BBFA-4886-4448-B58F-6AB7F8A82D7F}" destId="{A5B5A212-0808-46CE-8151-872C67C4AC9C}" srcOrd="0" destOrd="0" parTransId="{B0B69EA8-4D9D-4439-A93B-3B96DFDEB27E}" sibTransId="{6FAC5A42-09D0-4B06-8B86-DF30F5C364F3}"/>
    <dgm:cxn modelId="{DE30EEA7-EB03-4662-ADB8-A92E7EEDF86B}" type="presOf" srcId="{E111EA04-9CBD-4182-BC70-F3DB67D0BF69}" destId="{0D8C2A47-D551-4E46-8BF8-E5D1BFC47B57}" srcOrd="0" destOrd="0" presId="urn:microsoft.com/office/officeart/2005/8/layout/pyramid1"/>
    <dgm:cxn modelId="{A51FA2E6-A232-4DA4-93D7-D344E9A7A010}" type="presParOf" srcId="{A88C5B7A-F3E7-43C8-8AE2-95F7778E9A88}" destId="{33F8CC27-8A06-4472-AB53-491DCA0B9EF2}" srcOrd="0" destOrd="0" presId="urn:microsoft.com/office/officeart/2005/8/layout/pyramid1"/>
    <dgm:cxn modelId="{FE003A16-FF37-4473-865D-66DE95446462}" type="presParOf" srcId="{33F8CC27-8A06-4472-AB53-491DCA0B9EF2}" destId="{C18CB78A-9749-49C0-AF0D-3BA93F3FA38E}" srcOrd="0" destOrd="0" presId="urn:microsoft.com/office/officeart/2005/8/layout/pyramid1"/>
    <dgm:cxn modelId="{F946A543-95BC-4A0B-B88E-80AEBF6C143A}" type="presParOf" srcId="{33F8CC27-8A06-4472-AB53-491DCA0B9EF2}" destId="{91032584-E9BF-4E83-8D95-D86D9B243414}" srcOrd="1" destOrd="0" presId="urn:microsoft.com/office/officeart/2005/8/layout/pyramid1"/>
    <dgm:cxn modelId="{A713E370-1598-48ED-9CF9-C035BF0BC4AF}" type="presParOf" srcId="{A88C5B7A-F3E7-43C8-8AE2-95F7778E9A88}" destId="{F212152B-6085-45FC-ACA7-2F752EC2E6D0}" srcOrd="1" destOrd="0" presId="urn:microsoft.com/office/officeart/2005/8/layout/pyramid1"/>
    <dgm:cxn modelId="{8C048E08-AB45-4A3F-9E4D-5E8252927172}" type="presParOf" srcId="{F212152B-6085-45FC-ACA7-2F752EC2E6D0}" destId="{0D8C2A47-D551-4E46-8BF8-E5D1BFC47B57}" srcOrd="0" destOrd="0" presId="urn:microsoft.com/office/officeart/2005/8/layout/pyramid1"/>
    <dgm:cxn modelId="{6292240D-4BAC-43FA-8C79-EA4FE0F2E5A5}" type="presParOf" srcId="{F212152B-6085-45FC-ACA7-2F752EC2E6D0}" destId="{C4533ED5-87E8-47D6-9E58-7691A5155975}" srcOrd="1" destOrd="0" presId="urn:microsoft.com/office/officeart/2005/8/layout/pyramid1"/>
    <dgm:cxn modelId="{52BE233A-9664-4C26-A089-EBD6B3EC0362}" type="presParOf" srcId="{A88C5B7A-F3E7-43C8-8AE2-95F7778E9A88}" destId="{316844D6-3E61-4D7B-86EC-BF13C98F6DA6}" srcOrd="2" destOrd="0" presId="urn:microsoft.com/office/officeart/2005/8/layout/pyramid1"/>
    <dgm:cxn modelId="{B7C26380-76A5-4E1D-9AA7-7F55815E4A13}" type="presParOf" srcId="{316844D6-3E61-4D7B-86EC-BF13C98F6DA6}" destId="{42E78E45-F316-4800-AA8F-2F30B1678DE8}" srcOrd="0" destOrd="0" presId="urn:microsoft.com/office/officeart/2005/8/layout/pyramid1"/>
    <dgm:cxn modelId="{17BC3FE8-2996-4C9F-8F5E-73860B0F5DB7}" type="presParOf" srcId="{316844D6-3E61-4D7B-86EC-BF13C98F6DA6}" destId="{A96418A6-3D2B-4FED-84A3-C8E5B55A9C1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BF0EE8-B97C-4FA4-A39F-6BB179E6B1CE}" type="doc">
      <dgm:prSet loTypeId="urn:microsoft.com/office/officeart/2005/8/layout/cycle3" loCatId="cycle" qsTypeId="urn:microsoft.com/office/officeart/2005/8/quickstyle/simple5" qsCatId="simple" csTypeId="urn:microsoft.com/office/officeart/2005/8/colors/colorful1" csCatId="colorful" phldr="1"/>
      <dgm:spPr/>
      <dgm:t>
        <a:bodyPr/>
        <a:lstStyle/>
        <a:p>
          <a:endParaRPr lang="en-US"/>
        </a:p>
      </dgm:t>
    </dgm:pt>
    <dgm:pt modelId="{27805A5B-FE01-47B8-A141-F85AB585C1D2}">
      <dgm:prSet phldrT="[Text]" custT="1"/>
      <dgm:spPr>
        <a:solidFill>
          <a:srgbClr val="0070C0"/>
        </a:solidFill>
        <a:effectLst/>
      </dgm:spPr>
      <dgm:t>
        <a:bodyPr/>
        <a:lstStyle/>
        <a:p>
          <a:pPr algn="ctr">
            <a:lnSpc>
              <a:spcPct val="100000"/>
            </a:lnSpc>
            <a:spcAft>
              <a:spcPts val="300"/>
            </a:spcAft>
          </a:pPr>
          <a:r>
            <a:rPr lang="en-US" sz="2000" b="0" baseline="0" dirty="0">
              <a:latin typeface="+mn-lt"/>
              <a:cs typeface="Arial" panose="020B0604020202020204" pitchFamily="34" charset="0"/>
              <a:sym typeface="Wingdings" panose="05000000000000000000" pitchFamily="2" charset="2"/>
            </a:rPr>
            <a:t>Pesticide Use </a:t>
          </a:r>
          <a:endParaRPr lang="en-US" sz="2000" b="0" baseline="0" dirty="0">
            <a:latin typeface="+mn-lt"/>
            <a:cs typeface="Arial" panose="020B0604020202020204" pitchFamily="34" charset="0"/>
          </a:endParaRPr>
        </a:p>
      </dgm:t>
    </dgm:pt>
    <dgm:pt modelId="{4C1D0F40-A215-410E-8200-93157D3C5426}" type="parTrans" cxnId="{1EA1A15E-B10F-43BB-9DE2-A1CE8C9336DE}">
      <dgm:prSet/>
      <dgm:spPr/>
      <dgm:t>
        <a:bodyPr/>
        <a:lstStyle/>
        <a:p>
          <a:pPr algn="ctr"/>
          <a:endParaRPr lang="en-US" sz="2000" b="0">
            <a:latin typeface="+mn-lt"/>
          </a:endParaRPr>
        </a:p>
      </dgm:t>
    </dgm:pt>
    <dgm:pt modelId="{B380B8AD-0133-4BCB-A3CF-AB8CDEC63989}" type="sibTrans" cxnId="{1EA1A15E-B10F-43BB-9DE2-A1CE8C9336DE}">
      <dgm:prSet/>
      <dgm:spPr>
        <a:solidFill>
          <a:schemeClr val="accent2">
            <a:lumMod val="60000"/>
            <a:lumOff val="40000"/>
          </a:schemeClr>
        </a:solidFill>
        <a:ln>
          <a:gradFill>
            <a:gsLst>
              <a:gs pos="4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pPr algn="ctr"/>
          <a:endParaRPr lang="en-US" sz="2000" b="0">
            <a:latin typeface="+mn-lt"/>
          </a:endParaRPr>
        </a:p>
      </dgm:t>
    </dgm:pt>
    <dgm:pt modelId="{CC3E8E80-48FE-4093-9820-468771459B79}">
      <dgm:prSet phldrT="[Text]" custT="1"/>
      <dgm:spPr>
        <a:solidFill>
          <a:srgbClr val="006553"/>
        </a:solidFill>
        <a:ln w="63500">
          <a:solidFill>
            <a:srgbClr val="FFFF00"/>
          </a:solidFill>
        </a:ln>
        <a:effectLst/>
      </dgm:spPr>
      <dgm:t>
        <a:bodyPr/>
        <a:lstStyle/>
        <a:p>
          <a:pPr algn="ctr">
            <a:lnSpc>
              <a:spcPct val="100000"/>
            </a:lnSpc>
            <a:spcAft>
              <a:spcPts val="300"/>
            </a:spcAft>
          </a:pPr>
          <a:r>
            <a:rPr lang="en-US" sz="2000" b="0" baseline="0" dirty="0">
              <a:latin typeface="+mn-lt"/>
              <a:cs typeface="Arial" panose="020B0604020202020204" pitchFamily="34" charset="0"/>
            </a:rPr>
            <a:t>Surveillance &amp; Investigation</a:t>
          </a:r>
        </a:p>
      </dgm:t>
    </dgm:pt>
    <dgm:pt modelId="{F3B8A3AE-B225-4073-805E-CA6613B26404}" type="parTrans" cxnId="{FD528514-210A-4CE3-BAA6-42DF9284A0A3}">
      <dgm:prSet/>
      <dgm:spPr/>
      <dgm:t>
        <a:bodyPr/>
        <a:lstStyle/>
        <a:p>
          <a:pPr algn="ctr"/>
          <a:endParaRPr lang="en-US" sz="2000" b="0">
            <a:latin typeface="+mn-lt"/>
          </a:endParaRPr>
        </a:p>
      </dgm:t>
    </dgm:pt>
    <dgm:pt modelId="{A7819C5A-01A7-4BC9-8F77-D16B7CA2D2E2}" type="sibTrans" cxnId="{FD528514-210A-4CE3-BAA6-42DF9284A0A3}">
      <dgm:prSet/>
      <dgm:spPr/>
      <dgm:t>
        <a:bodyPr/>
        <a:lstStyle/>
        <a:p>
          <a:pPr algn="ctr"/>
          <a:endParaRPr lang="en-US" sz="2000" b="0">
            <a:latin typeface="+mn-lt"/>
          </a:endParaRPr>
        </a:p>
      </dgm:t>
    </dgm:pt>
    <dgm:pt modelId="{225A66D2-E6D4-4BDB-8026-4A00B683635A}">
      <dgm:prSet phldrT="[Text]" custT="1"/>
      <dgm:spPr>
        <a:solidFill>
          <a:schemeClr val="accent2"/>
        </a:solidFill>
        <a:ln w="63500">
          <a:solidFill>
            <a:srgbClr val="FFFF00"/>
          </a:solidFill>
        </a:ln>
        <a:effectLst/>
      </dgm:spPr>
      <dgm:t>
        <a:bodyPr/>
        <a:lstStyle/>
        <a:p>
          <a:pPr algn="ctr">
            <a:lnSpc>
              <a:spcPct val="100000"/>
            </a:lnSpc>
            <a:spcAft>
              <a:spcPts val="300"/>
            </a:spcAft>
          </a:pPr>
          <a:r>
            <a:rPr lang="en-US" sz="2000" b="0" i="0" baseline="0" dirty="0">
              <a:latin typeface="+mn-lt"/>
              <a:cs typeface="Arial" panose="020B0604020202020204" pitchFamily="34" charset="0"/>
            </a:rPr>
            <a:t>Detect &amp; Report</a:t>
          </a:r>
        </a:p>
      </dgm:t>
    </dgm:pt>
    <dgm:pt modelId="{50E2D4F1-4901-4268-A2F3-F15952FF45F3}" type="sibTrans" cxnId="{ADAF5E08-B24D-45F9-A538-1C488BD5E4D8}">
      <dgm:prSet/>
      <dgm:spPr/>
      <dgm:t>
        <a:bodyPr/>
        <a:lstStyle/>
        <a:p>
          <a:pPr algn="ctr"/>
          <a:endParaRPr lang="en-US" sz="2000" b="0">
            <a:latin typeface="+mn-lt"/>
          </a:endParaRPr>
        </a:p>
      </dgm:t>
    </dgm:pt>
    <dgm:pt modelId="{CFF3B858-701D-455A-A159-4A8A8D0F10F3}" type="parTrans" cxnId="{ADAF5E08-B24D-45F9-A538-1C488BD5E4D8}">
      <dgm:prSet/>
      <dgm:spPr/>
      <dgm:t>
        <a:bodyPr/>
        <a:lstStyle/>
        <a:p>
          <a:pPr algn="ctr"/>
          <a:endParaRPr lang="en-US" sz="2000" b="0">
            <a:latin typeface="+mn-lt"/>
          </a:endParaRPr>
        </a:p>
      </dgm:t>
    </dgm:pt>
    <dgm:pt modelId="{1D5FB217-8836-4FA6-96EB-91A080A3AEEE}">
      <dgm:prSet custT="1"/>
      <dgm:spPr>
        <a:solidFill>
          <a:srgbClr val="7030A0"/>
        </a:solidFill>
        <a:effectLst/>
      </dgm:spPr>
      <dgm:t>
        <a:bodyPr/>
        <a:lstStyle/>
        <a:p>
          <a:pPr algn="ctr">
            <a:lnSpc>
              <a:spcPct val="100000"/>
            </a:lnSpc>
            <a:spcAft>
              <a:spcPts val="300"/>
            </a:spcAft>
          </a:pPr>
          <a:r>
            <a:rPr lang="en-US" sz="2000" b="0" baseline="0" dirty="0">
              <a:latin typeface="+mn-lt"/>
              <a:cs typeface="Arial" panose="020B0604020202020204" pitchFamily="34" charset="0"/>
            </a:rPr>
            <a:t>Modify regulation, label, permit conditions, or other</a:t>
          </a:r>
          <a:r>
            <a:rPr lang="en-US" sz="2000" b="0" baseline="30000" dirty="0">
              <a:latin typeface="+mn-lt"/>
              <a:cs typeface="Arial" panose="020B0604020202020204" pitchFamily="34" charset="0"/>
            </a:rPr>
            <a:t>3</a:t>
          </a:r>
        </a:p>
      </dgm:t>
    </dgm:pt>
    <dgm:pt modelId="{7899A3CE-324E-45AF-9061-D921D5324E72}" type="parTrans" cxnId="{6D83F963-8E0D-430E-B2FC-83CA3BAEE610}">
      <dgm:prSet/>
      <dgm:spPr/>
      <dgm:t>
        <a:bodyPr/>
        <a:lstStyle/>
        <a:p>
          <a:pPr algn="ctr"/>
          <a:endParaRPr lang="en-US" sz="2000" b="0">
            <a:latin typeface="+mn-lt"/>
          </a:endParaRPr>
        </a:p>
      </dgm:t>
    </dgm:pt>
    <dgm:pt modelId="{CA8D6283-9B79-406D-BEC6-F2B3727FF76F}" type="sibTrans" cxnId="{6D83F963-8E0D-430E-B2FC-83CA3BAEE610}">
      <dgm:prSet/>
      <dgm:spPr/>
      <dgm:t>
        <a:bodyPr/>
        <a:lstStyle/>
        <a:p>
          <a:pPr algn="ctr"/>
          <a:endParaRPr lang="en-US" sz="2000" b="0">
            <a:latin typeface="+mn-lt"/>
          </a:endParaRPr>
        </a:p>
      </dgm:t>
    </dgm:pt>
    <dgm:pt modelId="{C1B8C67B-E6E9-40F3-96B1-B4A23D125115}">
      <dgm:prSet phldrT="[Text]" custT="1"/>
      <dgm:spPr>
        <a:solidFill>
          <a:schemeClr val="accent2">
            <a:lumMod val="50000"/>
          </a:schemeClr>
        </a:solidFill>
        <a:effectLst/>
      </dgm:spPr>
      <dgm:t>
        <a:bodyPr/>
        <a:lstStyle/>
        <a:p>
          <a:pPr algn="ctr">
            <a:lnSpc>
              <a:spcPct val="100000"/>
            </a:lnSpc>
            <a:spcAft>
              <a:spcPts val="300"/>
            </a:spcAft>
          </a:pPr>
          <a:r>
            <a:rPr lang="en-US" sz="2000" b="0" baseline="0" dirty="0">
              <a:latin typeface="+mn-lt"/>
              <a:cs typeface="Arial" panose="020B0604020202020204" pitchFamily="34" charset="0"/>
            </a:rPr>
            <a:t>Potential Exposure</a:t>
          </a:r>
        </a:p>
      </dgm:t>
    </dgm:pt>
    <dgm:pt modelId="{F4B40268-CF25-4512-B3E2-19C2894B2B46}" type="parTrans" cxnId="{B01E184C-93B6-4CA1-AD42-F998ECB66453}">
      <dgm:prSet/>
      <dgm:spPr/>
      <dgm:t>
        <a:bodyPr/>
        <a:lstStyle/>
        <a:p>
          <a:pPr algn="ctr"/>
          <a:endParaRPr lang="en-US" sz="2000" b="0">
            <a:latin typeface="+mn-lt"/>
          </a:endParaRPr>
        </a:p>
      </dgm:t>
    </dgm:pt>
    <dgm:pt modelId="{F1A0DD40-6047-46E9-A820-AC7B289D3C53}" type="sibTrans" cxnId="{B01E184C-93B6-4CA1-AD42-F998ECB66453}">
      <dgm:prSet/>
      <dgm:spPr/>
      <dgm:t>
        <a:bodyPr/>
        <a:lstStyle/>
        <a:p>
          <a:pPr algn="ctr"/>
          <a:endParaRPr lang="en-US" sz="2000" b="0">
            <a:latin typeface="+mn-lt"/>
          </a:endParaRPr>
        </a:p>
      </dgm:t>
    </dgm:pt>
    <dgm:pt modelId="{2A48C5EC-268C-4ADC-A3F1-C36579642243}">
      <dgm:prSet custT="1"/>
      <dgm:spPr>
        <a:solidFill>
          <a:srgbClr val="002060"/>
        </a:solidFill>
        <a:effectLst/>
      </dgm:spPr>
      <dgm:t>
        <a:bodyPr/>
        <a:lstStyle/>
        <a:p>
          <a:pPr algn="ctr">
            <a:lnSpc>
              <a:spcPct val="100000"/>
            </a:lnSpc>
            <a:spcAft>
              <a:spcPts val="300"/>
            </a:spcAft>
          </a:pPr>
          <a:r>
            <a:rPr lang="en-US" sz="2000" b="0" baseline="0" dirty="0">
              <a:latin typeface="+mn-lt"/>
              <a:cs typeface="Arial" panose="020B0604020202020204" pitchFamily="34" charset="0"/>
            </a:rPr>
            <a:t>“Unreasonable adverse effects to people or environment?” </a:t>
          </a:r>
          <a:r>
            <a:rPr lang="en-US" sz="2000" b="0" baseline="30000" dirty="0">
              <a:latin typeface="+mn-lt"/>
              <a:cs typeface="Arial" panose="020B0604020202020204" pitchFamily="34" charset="0"/>
            </a:rPr>
            <a:t>3</a:t>
          </a:r>
        </a:p>
      </dgm:t>
    </dgm:pt>
    <dgm:pt modelId="{C263A2B6-4D54-405D-9DAF-BA699F94AD64}" type="sibTrans" cxnId="{8CD34AE3-CAA9-447B-9061-D17776DC23C8}">
      <dgm:prSet/>
      <dgm:spPr/>
      <dgm:t>
        <a:bodyPr/>
        <a:lstStyle/>
        <a:p>
          <a:pPr algn="ctr"/>
          <a:endParaRPr lang="en-US" sz="2000" b="0">
            <a:latin typeface="+mn-lt"/>
          </a:endParaRPr>
        </a:p>
      </dgm:t>
    </dgm:pt>
    <dgm:pt modelId="{A11F1080-2A40-4915-95D1-2D8F4021F1BF}" type="parTrans" cxnId="{8CD34AE3-CAA9-447B-9061-D17776DC23C8}">
      <dgm:prSet/>
      <dgm:spPr/>
      <dgm:t>
        <a:bodyPr/>
        <a:lstStyle/>
        <a:p>
          <a:pPr algn="ctr"/>
          <a:endParaRPr lang="en-US" sz="2000" b="0">
            <a:latin typeface="+mn-lt"/>
          </a:endParaRPr>
        </a:p>
      </dgm:t>
    </dgm:pt>
    <dgm:pt modelId="{3AED8033-C9BA-44D0-88A0-D1A7A484FA5C}" type="pres">
      <dgm:prSet presAssocID="{4DBF0EE8-B97C-4FA4-A39F-6BB179E6B1CE}" presName="Name0" presStyleCnt="0">
        <dgm:presLayoutVars>
          <dgm:dir/>
          <dgm:resizeHandles val="exact"/>
        </dgm:presLayoutVars>
      </dgm:prSet>
      <dgm:spPr/>
      <dgm:t>
        <a:bodyPr/>
        <a:lstStyle/>
        <a:p>
          <a:endParaRPr lang="en-US"/>
        </a:p>
      </dgm:t>
    </dgm:pt>
    <dgm:pt modelId="{9F8FFFC4-FE46-4C1F-AA89-E25A72267BED}" type="pres">
      <dgm:prSet presAssocID="{4DBF0EE8-B97C-4FA4-A39F-6BB179E6B1CE}" presName="cycle" presStyleCnt="0"/>
      <dgm:spPr/>
    </dgm:pt>
    <dgm:pt modelId="{8D149ADE-ECE3-4434-A944-0C0248B1F8C0}" type="pres">
      <dgm:prSet presAssocID="{27805A5B-FE01-47B8-A141-F85AB585C1D2}" presName="nodeFirstNode" presStyleLbl="node1" presStyleIdx="0" presStyleCnt="6" custScaleX="94756" custScaleY="94756" custRadScaleRad="100051" custRadScaleInc="-3598">
        <dgm:presLayoutVars>
          <dgm:bulletEnabled val="1"/>
        </dgm:presLayoutVars>
      </dgm:prSet>
      <dgm:spPr/>
      <dgm:t>
        <a:bodyPr/>
        <a:lstStyle/>
        <a:p>
          <a:endParaRPr lang="en-US"/>
        </a:p>
      </dgm:t>
    </dgm:pt>
    <dgm:pt modelId="{242DB00B-B4B2-4F9D-981E-3A8A4BC2DEDD}" type="pres">
      <dgm:prSet presAssocID="{B380B8AD-0133-4BCB-A3CF-AB8CDEC63989}" presName="sibTransFirstNode" presStyleLbl="bgShp" presStyleIdx="0" presStyleCnt="1"/>
      <dgm:spPr/>
      <dgm:t>
        <a:bodyPr/>
        <a:lstStyle/>
        <a:p>
          <a:endParaRPr lang="en-US"/>
        </a:p>
      </dgm:t>
    </dgm:pt>
    <dgm:pt modelId="{B07B7964-BF18-4754-AD3E-DB4A80E1C812}" type="pres">
      <dgm:prSet presAssocID="{C1B8C67B-E6E9-40F3-96B1-B4A23D125115}" presName="nodeFollowingNodes" presStyleLbl="node1" presStyleIdx="1" presStyleCnt="6" custScaleX="99494" custScaleY="94756" custRadScaleRad="116386" custRadScaleInc="8937">
        <dgm:presLayoutVars>
          <dgm:bulletEnabled val="1"/>
        </dgm:presLayoutVars>
      </dgm:prSet>
      <dgm:spPr/>
      <dgm:t>
        <a:bodyPr/>
        <a:lstStyle/>
        <a:p>
          <a:endParaRPr lang="en-US"/>
        </a:p>
      </dgm:t>
    </dgm:pt>
    <dgm:pt modelId="{A90778D1-BD00-4E2C-8074-04BB89020FEA}" type="pres">
      <dgm:prSet presAssocID="{225A66D2-E6D4-4BDB-8026-4A00B683635A}" presName="nodeFollowingNodes" presStyleLbl="node1" presStyleIdx="2" presStyleCnt="6" custScaleX="99494" custScaleY="94756" custRadScaleRad="109468" custRadScaleInc="-26870">
        <dgm:presLayoutVars>
          <dgm:bulletEnabled val="1"/>
        </dgm:presLayoutVars>
      </dgm:prSet>
      <dgm:spPr/>
      <dgm:t>
        <a:bodyPr/>
        <a:lstStyle/>
        <a:p>
          <a:endParaRPr lang="en-US"/>
        </a:p>
      </dgm:t>
    </dgm:pt>
    <dgm:pt modelId="{FACEF43E-CD58-4CEE-A449-2CF64E1864AE}" type="pres">
      <dgm:prSet presAssocID="{CC3E8E80-48FE-4093-9820-468771459B79}" presName="nodeFollowingNodes" presStyleLbl="node1" presStyleIdx="3" presStyleCnt="6" custScaleX="127921" custScaleY="113708" custRadScaleRad="100007" custRadScaleInc="-1379">
        <dgm:presLayoutVars>
          <dgm:bulletEnabled val="1"/>
        </dgm:presLayoutVars>
      </dgm:prSet>
      <dgm:spPr/>
      <dgm:t>
        <a:bodyPr/>
        <a:lstStyle/>
        <a:p>
          <a:endParaRPr lang="en-US"/>
        </a:p>
      </dgm:t>
    </dgm:pt>
    <dgm:pt modelId="{52DA36B3-42E9-4D42-811B-0231E47A8B0F}" type="pres">
      <dgm:prSet presAssocID="{2A48C5EC-268C-4ADC-A3F1-C36579642243}" presName="nodeFollowingNodes" presStyleLbl="node1" presStyleIdx="4" presStyleCnt="6" custScaleX="190178" custScaleY="123183" custRadScaleRad="135959" custRadScaleInc="30382">
        <dgm:presLayoutVars>
          <dgm:bulletEnabled val="1"/>
        </dgm:presLayoutVars>
      </dgm:prSet>
      <dgm:spPr/>
      <dgm:t>
        <a:bodyPr/>
        <a:lstStyle/>
        <a:p>
          <a:endParaRPr lang="en-US"/>
        </a:p>
      </dgm:t>
    </dgm:pt>
    <dgm:pt modelId="{EBFB3E5D-C2EF-488D-984A-A16E75775839}" type="pres">
      <dgm:prSet presAssocID="{1D5FB217-8836-4FA6-96EB-91A080A3AEEE}" presName="nodeFollowingNodes" presStyleLbl="node1" presStyleIdx="5" presStyleCnt="6" custScaleX="170012" custScaleY="131272" custRadScaleRad="143638" custRadScaleInc="-24067">
        <dgm:presLayoutVars>
          <dgm:bulletEnabled val="1"/>
        </dgm:presLayoutVars>
      </dgm:prSet>
      <dgm:spPr/>
      <dgm:t>
        <a:bodyPr/>
        <a:lstStyle/>
        <a:p>
          <a:endParaRPr lang="en-US"/>
        </a:p>
      </dgm:t>
    </dgm:pt>
  </dgm:ptLst>
  <dgm:cxnLst>
    <dgm:cxn modelId="{F79F7774-FB4C-4A4A-BAC1-58EF507B9D50}" type="presOf" srcId="{B380B8AD-0133-4BCB-A3CF-AB8CDEC63989}" destId="{242DB00B-B4B2-4F9D-981E-3A8A4BC2DEDD}" srcOrd="0" destOrd="0" presId="urn:microsoft.com/office/officeart/2005/8/layout/cycle3"/>
    <dgm:cxn modelId="{60AB6318-B4C6-40F7-A456-839E29D9400C}" type="presOf" srcId="{CC3E8E80-48FE-4093-9820-468771459B79}" destId="{FACEF43E-CD58-4CEE-A449-2CF64E1864AE}" srcOrd="0" destOrd="0" presId="urn:microsoft.com/office/officeart/2005/8/layout/cycle3"/>
    <dgm:cxn modelId="{1EA1A15E-B10F-43BB-9DE2-A1CE8C9336DE}" srcId="{4DBF0EE8-B97C-4FA4-A39F-6BB179E6B1CE}" destId="{27805A5B-FE01-47B8-A141-F85AB585C1D2}" srcOrd="0" destOrd="0" parTransId="{4C1D0F40-A215-410E-8200-93157D3C5426}" sibTransId="{B380B8AD-0133-4BCB-A3CF-AB8CDEC63989}"/>
    <dgm:cxn modelId="{D7F58B7B-9EBA-4566-B646-37D53F92F510}" type="presOf" srcId="{27805A5B-FE01-47B8-A141-F85AB585C1D2}" destId="{8D149ADE-ECE3-4434-A944-0C0248B1F8C0}" srcOrd="0" destOrd="0" presId="urn:microsoft.com/office/officeart/2005/8/layout/cycle3"/>
    <dgm:cxn modelId="{8CD34AE3-CAA9-447B-9061-D17776DC23C8}" srcId="{4DBF0EE8-B97C-4FA4-A39F-6BB179E6B1CE}" destId="{2A48C5EC-268C-4ADC-A3F1-C36579642243}" srcOrd="4" destOrd="0" parTransId="{A11F1080-2A40-4915-95D1-2D8F4021F1BF}" sibTransId="{C263A2B6-4D54-405D-9DAF-BA699F94AD64}"/>
    <dgm:cxn modelId="{6D83F963-8E0D-430E-B2FC-83CA3BAEE610}" srcId="{4DBF0EE8-B97C-4FA4-A39F-6BB179E6B1CE}" destId="{1D5FB217-8836-4FA6-96EB-91A080A3AEEE}" srcOrd="5" destOrd="0" parTransId="{7899A3CE-324E-45AF-9061-D921D5324E72}" sibTransId="{CA8D6283-9B79-406D-BEC6-F2B3727FF76F}"/>
    <dgm:cxn modelId="{B01E184C-93B6-4CA1-AD42-F998ECB66453}" srcId="{4DBF0EE8-B97C-4FA4-A39F-6BB179E6B1CE}" destId="{C1B8C67B-E6E9-40F3-96B1-B4A23D125115}" srcOrd="1" destOrd="0" parTransId="{F4B40268-CF25-4512-B3E2-19C2894B2B46}" sibTransId="{F1A0DD40-6047-46E9-A820-AC7B289D3C53}"/>
    <dgm:cxn modelId="{2C1DD90D-BCA8-40F5-8A8A-DFBB02C68D1B}" type="presOf" srcId="{4DBF0EE8-B97C-4FA4-A39F-6BB179E6B1CE}" destId="{3AED8033-C9BA-44D0-88A0-D1A7A484FA5C}" srcOrd="0" destOrd="0" presId="urn:microsoft.com/office/officeart/2005/8/layout/cycle3"/>
    <dgm:cxn modelId="{C8E7FE3A-9D4F-4FB4-91F5-4E8DEA6F7B59}" type="presOf" srcId="{225A66D2-E6D4-4BDB-8026-4A00B683635A}" destId="{A90778D1-BD00-4E2C-8074-04BB89020FEA}" srcOrd="0" destOrd="0" presId="urn:microsoft.com/office/officeart/2005/8/layout/cycle3"/>
    <dgm:cxn modelId="{70C02368-60CE-4AEC-B7ED-7B1F8D633D77}" type="presOf" srcId="{2A48C5EC-268C-4ADC-A3F1-C36579642243}" destId="{52DA36B3-42E9-4D42-811B-0231E47A8B0F}" srcOrd="0" destOrd="0" presId="urn:microsoft.com/office/officeart/2005/8/layout/cycle3"/>
    <dgm:cxn modelId="{FD528514-210A-4CE3-BAA6-42DF9284A0A3}" srcId="{4DBF0EE8-B97C-4FA4-A39F-6BB179E6B1CE}" destId="{CC3E8E80-48FE-4093-9820-468771459B79}" srcOrd="3" destOrd="0" parTransId="{F3B8A3AE-B225-4073-805E-CA6613B26404}" sibTransId="{A7819C5A-01A7-4BC9-8F77-D16B7CA2D2E2}"/>
    <dgm:cxn modelId="{33029962-155A-448E-963D-21985AF05A5B}" type="presOf" srcId="{C1B8C67B-E6E9-40F3-96B1-B4A23D125115}" destId="{B07B7964-BF18-4754-AD3E-DB4A80E1C812}" srcOrd="0" destOrd="0" presId="urn:microsoft.com/office/officeart/2005/8/layout/cycle3"/>
    <dgm:cxn modelId="{ADAF5E08-B24D-45F9-A538-1C488BD5E4D8}" srcId="{4DBF0EE8-B97C-4FA4-A39F-6BB179E6B1CE}" destId="{225A66D2-E6D4-4BDB-8026-4A00B683635A}" srcOrd="2" destOrd="0" parTransId="{CFF3B858-701D-455A-A159-4A8A8D0F10F3}" sibTransId="{50E2D4F1-4901-4268-A2F3-F15952FF45F3}"/>
    <dgm:cxn modelId="{56A01D94-9F80-4A70-ACD6-D6FA607934A5}" type="presOf" srcId="{1D5FB217-8836-4FA6-96EB-91A080A3AEEE}" destId="{EBFB3E5D-C2EF-488D-984A-A16E75775839}" srcOrd="0" destOrd="0" presId="urn:microsoft.com/office/officeart/2005/8/layout/cycle3"/>
    <dgm:cxn modelId="{D386B72D-A791-40DA-BCE3-A05339FB0780}" type="presParOf" srcId="{3AED8033-C9BA-44D0-88A0-D1A7A484FA5C}" destId="{9F8FFFC4-FE46-4C1F-AA89-E25A72267BED}" srcOrd="0" destOrd="0" presId="urn:microsoft.com/office/officeart/2005/8/layout/cycle3"/>
    <dgm:cxn modelId="{9F3167AA-F47A-439D-8DFE-EBD5F215BE9D}" type="presParOf" srcId="{9F8FFFC4-FE46-4C1F-AA89-E25A72267BED}" destId="{8D149ADE-ECE3-4434-A944-0C0248B1F8C0}" srcOrd="0" destOrd="0" presId="urn:microsoft.com/office/officeart/2005/8/layout/cycle3"/>
    <dgm:cxn modelId="{85D91F6E-FF70-4DCE-907E-9BE2872E7981}" type="presParOf" srcId="{9F8FFFC4-FE46-4C1F-AA89-E25A72267BED}" destId="{242DB00B-B4B2-4F9D-981E-3A8A4BC2DEDD}" srcOrd="1" destOrd="0" presId="urn:microsoft.com/office/officeart/2005/8/layout/cycle3"/>
    <dgm:cxn modelId="{8F661025-C1BC-4068-858D-EF8614C4D087}" type="presParOf" srcId="{9F8FFFC4-FE46-4C1F-AA89-E25A72267BED}" destId="{B07B7964-BF18-4754-AD3E-DB4A80E1C812}" srcOrd="2" destOrd="0" presId="urn:microsoft.com/office/officeart/2005/8/layout/cycle3"/>
    <dgm:cxn modelId="{04F18C8C-37F7-4E89-A889-E83F1961AC6C}" type="presParOf" srcId="{9F8FFFC4-FE46-4C1F-AA89-E25A72267BED}" destId="{A90778D1-BD00-4E2C-8074-04BB89020FEA}" srcOrd="3" destOrd="0" presId="urn:microsoft.com/office/officeart/2005/8/layout/cycle3"/>
    <dgm:cxn modelId="{889C1DC0-0F09-447F-913D-964CA72081DD}" type="presParOf" srcId="{9F8FFFC4-FE46-4C1F-AA89-E25A72267BED}" destId="{FACEF43E-CD58-4CEE-A449-2CF64E1864AE}" srcOrd="4" destOrd="0" presId="urn:microsoft.com/office/officeart/2005/8/layout/cycle3"/>
    <dgm:cxn modelId="{C042CAB9-0185-45A7-8E6B-A824D80D4CE2}" type="presParOf" srcId="{9F8FFFC4-FE46-4C1F-AA89-E25A72267BED}" destId="{52DA36B3-42E9-4D42-811B-0231E47A8B0F}" srcOrd="5" destOrd="0" presId="urn:microsoft.com/office/officeart/2005/8/layout/cycle3"/>
    <dgm:cxn modelId="{1D823435-D72D-4254-9687-36E9A9A3576F}" type="presParOf" srcId="{9F8FFFC4-FE46-4C1F-AA89-E25A72267BED}" destId="{EBFB3E5D-C2EF-488D-984A-A16E75775839}" srcOrd="6" destOrd="0" presId="urn:microsoft.com/office/officeart/2005/8/layout/cycle3"/>
  </dgm:cxnLst>
  <dgm:bg>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8CA4A006-AEBA-4017-A13E-9180601283C3}" type="datetimeFigureOut">
              <a:rPr lang="en-US" smtClean="0"/>
              <a:t>07/25/2022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2749798-6F5B-488D-8795-6D54F3D02D3D}" type="slidenum">
              <a:rPr lang="en-US" smtClean="0"/>
              <a:t>‹#›</a:t>
            </a:fld>
            <a:endParaRPr lang="en-US"/>
          </a:p>
        </p:txBody>
      </p:sp>
    </p:spTree>
    <p:extLst>
      <p:ext uri="{BB962C8B-B14F-4D97-AF65-F5344CB8AC3E}">
        <p14:creationId xmlns:p14="http://schemas.microsoft.com/office/powerpoint/2010/main" val="361765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dph.ca.gov/Programs/CCLHO/Pages/CCLHO-Health-Officer-Directory.aspx"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49798-6F5B-488D-8795-6D54F3D02D3D}" type="slidenum">
              <a:rPr lang="en-US" smtClean="0"/>
              <a:t>1</a:t>
            </a:fld>
            <a:endParaRPr lang="en-US"/>
          </a:p>
        </p:txBody>
      </p:sp>
    </p:spTree>
    <p:extLst>
      <p:ext uri="{BB962C8B-B14F-4D97-AF65-F5344CB8AC3E}">
        <p14:creationId xmlns:p14="http://schemas.microsoft.com/office/powerpoint/2010/main" val="3301276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Highest use counties include: Kern, Fresno, San Joaquin, Stanislaus, Merced, Madera, Tulare, Kings, Monterey, SB, Ventura</a:t>
            </a:r>
          </a:p>
          <a:p>
            <a:r>
              <a:rPr lang="en-US" dirty="0"/>
              <a:t>Production agriculture: pesticides intended to contribute to the production of an ag commodity, including livestock. </a:t>
            </a:r>
          </a:p>
        </p:txBody>
      </p:sp>
      <p:sp>
        <p:nvSpPr>
          <p:cNvPr id="4" name="Slide Number Placeholder 3"/>
          <p:cNvSpPr>
            <a:spLocks noGrp="1"/>
          </p:cNvSpPr>
          <p:nvPr>
            <p:ph type="sldNum" sz="quarter" idx="10"/>
          </p:nvPr>
        </p:nvSpPr>
        <p:spPr/>
        <p:txBody>
          <a:bodyPr/>
          <a:lstStyle/>
          <a:p>
            <a:fld id="{ECE9BF33-BEF0-4578-B785-EC2A14E9D325}" type="slidenum">
              <a:rPr lang="en-US" smtClean="0"/>
              <a:t>10</a:t>
            </a:fld>
            <a:endParaRPr lang="en-US" dirty="0"/>
          </a:p>
        </p:txBody>
      </p:sp>
    </p:spTree>
    <p:extLst>
      <p:ext uri="{BB962C8B-B14F-4D97-AF65-F5344CB8AC3E}">
        <p14:creationId xmlns:p14="http://schemas.microsoft.com/office/powerpoint/2010/main" val="2959970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Strawberries, almonds, grapes, and carrots </a:t>
            </a:r>
            <a:r>
              <a:rPr lang="en-US" dirty="0"/>
              <a:t>are some crops that use the highest amounts of pesticides in California. </a:t>
            </a:r>
          </a:p>
          <a:p>
            <a:pPr defTabSz="942289">
              <a:defRPr/>
            </a:pPr>
            <a:r>
              <a:rPr lang="en-US" dirty="0"/>
              <a:t>Soil fumigation, as shown on the center picture, </a:t>
            </a:r>
            <a:r>
              <a:rPr lang="en-US" b="1" dirty="0"/>
              <a:t>applies highly volatile chemicals to treat soil before planting crops. </a:t>
            </a:r>
          </a:p>
          <a:p>
            <a:endParaRPr lang="en-US" dirty="0"/>
          </a:p>
        </p:txBody>
      </p:sp>
      <p:sp>
        <p:nvSpPr>
          <p:cNvPr id="4" name="Slide Number Placeholder 3"/>
          <p:cNvSpPr>
            <a:spLocks noGrp="1"/>
          </p:cNvSpPr>
          <p:nvPr>
            <p:ph type="sldNum" sz="quarter" idx="10"/>
          </p:nvPr>
        </p:nvSpPr>
        <p:spPr/>
        <p:txBody>
          <a:bodyPr/>
          <a:lstStyle/>
          <a:p>
            <a:fld id="{ECE9BF33-BEF0-4578-B785-EC2A14E9D325}" type="slidenum">
              <a:rPr lang="en-US" smtClean="0"/>
              <a:t>11</a:t>
            </a:fld>
            <a:endParaRPr lang="en-US" dirty="0"/>
          </a:p>
        </p:txBody>
      </p:sp>
    </p:spTree>
    <p:extLst>
      <p:ext uri="{BB962C8B-B14F-4D97-AF65-F5344CB8AC3E}">
        <p14:creationId xmlns:p14="http://schemas.microsoft.com/office/powerpoint/2010/main" val="4099461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 people read the slide first quickly. </a:t>
            </a:r>
          </a:p>
          <a:p>
            <a:endParaRPr lang="en-US" b="1" dirty="0"/>
          </a:p>
          <a:p>
            <a:r>
              <a:rPr lang="en-US" b="1" dirty="0"/>
              <a:t>Fumigant: </a:t>
            </a:r>
            <a:r>
              <a:rPr lang="en-US" b="0" dirty="0"/>
              <a:t>any pesticide product that is a vapor or gas, or forms a vapor or gas upon application, and whose pesticidal application is achieved through the gaseous or vapor state. Used on many high value crops and provide benefits to growers in controlling wide range of pests including nematodes, fungi, bacteria, insects, and weeds. </a:t>
            </a:r>
          </a:p>
          <a:p>
            <a:endParaRPr lang="en-US" b="1" dirty="0"/>
          </a:p>
          <a:p>
            <a:r>
              <a:rPr lang="en-US" b="1" dirty="0"/>
              <a:t>1. 1,3-Dichloropropene</a:t>
            </a:r>
            <a:r>
              <a:rPr lang="en-US" dirty="0"/>
              <a:t>: fumigant, nematicide, chemical class-halogenated organic. Used as a soil fumigant. Commonly used for almonds, soil preplant, strawberries, sweet potatoes…</a:t>
            </a:r>
          </a:p>
          <a:p>
            <a:r>
              <a:rPr lang="en-US" b="1" dirty="0"/>
              <a:t>2. Potassium N-</a:t>
            </a:r>
            <a:r>
              <a:rPr lang="en-US" b="1" dirty="0" err="1"/>
              <a:t>Methyldithiocarbamate</a:t>
            </a:r>
            <a:r>
              <a:rPr lang="en-US" b="1" dirty="0"/>
              <a:t> (</a:t>
            </a:r>
            <a:r>
              <a:rPr lang="en-US" b="1" dirty="0" err="1"/>
              <a:t>Metam</a:t>
            </a:r>
            <a:r>
              <a:rPr lang="en-US" b="1" dirty="0"/>
              <a:t> Potassium)</a:t>
            </a:r>
            <a:r>
              <a:rPr lang="en-US" dirty="0"/>
              <a:t>: fumigant, fungicide, algaecide etc. Chemical class- </a:t>
            </a:r>
            <a:r>
              <a:rPr lang="en-US" dirty="0" err="1"/>
              <a:t>dithiocarbamate</a:t>
            </a:r>
            <a:r>
              <a:rPr lang="en-US" dirty="0"/>
              <a:t>-MITC, Used on carrots, tomatoes for processing, sweet potatoes, potatoes…  </a:t>
            </a:r>
          </a:p>
          <a:p>
            <a:r>
              <a:rPr lang="en-US" b="1" dirty="0"/>
              <a:t>3. Chloropicrin</a:t>
            </a:r>
            <a:r>
              <a:rPr lang="en-US" dirty="0"/>
              <a:t>: fumigant, nematicide, chemical class- inorganic. Uses: </a:t>
            </a:r>
            <a:r>
              <a:rPr lang="en-US" b="1" dirty="0"/>
              <a:t>strawberries</a:t>
            </a:r>
            <a:r>
              <a:rPr lang="en-US" dirty="0"/>
              <a:t>, soil preplant, almonds</a:t>
            </a:r>
          </a:p>
          <a:p>
            <a:r>
              <a:rPr lang="en-US" b="1" dirty="0"/>
              <a:t>4. Glyphosate, potassium salt</a:t>
            </a:r>
            <a:r>
              <a:rPr lang="en-US" dirty="0"/>
              <a:t>: herbicide, chemical class- </a:t>
            </a:r>
            <a:r>
              <a:rPr lang="en-US" dirty="0" err="1"/>
              <a:t>phosphonoglycine</a:t>
            </a:r>
            <a:r>
              <a:rPr lang="en-US" dirty="0"/>
              <a:t>, used on almonds, pistachios, cotton, wine grapes, walnuts…</a:t>
            </a:r>
          </a:p>
          <a:p>
            <a:r>
              <a:rPr lang="en-US" b="1" dirty="0"/>
              <a:t>5. Glyphosate, </a:t>
            </a:r>
            <a:r>
              <a:rPr lang="en-US" b="1" dirty="0" err="1"/>
              <a:t>isopropylamine</a:t>
            </a:r>
            <a:r>
              <a:rPr lang="en-US" b="1" dirty="0"/>
              <a:t> salt: </a:t>
            </a:r>
            <a:r>
              <a:rPr lang="en-US" b="0" dirty="0"/>
              <a:t>herbicide, chemical class- </a:t>
            </a:r>
            <a:r>
              <a:rPr lang="en-US" b="0" dirty="0" err="1"/>
              <a:t>phosphonoglycine</a:t>
            </a:r>
            <a:r>
              <a:rPr lang="en-US" b="0" dirty="0"/>
              <a:t>, used on “right of way” aka non-ag, almonds, landscape, uncultivated ag</a:t>
            </a:r>
            <a:r>
              <a:rPr lang="en-US" dirty="0"/>
              <a:t>   </a:t>
            </a:r>
          </a:p>
          <a:p>
            <a:endParaRPr lang="en-US" dirty="0"/>
          </a:p>
        </p:txBody>
      </p:sp>
      <p:sp>
        <p:nvSpPr>
          <p:cNvPr id="4" name="Slide Number Placeholder 3"/>
          <p:cNvSpPr>
            <a:spLocks noGrp="1"/>
          </p:cNvSpPr>
          <p:nvPr>
            <p:ph type="sldNum" sz="quarter" idx="10"/>
          </p:nvPr>
        </p:nvSpPr>
        <p:spPr/>
        <p:txBody>
          <a:bodyPr/>
          <a:lstStyle/>
          <a:p>
            <a:fld id="{ECE9BF33-BEF0-4578-B785-EC2A14E9D325}" type="slidenum">
              <a:rPr lang="en-US" smtClean="0"/>
              <a:t>12</a:t>
            </a:fld>
            <a:endParaRPr lang="en-US" dirty="0"/>
          </a:p>
        </p:txBody>
      </p:sp>
    </p:spTree>
    <p:extLst>
      <p:ext uri="{BB962C8B-B14F-4D97-AF65-F5344CB8AC3E}">
        <p14:creationId xmlns:p14="http://schemas.microsoft.com/office/powerpoint/2010/main" val="991976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risk assessment for pesticides: hazard identification, dose-response assessment, exposure assessment, and risk characterization. </a:t>
            </a:r>
          </a:p>
          <a:p>
            <a:endParaRPr lang="en-US" dirty="0"/>
          </a:p>
          <a:p>
            <a:r>
              <a:rPr lang="en-US" b="1" dirty="0"/>
              <a:t>Risk=Toxicity x exposure </a:t>
            </a:r>
          </a:p>
          <a:p>
            <a:endParaRPr lang="en-US" dirty="0"/>
          </a:p>
          <a:p>
            <a:r>
              <a:rPr lang="en-US" dirty="0"/>
              <a:t>For exposure, we want to know how much, how often, the route of exposure, individual conditions (sensitive populations, comorbidities) </a:t>
            </a:r>
          </a:p>
          <a:p>
            <a:r>
              <a:rPr lang="en-US" dirty="0"/>
              <a:t>Most common routes of exposure to pesticides= inhalation, ingestion, and dermal absorption </a:t>
            </a:r>
          </a:p>
        </p:txBody>
      </p:sp>
      <p:sp>
        <p:nvSpPr>
          <p:cNvPr id="4" name="Slide Number Placeholder 3"/>
          <p:cNvSpPr>
            <a:spLocks noGrp="1"/>
          </p:cNvSpPr>
          <p:nvPr>
            <p:ph type="sldNum" sz="quarter" idx="10"/>
          </p:nvPr>
        </p:nvSpPr>
        <p:spPr/>
        <p:txBody>
          <a:bodyPr/>
          <a:lstStyle/>
          <a:p>
            <a:fld id="{ECE9BF33-BEF0-4578-B785-EC2A14E9D325}" type="slidenum">
              <a:rPr lang="en-US" smtClean="0"/>
              <a:t>13</a:t>
            </a:fld>
            <a:endParaRPr lang="en-US" dirty="0"/>
          </a:p>
        </p:txBody>
      </p:sp>
    </p:spTree>
    <p:extLst>
      <p:ext uri="{BB962C8B-B14F-4D97-AF65-F5344CB8AC3E}">
        <p14:creationId xmlns:p14="http://schemas.microsoft.com/office/powerpoint/2010/main" val="1672577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Non-occupational exposures: pesticide use in </a:t>
            </a:r>
            <a:r>
              <a:rPr lang="en-US" b="1" dirty="0"/>
              <a:t>schools</a:t>
            </a:r>
            <a:r>
              <a:rPr lang="en-US" dirty="0"/>
              <a:t>, </a:t>
            </a:r>
            <a:r>
              <a:rPr lang="en-US" b="1" dirty="0"/>
              <a:t>lawn and garden use</a:t>
            </a:r>
            <a:r>
              <a:rPr lang="en-US" dirty="0"/>
              <a:t>, </a:t>
            </a:r>
            <a:r>
              <a:rPr lang="en-US" b="1" dirty="0"/>
              <a:t>household cleaning</a:t>
            </a:r>
            <a:r>
              <a:rPr lang="en-US" dirty="0"/>
              <a:t>, </a:t>
            </a:r>
            <a:r>
              <a:rPr lang="en-US" b="1" dirty="0"/>
              <a:t>home-use pesticides</a:t>
            </a:r>
            <a:r>
              <a:rPr lang="en-US" dirty="0"/>
              <a:t>, </a:t>
            </a:r>
            <a:r>
              <a:rPr lang="en-US" b="1" dirty="0"/>
              <a:t>improper pesticide storage and transfer to other containers</a:t>
            </a:r>
            <a:r>
              <a:rPr lang="en-US" dirty="0"/>
              <a:t>, leading to unintentional poisonings </a:t>
            </a:r>
          </a:p>
        </p:txBody>
      </p:sp>
      <p:sp>
        <p:nvSpPr>
          <p:cNvPr id="4" name="Slide Number Placeholder 3"/>
          <p:cNvSpPr>
            <a:spLocks noGrp="1"/>
          </p:cNvSpPr>
          <p:nvPr>
            <p:ph type="sldNum" sz="quarter" idx="10"/>
          </p:nvPr>
        </p:nvSpPr>
        <p:spPr/>
        <p:txBody>
          <a:bodyPr/>
          <a:lstStyle/>
          <a:p>
            <a:pPr>
              <a:defRPr/>
            </a:pPr>
            <a:fld id="{850EA258-6832-48F0-AC6E-A0852A381638}" type="slidenum">
              <a:rPr lang="en-US" smtClean="0"/>
              <a:pPr>
                <a:defRPr/>
              </a:pPr>
              <a:t>14</a:t>
            </a:fld>
            <a:endParaRPr lang="en-US"/>
          </a:p>
        </p:txBody>
      </p:sp>
    </p:spTree>
    <p:extLst>
      <p:ext uri="{BB962C8B-B14F-4D97-AF65-F5344CB8AC3E}">
        <p14:creationId xmlns:p14="http://schemas.microsoft.com/office/powerpoint/2010/main" val="210375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Maybe skip.</a:t>
            </a:r>
          </a:p>
          <a:p>
            <a:endParaRPr lang="en-US" dirty="0"/>
          </a:p>
          <a:p>
            <a:r>
              <a:rPr lang="en-US" dirty="0"/>
              <a:t>Pesticide-related illness is reportable condition. </a:t>
            </a:r>
          </a:p>
          <a:p>
            <a:endParaRPr lang="en-US" dirty="0"/>
          </a:p>
          <a:p>
            <a:r>
              <a:rPr lang="en-US" dirty="0"/>
              <a:t>Air monitoring</a:t>
            </a:r>
          </a:p>
          <a:p>
            <a:r>
              <a:rPr lang="en-US" dirty="0"/>
              <a:t>Air modeling</a:t>
            </a:r>
          </a:p>
          <a:p>
            <a:endParaRPr lang="en-US" dirty="0"/>
          </a:p>
          <a:p>
            <a:r>
              <a:rPr lang="en-US" u="sng" dirty="0"/>
              <a:t>Food intake</a:t>
            </a:r>
            <a:r>
              <a:rPr lang="en-US" dirty="0"/>
              <a:t>: The National Health and Nutrition Examination Survey/“What We Eat in America” (NHANES/WWEIA)</a:t>
            </a:r>
          </a:p>
          <a:p>
            <a:endParaRPr lang="en-US" dirty="0"/>
          </a:p>
          <a:p>
            <a:r>
              <a:rPr lang="en-US" u="sng" dirty="0"/>
              <a:t>Pesticide residues in food</a:t>
            </a:r>
            <a:r>
              <a:rPr lang="en-US" dirty="0"/>
              <a:t>: USDA Pesticide Data Program</a:t>
            </a:r>
          </a:p>
          <a:p>
            <a:endParaRPr lang="en-US" dirty="0"/>
          </a:p>
          <a:p>
            <a:r>
              <a:rPr lang="en-US" u="sng" dirty="0"/>
              <a:t>Exposure assessment</a:t>
            </a:r>
            <a:r>
              <a:rPr lang="en-US" dirty="0"/>
              <a:t>: US EPA Dietary Exposure Evaluation Model</a:t>
            </a:r>
          </a:p>
          <a:p>
            <a:endParaRPr lang="en-US" dirty="0"/>
          </a:p>
        </p:txBody>
      </p:sp>
      <p:sp>
        <p:nvSpPr>
          <p:cNvPr id="4" name="Slide Number Placeholder 3"/>
          <p:cNvSpPr>
            <a:spLocks noGrp="1"/>
          </p:cNvSpPr>
          <p:nvPr>
            <p:ph type="sldNum" sz="quarter" idx="5"/>
          </p:nvPr>
        </p:nvSpPr>
        <p:spPr/>
        <p:txBody>
          <a:bodyPr/>
          <a:lstStyle/>
          <a:p>
            <a:fld id="{ECE9BF33-BEF0-4578-B785-EC2A14E9D325}" type="slidenum">
              <a:rPr lang="en-US" smtClean="0"/>
              <a:t>15</a:t>
            </a:fld>
            <a:endParaRPr lang="en-US" dirty="0"/>
          </a:p>
        </p:txBody>
      </p:sp>
    </p:spTree>
    <p:extLst>
      <p:ext uri="{BB962C8B-B14F-4D97-AF65-F5344CB8AC3E}">
        <p14:creationId xmlns:p14="http://schemas.microsoft.com/office/powerpoint/2010/main" val="909488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E9BF33-BEF0-4578-B785-EC2A14E9D325}" type="slidenum">
              <a:rPr lang="en-US" smtClean="0"/>
              <a:t>16</a:t>
            </a:fld>
            <a:endParaRPr lang="en-US" dirty="0"/>
          </a:p>
        </p:txBody>
      </p:sp>
    </p:spTree>
    <p:extLst>
      <p:ext uri="{BB962C8B-B14F-4D97-AF65-F5344CB8AC3E}">
        <p14:creationId xmlns:p14="http://schemas.microsoft.com/office/powerpoint/2010/main" val="3974963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cs typeface="Arial" panose="020B0604020202020204" pitchFamily="34" charset="0"/>
              </a:rPr>
              <a:t>For most pesticide poisonings, there are no diagnostic tests or specific therapies. </a:t>
            </a:r>
          </a:p>
          <a:p>
            <a:pPr defTabSz="942289">
              <a:defRPr/>
            </a:pPr>
            <a:r>
              <a:rPr lang="en-US" dirty="0">
                <a:cs typeface="Arial"/>
              </a:rPr>
              <a:t>Thus, pesticide illnesses can be difficult to diagnose.</a:t>
            </a:r>
          </a:p>
          <a:p>
            <a:pPr defTabSz="942289">
              <a:defRPr/>
            </a:pPr>
            <a:endParaRPr lang="en-US" dirty="0">
              <a:cs typeface="Arial" panose="020B0604020202020204" pitchFamily="34" charset="0"/>
            </a:endParaRPr>
          </a:p>
          <a:p>
            <a:pPr defTabSz="942289">
              <a:defRPr/>
            </a:pPr>
            <a:r>
              <a:rPr lang="en-US" dirty="0">
                <a:cs typeface="Arial" panose="020B0604020202020204" pitchFamily="34" charset="0"/>
              </a:rPr>
              <a:t>The </a:t>
            </a:r>
            <a:r>
              <a:rPr lang="en-US" b="1" dirty="0">
                <a:cs typeface="Arial" panose="020B0604020202020204" pitchFamily="34" charset="0"/>
              </a:rPr>
              <a:t>exposure history</a:t>
            </a:r>
            <a:r>
              <a:rPr lang="en-US" b="1" dirty="0">
                <a:solidFill>
                  <a:srgbClr val="00FF00"/>
                </a:solidFill>
                <a:cs typeface="Arial" panose="020B0604020202020204" pitchFamily="34" charset="0"/>
              </a:rPr>
              <a:t> </a:t>
            </a:r>
            <a:r>
              <a:rPr lang="en-US" dirty="0">
                <a:cs typeface="Arial" panose="020B0604020202020204" pitchFamily="34" charset="0"/>
              </a:rPr>
              <a:t>is the most important information</a:t>
            </a:r>
            <a:r>
              <a:rPr lang="en-US" b="1" i="1" dirty="0">
                <a:cs typeface="Arial" panose="020B0604020202020204" pitchFamily="34" charset="0"/>
              </a:rPr>
              <a:t> </a:t>
            </a:r>
            <a:r>
              <a:rPr lang="en-US" dirty="0">
                <a:cs typeface="Arial" panose="020B0604020202020204" pitchFamily="34" charset="0"/>
              </a:rPr>
              <a:t>the physician needs to make the correct diagnosis. If you don’t ask if the patient has or might have had exposure to pesticides, (asking for their occupation for example) you may not associate their symptoms to pesticide-related illnesses. Symptoms are often non-specific and can look like common illness, including gastroenteritis and viral syndromes. </a:t>
            </a:r>
          </a:p>
          <a:p>
            <a:pPr defTabSz="942289">
              <a:defRPr/>
            </a:pPr>
            <a:endParaRPr lang="en-US" altLang="en-US" dirty="0">
              <a:cs typeface="Arial" panose="020B0604020202020204" pitchFamily="34" charset="0"/>
            </a:endParaRPr>
          </a:p>
          <a:p>
            <a:pPr defTabSz="942289">
              <a:defRPr/>
            </a:pPr>
            <a:r>
              <a:rPr lang="en-US" altLang="en-US" dirty="0">
                <a:cs typeface="Arial" panose="020B0604020202020204" pitchFamily="34" charset="0"/>
              </a:rPr>
              <a:t>Consider also that workers can be exposed to chemicals and not be aware of it.  </a:t>
            </a:r>
            <a:br>
              <a:rPr lang="en-US" altLang="en-US" dirty="0">
                <a:cs typeface="Arial" panose="020B0604020202020204" pitchFamily="34" charset="0"/>
              </a:rPr>
            </a:br>
            <a:r>
              <a:rPr lang="en-US" altLang="en-US" dirty="0"/>
              <a:t>If any of these questions are answered in the affirmative, then a more detailed exposure history should be taken. </a:t>
            </a:r>
          </a:p>
          <a:p>
            <a:pPr defTabSz="942289">
              <a:defRPr/>
            </a:pPr>
            <a:endParaRPr lang="en-US" dirty="0">
              <a:cs typeface="Arial" panose="020B0604020202020204" pitchFamily="34" charset="0"/>
            </a:endParaRPr>
          </a:p>
          <a:p>
            <a:endParaRPr lang="es-MX" dirty="0"/>
          </a:p>
        </p:txBody>
      </p:sp>
      <p:sp>
        <p:nvSpPr>
          <p:cNvPr id="4" name="Slide Number Placeholder 3"/>
          <p:cNvSpPr>
            <a:spLocks noGrp="1"/>
          </p:cNvSpPr>
          <p:nvPr>
            <p:ph type="sldNum" sz="quarter" idx="5"/>
          </p:nvPr>
        </p:nvSpPr>
        <p:spPr/>
        <p:txBody>
          <a:bodyPr/>
          <a:lstStyle/>
          <a:p>
            <a:fld id="{ECE9BF33-BEF0-4578-B785-EC2A14E9D325}" type="slidenum">
              <a:rPr lang="en-US" smtClean="0"/>
              <a:t>17</a:t>
            </a:fld>
            <a:endParaRPr lang="en-US" dirty="0"/>
          </a:p>
        </p:txBody>
      </p:sp>
    </p:spTree>
    <p:extLst>
      <p:ext uri="{BB962C8B-B14F-4D97-AF65-F5344CB8AC3E}">
        <p14:creationId xmlns:p14="http://schemas.microsoft.com/office/powerpoint/2010/main" val="2816821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ltLang="en-US" strike="noStrike" dirty="0">
                <a:cs typeface="Arial" panose="020B0604020202020204" pitchFamily="34" charset="0"/>
              </a:rPr>
              <a:t>If the patient was in fact exposed to a pesticide, some questions that need to be answered include:</a:t>
            </a:r>
          </a:p>
          <a:p>
            <a:pPr lvl="1">
              <a:buClr>
                <a:schemeClr val="tx1"/>
              </a:buClr>
              <a:buFontTx/>
              <a:buChar char="•"/>
            </a:pPr>
            <a:r>
              <a:rPr lang="en-US" altLang="en-US" dirty="0">
                <a:cs typeface="Arial" panose="020B0604020202020204" pitchFamily="34" charset="0"/>
              </a:rPr>
              <a:t>What was the pesticide?</a:t>
            </a:r>
          </a:p>
          <a:p>
            <a:pPr lvl="1">
              <a:buClr>
                <a:schemeClr val="tx1"/>
              </a:buClr>
              <a:buFontTx/>
              <a:buChar char="•"/>
            </a:pPr>
            <a:r>
              <a:rPr lang="en-US" altLang="en-US" dirty="0">
                <a:cs typeface="Arial" panose="020B0604020202020204" pitchFamily="34" charset="0"/>
              </a:rPr>
              <a:t>What was the exposure? </a:t>
            </a:r>
          </a:p>
          <a:p>
            <a:pPr lvl="2">
              <a:buClr>
                <a:schemeClr val="tx1"/>
              </a:buClr>
              <a:buFontTx/>
              <a:buChar char="•"/>
            </a:pPr>
            <a:r>
              <a:rPr lang="en-US" altLang="en-US" dirty="0">
                <a:cs typeface="Arial" panose="020B0604020202020204" pitchFamily="34" charset="0"/>
              </a:rPr>
              <a:t>Was the exposure sufficient to cause the signs and symptoms?</a:t>
            </a:r>
          </a:p>
          <a:p>
            <a:pPr lvl="2">
              <a:buClr>
                <a:schemeClr val="tx1"/>
              </a:buClr>
              <a:buFontTx/>
              <a:buChar char="•"/>
            </a:pPr>
            <a:r>
              <a:rPr lang="en-US" altLang="en-US" dirty="0">
                <a:cs typeface="Arial" panose="020B0604020202020204" pitchFamily="34" charset="0"/>
              </a:rPr>
              <a:t>Were the signs and symptoms consistent with the known effects of the pesticide?</a:t>
            </a:r>
          </a:p>
          <a:p>
            <a:pPr lvl="1">
              <a:buClr>
                <a:schemeClr val="tx1"/>
              </a:buClr>
              <a:buFontTx/>
              <a:buChar char="•"/>
            </a:pPr>
            <a:r>
              <a:rPr lang="en-US" altLang="en-US" dirty="0">
                <a:solidFill>
                  <a:schemeClr val="tx1">
                    <a:lumMod val="95000"/>
                    <a:lumOff val="5000"/>
                  </a:schemeClr>
                </a:solidFill>
                <a:cs typeface="Arial" panose="020B0604020202020204" pitchFamily="34" charset="0"/>
              </a:rPr>
              <a:t>When did the exposure happen </a:t>
            </a:r>
            <a:r>
              <a:rPr lang="en-US" altLang="en-US" dirty="0">
                <a:cs typeface="Arial" panose="020B0604020202020204" pitchFamily="34" charset="0"/>
              </a:rPr>
              <a:t>and when did the signs and symptoms occur?</a:t>
            </a:r>
          </a:p>
          <a:p>
            <a:pPr lvl="1">
              <a:buClr>
                <a:schemeClr val="tx1"/>
              </a:buClr>
              <a:buFontTx/>
              <a:buChar char="•"/>
            </a:pPr>
            <a:r>
              <a:rPr lang="en-US" altLang="en-US" dirty="0">
                <a:cs typeface="Arial" panose="020B0604020202020204" pitchFamily="34" charset="0"/>
              </a:rPr>
              <a:t>Was personal protective equipment (PPE) used and was it working properly?</a:t>
            </a:r>
          </a:p>
          <a:p>
            <a:pPr marL="117786" lvl="1">
              <a:buClr>
                <a:schemeClr val="tx1"/>
              </a:buClr>
            </a:pPr>
            <a:endParaRPr lang="en-US" altLang="en-US" dirty="0"/>
          </a:p>
          <a:p>
            <a:pPr marL="0" lvl="0" indent="-339414">
              <a:buClr>
                <a:schemeClr val="tx1"/>
              </a:buClr>
            </a:pPr>
            <a:r>
              <a:rPr lang="en-US" altLang="en-US" dirty="0"/>
              <a:t>Also consider household exposures for spouses or other family members. “What is your occupation and </a:t>
            </a:r>
            <a:r>
              <a:rPr lang="en-US" altLang="en-US" b="1" dirty="0"/>
              <a:t>that of other household members?” “Has anyone in the family worked with hazardous materials that they might have brought home (e.g. pesticides</a:t>
            </a:r>
            <a:r>
              <a:rPr lang="en-US" altLang="en-US" dirty="0"/>
              <a:t>, asbestos, lead)? (If yes, inquire about household members potentially exposed.)</a:t>
            </a:r>
          </a:p>
          <a:p>
            <a:pPr marL="117786" lvl="1">
              <a:buClr>
                <a:schemeClr val="tx1"/>
              </a:buClr>
            </a:pPr>
            <a:r>
              <a:rPr lang="en-US" altLang="en-US" dirty="0"/>
              <a:t> </a:t>
            </a:r>
          </a:p>
          <a:p>
            <a:pPr marL="0" lvl="0" indent="-339414">
              <a:buClr>
                <a:schemeClr val="tx1"/>
              </a:buClr>
            </a:pPr>
            <a:r>
              <a:rPr lang="en-US" altLang="en-US" dirty="0"/>
              <a:t>The physician should consider a visit to the worksite.</a:t>
            </a:r>
            <a:endParaRPr lang="en-US" dirty="0"/>
          </a:p>
          <a:p>
            <a:endParaRPr lang="en-US" dirty="0"/>
          </a:p>
        </p:txBody>
      </p:sp>
      <p:sp>
        <p:nvSpPr>
          <p:cNvPr id="4" name="Slide Number Placeholder 3"/>
          <p:cNvSpPr>
            <a:spLocks noGrp="1"/>
          </p:cNvSpPr>
          <p:nvPr>
            <p:ph type="sldNum" sz="quarter" idx="10"/>
          </p:nvPr>
        </p:nvSpPr>
        <p:spPr/>
        <p:txBody>
          <a:bodyPr/>
          <a:lstStyle/>
          <a:p>
            <a:fld id="{ECE9BF33-BEF0-4578-B785-EC2A14E9D325}" type="slidenum">
              <a:rPr lang="en-US" smtClean="0"/>
              <a:t>18</a:t>
            </a:fld>
            <a:endParaRPr lang="en-US" dirty="0"/>
          </a:p>
        </p:txBody>
      </p:sp>
    </p:spTree>
    <p:extLst>
      <p:ext uri="{BB962C8B-B14F-4D97-AF65-F5344CB8AC3E}">
        <p14:creationId xmlns:p14="http://schemas.microsoft.com/office/powerpoint/2010/main" val="426486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339414">
              <a:buClr>
                <a:schemeClr val="tx1"/>
              </a:buClr>
            </a:pPr>
            <a:r>
              <a:rPr lang="en-US" altLang="en-US" dirty="0"/>
              <a:t>As in the previous slides, these</a:t>
            </a:r>
            <a:r>
              <a:rPr lang="en-US" altLang="en-US" baseline="0" dirty="0"/>
              <a:t> questions are seeking more information about possible sources of pesticide/chemical exposure and how they might be related to the patient’s job.  </a:t>
            </a:r>
            <a:endParaRPr lang="en-US" altLang="en-US" dirty="0"/>
          </a:p>
          <a:p>
            <a:pPr marL="117786" lvl="1">
              <a:buClr>
                <a:schemeClr val="tx1"/>
              </a:buClr>
            </a:pPr>
            <a:endParaRPr lang="en-US" altLang="en-US" dirty="0"/>
          </a:p>
          <a:p>
            <a:pPr defTabSz="942289">
              <a:defRPr/>
            </a:pPr>
            <a:r>
              <a:rPr lang="en-US" altLang="en-US" dirty="0">
                <a:cs typeface="Arial" panose="020B0604020202020204" pitchFamily="34" charset="0"/>
              </a:rPr>
              <a:t>An occupational medicine history incorporates routine screening questions such as:</a:t>
            </a:r>
          </a:p>
          <a:p>
            <a:pPr marL="471145" indent="-282687">
              <a:spcBef>
                <a:spcPts val="618"/>
              </a:spcBef>
              <a:buClr>
                <a:schemeClr val="tx1"/>
              </a:buClr>
              <a:buFont typeface="+mj-lt"/>
              <a:buAutoNum type="arabicPeriod"/>
            </a:pPr>
            <a:r>
              <a:rPr lang="en-US" altLang="en-US" dirty="0">
                <a:cs typeface="Arial" panose="020B0604020202020204" pitchFamily="34" charset="0"/>
              </a:rPr>
              <a:t>Does the patient’s occupation involve an exposure to toxic chemicals?</a:t>
            </a:r>
          </a:p>
          <a:p>
            <a:pPr marL="471145" indent="-282687">
              <a:spcBef>
                <a:spcPts val="618"/>
              </a:spcBef>
              <a:buClr>
                <a:schemeClr val="tx1"/>
              </a:buClr>
              <a:buFont typeface="+mj-lt"/>
              <a:buAutoNum type="arabicPeriod"/>
            </a:pPr>
            <a:r>
              <a:rPr lang="en-US" altLang="en-US" dirty="0">
                <a:cs typeface="Arial" panose="020B0604020202020204" pitchFamily="34" charset="0"/>
              </a:rPr>
              <a:t>Exactly what are the specific job duties (not just the job title)?</a:t>
            </a:r>
          </a:p>
          <a:p>
            <a:pPr marL="471145" indent="-282687">
              <a:spcBef>
                <a:spcPts val="618"/>
              </a:spcBef>
              <a:buClr>
                <a:schemeClr val="tx1"/>
              </a:buClr>
              <a:buFont typeface="+mj-lt"/>
              <a:buAutoNum type="arabicPeriod"/>
            </a:pPr>
            <a:r>
              <a:rPr lang="en-US" altLang="en-US" dirty="0">
                <a:cs typeface="Arial" panose="020B0604020202020204" pitchFamily="34" charset="0"/>
              </a:rPr>
              <a:t>Do other co-workers have the same or similar symptoms?</a:t>
            </a:r>
          </a:p>
          <a:p>
            <a:pPr marL="471145" indent="-282687">
              <a:spcBef>
                <a:spcPts val="618"/>
              </a:spcBef>
              <a:buClr>
                <a:schemeClr val="tx1"/>
              </a:buClr>
              <a:buFont typeface="+mj-lt"/>
              <a:buAutoNum type="arabicPeriod"/>
            </a:pPr>
            <a:r>
              <a:rPr lang="en-US" altLang="en-US" dirty="0">
                <a:cs typeface="Arial" panose="020B0604020202020204" pitchFamily="34" charset="0"/>
              </a:rPr>
              <a:t>Are the symptoms related to anything at work?</a:t>
            </a:r>
          </a:p>
          <a:p>
            <a:pPr marL="471145" indent="-282687">
              <a:spcBef>
                <a:spcPts val="618"/>
              </a:spcBef>
              <a:buClr>
                <a:schemeClr val="tx1"/>
              </a:buClr>
              <a:buFont typeface="+mj-lt"/>
              <a:buAutoNum type="arabicPeriod"/>
            </a:pPr>
            <a:r>
              <a:rPr lang="en-US" altLang="en-US" dirty="0">
                <a:cs typeface="Arial" panose="020B0604020202020204" pitchFamily="34" charset="0"/>
              </a:rPr>
              <a:t>Are the symptoms worse at work, and </a:t>
            </a:r>
            <a:r>
              <a:rPr lang="en-US" altLang="en-US" dirty="0">
                <a:solidFill>
                  <a:schemeClr val="tx1">
                    <a:lumMod val="95000"/>
                    <a:lumOff val="5000"/>
                  </a:schemeClr>
                </a:solidFill>
                <a:cs typeface="Arial" panose="020B0604020202020204" pitchFamily="34" charset="0"/>
              </a:rPr>
              <a:t>do they improve </a:t>
            </a:r>
            <a:r>
              <a:rPr lang="en-US" altLang="en-US" dirty="0">
                <a:cs typeface="Arial" panose="020B0604020202020204" pitchFamily="34" charset="0"/>
              </a:rPr>
              <a:t>when off work or on vacation? </a:t>
            </a:r>
          </a:p>
          <a:p>
            <a:pPr marL="471145" indent="-282687">
              <a:spcBef>
                <a:spcPts val="618"/>
              </a:spcBef>
              <a:buClr>
                <a:schemeClr val="tx1"/>
              </a:buClr>
              <a:buFont typeface="+mj-lt"/>
              <a:buAutoNum type="arabicPeriod"/>
            </a:pPr>
            <a:r>
              <a:rPr lang="en-US" altLang="en-US" dirty="0">
                <a:cs typeface="Arial" panose="020B0604020202020204" pitchFamily="34" charset="0"/>
              </a:rPr>
              <a:t>Are there exposure</a:t>
            </a:r>
            <a:r>
              <a:rPr lang="en-US" altLang="en-US" dirty="0">
                <a:solidFill>
                  <a:schemeClr val="tx1">
                    <a:lumMod val="95000"/>
                    <a:lumOff val="5000"/>
                  </a:schemeClr>
                </a:solidFill>
                <a:cs typeface="Arial" panose="020B0604020202020204" pitchFamily="34" charset="0"/>
              </a:rPr>
              <a:t>s</a:t>
            </a:r>
            <a:r>
              <a:rPr lang="en-US" altLang="en-US" dirty="0">
                <a:cs typeface="Arial" panose="020B0604020202020204" pitchFamily="34" charset="0"/>
              </a:rPr>
              <a:t> to other chemicals at work or in the home?</a:t>
            </a:r>
          </a:p>
          <a:p>
            <a:pPr marL="471145" indent="-282687">
              <a:spcBef>
                <a:spcPts val="618"/>
              </a:spcBef>
              <a:buClr>
                <a:schemeClr val="tx1"/>
              </a:buClr>
              <a:buFont typeface="+mj-lt"/>
              <a:buAutoNum type="arabicPeriod"/>
            </a:pPr>
            <a:r>
              <a:rPr lang="en-US" altLang="en-US" dirty="0">
                <a:cs typeface="Arial" panose="020B0604020202020204" pitchFamily="34" charset="0"/>
              </a:rPr>
              <a:t>What are the patient’s past occupations and exposures?</a:t>
            </a:r>
          </a:p>
          <a:p>
            <a:pPr marL="117786" lvl="1">
              <a:buClr>
                <a:schemeClr val="tx1"/>
              </a:buClr>
            </a:pPr>
            <a:endParaRPr lang="en-US" altLang="en-US" dirty="0"/>
          </a:p>
          <a:p>
            <a:pPr marL="117786" lvl="1">
              <a:buClr>
                <a:schemeClr val="tx1"/>
              </a:buClr>
            </a:pPr>
            <a:r>
              <a:rPr lang="en-US" altLang="en-US" dirty="0"/>
              <a:t>If any of these questions are answered in the affirmative, then a more detailed exposure history should be taken. </a:t>
            </a:r>
            <a:endParaRPr lang="en-US" dirty="0"/>
          </a:p>
        </p:txBody>
      </p:sp>
      <p:sp>
        <p:nvSpPr>
          <p:cNvPr id="4" name="Slide Number Placeholder 3"/>
          <p:cNvSpPr>
            <a:spLocks noGrp="1"/>
          </p:cNvSpPr>
          <p:nvPr>
            <p:ph type="sldNum" sz="quarter" idx="10"/>
          </p:nvPr>
        </p:nvSpPr>
        <p:spPr/>
        <p:txBody>
          <a:bodyPr/>
          <a:lstStyle/>
          <a:p>
            <a:pPr>
              <a:defRPr/>
            </a:pPr>
            <a:fld id="{850EA258-6832-48F0-AC6E-A0852A381638}" type="slidenum">
              <a:rPr lang="en-US" smtClean="0"/>
              <a:pPr>
                <a:defRPr/>
              </a:pPr>
              <a:t>19</a:t>
            </a:fld>
            <a:endParaRPr lang="en-US"/>
          </a:p>
        </p:txBody>
      </p:sp>
    </p:spTree>
    <p:extLst>
      <p:ext uri="{BB962C8B-B14F-4D97-AF65-F5344CB8AC3E}">
        <p14:creationId xmlns:p14="http://schemas.microsoft.com/office/powerpoint/2010/main" val="1944542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1145">
              <a:defRPr/>
            </a:pPr>
            <a:fld id="{ECE9BF33-BEF0-4578-B785-EC2A14E9D325}" type="slidenum">
              <a:rPr lang="en-US">
                <a:solidFill>
                  <a:prstClr val="black"/>
                </a:solidFill>
                <a:latin typeface="Calibri" panose="020F0502020204030204"/>
              </a:rPr>
              <a:pPr defTabSz="471145">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48160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4113517" y="9075526"/>
            <a:ext cx="3146791"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29" tIns="47765" rIns="95529" bIns="47765" anchor="b"/>
          <a:lstStyle>
            <a:lvl1pPr defTabSz="927100" eaLnBrk="0" hangingPunct="0">
              <a:defRPr>
                <a:solidFill>
                  <a:schemeClr val="tx1"/>
                </a:solidFill>
                <a:latin typeface="Arial" pitchFamily="34" charset="0"/>
              </a:defRPr>
            </a:lvl1pPr>
            <a:lvl2pPr marL="742950" indent="-285750" defTabSz="927100" eaLnBrk="0" hangingPunct="0">
              <a:defRPr>
                <a:solidFill>
                  <a:schemeClr val="tx1"/>
                </a:solidFill>
                <a:latin typeface="Arial" pitchFamily="34" charset="0"/>
              </a:defRPr>
            </a:lvl2pPr>
            <a:lvl3pPr marL="1143000" indent="-228600" defTabSz="927100" eaLnBrk="0" hangingPunct="0">
              <a:defRPr>
                <a:solidFill>
                  <a:schemeClr val="tx1"/>
                </a:solidFill>
                <a:latin typeface="Arial" pitchFamily="34" charset="0"/>
              </a:defRPr>
            </a:lvl3pPr>
            <a:lvl4pPr marL="1600200" indent="-228600" defTabSz="927100" eaLnBrk="0" hangingPunct="0">
              <a:defRPr>
                <a:solidFill>
                  <a:schemeClr val="tx1"/>
                </a:solidFill>
                <a:latin typeface="Arial" pitchFamily="34" charset="0"/>
              </a:defRPr>
            </a:lvl4pPr>
            <a:lvl5pPr marL="2057400" indent="-228600" defTabSz="927100" eaLnBrk="0" hangingPunct="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a:fld id="{51AAA775-D9A5-453E-A687-4C0B16C55354}" type="slidenum">
              <a:rPr lang="en-US" altLang="en-US" sz="1200"/>
              <a:pPr algn="r"/>
              <a:t>20</a:t>
            </a:fld>
            <a:endParaRPr lang="en-US" altLang="en-US" sz="1200" dirty="0"/>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nSpc>
                <a:spcPct val="80000"/>
              </a:lnSpc>
              <a:spcAft>
                <a:spcPts val="618"/>
              </a:spcAft>
            </a:pPr>
            <a:r>
              <a:rPr lang="en-US" altLang="en-US" dirty="0"/>
              <a:t>The most common routes of pesticide exposure are</a:t>
            </a:r>
            <a:r>
              <a:rPr lang="en-US" altLang="en-US" baseline="0" dirty="0"/>
              <a:t> inhalation, ingestion and dermal absorption</a:t>
            </a:r>
          </a:p>
          <a:p>
            <a:pPr>
              <a:lnSpc>
                <a:spcPct val="80000"/>
              </a:lnSpc>
              <a:spcAft>
                <a:spcPts val="618"/>
              </a:spcAft>
            </a:pPr>
            <a:endParaRPr lang="en-US" altLang="en-US" b="1" i="1" baseline="0" dirty="0"/>
          </a:p>
          <a:p>
            <a:pPr>
              <a:lnSpc>
                <a:spcPct val="80000"/>
              </a:lnSpc>
              <a:spcAft>
                <a:spcPts val="618"/>
              </a:spcAft>
            </a:pPr>
            <a:r>
              <a:rPr lang="en-US" altLang="en-US" b="1" i="1" dirty="0"/>
              <a:t>Dermal absorption: Patients with significant exposures should be observed for at least several hours.</a:t>
            </a:r>
          </a:p>
        </p:txBody>
      </p:sp>
    </p:spTree>
    <p:extLst>
      <p:ext uri="{BB962C8B-B14F-4D97-AF65-F5344CB8AC3E}">
        <p14:creationId xmlns:p14="http://schemas.microsoft.com/office/powerpoint/2010/main" val="1932409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a:t>
            </a:r>
            <a:r>
              <a:rPr lang="en-US" baseline="0" dirty="0"/>
              <a:t> two examples of pesticide-related illness incidents.  Both reflect the pesticide-intensive nature of production agriculture common in California. </a:t>
            </a:r>
            <a:endParaRPr lang="en-US" dirty="0"/>
          </a:p>
        </p:txBody>
      </p:sp>
      <p:sp>
        <p:nvSpPr>
          <p:cNvPr id="4" name="Slide Number Placeholder 3"/>
          <p:cNvSpPr>
            <a:spLocks noGrp="1"/>
          </p:cNvSpPr>
          <p:nvPr>
            <p:ph type="sldNum" sz="quarter" idx="10"/>
          </p:nvPr>
        </p:nvSpPr>
        <p:spPr/>
        <p:txBody>
          <a:bodyPr/>
          <a:lstStyle/>
          <a:p>
            <a:fld id="{ECE9BF33-BEF0-4578-B785-EC2A14E9D325}" type="slidenum">
              <a:rPr lang="en-US" smtClean="0"/>
              <a:t>21</a:t>
            </a:fld>
            <a:endParaRPr lang="en-US" dirty="0"/>
          </a:p>
        </p:txBody>
      </p:sp>
    </p:spTree>
    <p:extLst>
      <p:ext uri="{BB962C8B-B14F-4D97-AF65-F5344CB8AC3E}">
        <p14:creationId xmlns:p14="http://schemas.microsoft.com/office/powerpoint/2010/main" val="3764820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Fumigant: </a:t>
            </a:r>
            <a:r>
              <a:rPr lang="en-US" b="0" dirty="0"/>
              <a:t>any pesticide product that is a vapor or gas, or forms a vapor or gas upon application, and whose pesticidal application is achieved through the gaseous or vapor state. Used on many high value crops and provide benefits to growers in controlling wide range of pests including nematodes, fungi, bacteria, insects, and weeds. </a:t>
            </a:r>
          </a:p>
          <a:p>
            <a:endParaRPr lang="en-US" dirty="0"/>
          </a:p>
          <a:p>
            <a:r>
              <a:rPr lang="en-US" dirty="0"/>
              <a:t>Soil fumigants percolate through the soil - eliminating many plant pathogens before crops are planted.  However, these applications can expose </a:t>
            </a:r>
            <a:r>
              <a:rPr lang="en-US" b="1" dirty="0"/>
              <a:t>nearby workers and residents </a:t>
            </a:r>
            <a:r>
              <a:rPr lang="en-US" dirty="0"/>
              <a:t>to harmful levels of pesticides.  In </a:t>
            </a:r>
            <a:r>
              <a:rPr lang="en-US" b="1" dirty="0"/>
              <a:t>2002</a:t>
            </a:r>
            <a:r>
              <a:rPr lang="en-US" dirty="0"/>
              <a:t>, residents in Arvin were exposed </a:t>
            </a:r>
            <a:r>
              <a:rPr lang="en-US" b="1" dirty="0"/>
              <a:t>to vapors from soil fumigants</a:t>
            </a:r>
            <a:r>
              <a:rPr lang="en-US" dirty="0"/>
              <a:t>.  </a:t>
            </a:r>
          </a:p>
          <a:p>
            <a:endParaRPr lang="en-US" b="1" dirty="0"/>
          </a:p>
          <a:p>
            <a:r>
              <a:rPr lang="en-US" dirty="0"/>
              <a:t>In the photo on the left,  you can see a </a:t>
            </a:r>
            <a:r>
              <a:rPr lang="en-US" b="1" dirty="0"/>
              <a:t>soil fumigation rig that injects fumigants below the surface</a:t>
            </a:r>
            <a:r>
              <a:rPr lang="en-US" dirty="0"/>
              <a:t>.  </a:t>
            </a:r>
          </a:p>
          <a:p>
            <a:endParaRPr lang="en-US" b="1" dirty="0"/>
          </a:p>
          <a:p>
            <a:pPr defTabSz="942289">
              <a:defRPr/>
            </a:pPr>
            <a:r>
              <a:rPr lang="en-US" dirty="0"/>
              <a:t>The photo on the right shows that the </a:t>
            </a:r>
            <a:r>
              <a:rPr lang="en-US" b="1" dirty="0"/>
              <a:t>homes (visible along the L side) located only a few hundred feet away from the treated field</a:t>
            </a:r>
            <a:r>
              <a:rPr lang="en-US" dirty="0"/>
              <a:t>. So when the </a:t>
            </a:r>
            <a:r>
              <a:rPr lang="en-US" b="1" dirty="0"/>
              <a:t>wind direction shifted </a:t>
            </a:r>
            <a:r>
              <a:rPr lang="en-US" dirty="0"/>
              <a:t>in the late afternoon, </a:t>
            </a:r>
            <a:r>
              <a:rPr lang="en-US" b="1" dirty="0"/>
              <a:t>nearly 200 residents were exposed almost immediately</a:t>
            </a:r>
            <a:r>
              <a:rPr lang="en-US" dirty="0"/>
              <a:t>.  The contour lines show estimated air concentrations of the pesticide emissions in parts per million.  </a:t>
            </a:r>
          </a:p>
          <a:p>
            <a:endParaRPr lang="en-US" dirty="0"/>
          </a:p>
          <a:p>
            <a:pPr defTabSz="942289">
              <a:defRPr/>
            </a:pPr>
            <a:r>
              <a:rPr lang="en-US" b="1" dirty="0"/>
              <a:t>Remember: Risk=Toxicity x exposure </a:t>
            </a:r>
          </a:p>
          <a:p>
            <a:endParaRPr lang="en-US" dirty="0"/>
          </a:p>
          <a:p>
            <a:pPr marL="171450" indent="-171450">
              <a:buFont typeface="Arial" panose="020B0604020202020204" pitchFamily="34" charset="0"/>
              <a:buChar char="•"/>
            </a:pPr>
            <a:r>
              <a:rPr lang="en-US" dirty="0"/>
              <a:t>Fumigants </a:t>
            </a:r>
            <a:r>
              <a:rPr lang="en-US" b="1" dirty="0"/>
              <a:t>move from soil to air at the application site and can then move off site</a:t>
            </a:r>
            <a:r>
              <a:rPr lang="en-US" dirty="0"/>
              <a:t>.  These vapors can affect nearby residents or workers.  </a:t>
            </a:r>
          </a:p>
          <a:p>
            <a:pPr marL="171450" indent="-171450">
              <a:buFont typeface="Arial" panose="020B0604020202020204" pitchFamily="34" charset="0"/>
              <a:buChar char="•"/>
            </a:pPr>
            <a:r>
              <a:rPr lang="en-US" dirty="0"/>
              <a:t>There was a </a:t>
            </a:r>
            <a:r>
              <a:rPr lang="en-US" b="1" dirty="0"/>
              <a:t>500 ft buffer zone between the homes and the field.</a:t>
            </a:r>
            <a:endParaRPr lang="en-US" dirty="0"/>
          </a:p>
          <a:p>
            <a:pPr marL="171450" indent="-171450">
              <a:buFont typeface="Arial" panose="020B0604020202020204" pitchFamily="34" charset="0"/>
              <a:buChar char="•"/>
            </a:pPr>
            <a:r>
              <a:rPr lang="en-US" dirty="0"/>
              <a:t>The application ended before 4 pm and the wind began to push vapors towards the residents about 7 pm.  </a:t>
            </a:r>
          </a:p>
          <a:p>
            <a:pPr marL="171450" indent="-171450">
              <a:buFont typeface="Arial" panose="020B0604020202020204" pitchFamily="34" charset="0"/>
              <a:buChar char="•"/>
            </a:pPr>
            <a:r>
              <a:rPr lang="en-US" dirty="0"/>
              <a:t>Estimated peak air concentrations occurred later </a:t>
            </a:r>
            <a:r>
              <a:rPr lang="en-US" b="1" dirty="0"/>
              <a:t>that evening between 8 pm and midnight</a:t>
            </a:r>
            <a:r>
              <a:rPr lang="en-US" dirty="0"/>
              <a:t>.  </a:t>
            </a:r>
          </a:p>
          <a:p>
            <a:endParaRPr lang="en-US" dirty="0"/>
          </a:p>
        </p:txBody>
      </p:sp>
      <p:sp>
        <p:nvSpPr>
          <p:cNvPr id="4" name="Slide Number Placeholder 3"/>
          <p:cNvSpPr>
            <a:spLocks noGrp="1"/>
          </p:cNvSpPr>
          <p:nvPr>
            <p:ph type="sldNum" sz="quarter" idx="10"/>
          </p:nvPr>
        </p:nvSpPr>
        <p:spPr/>
        <p:txBody>
          <a:bodyPr/>
          <a:lstStyle/>
          <a:p>
            <a:fld id="{ECE9BF33-BEF0-4578-B785-EC2A14E9D325}" type="slidenum">
              <a:rPr lang="en-US" smtClean="0"/>
              <a:t>22</a:t>
            </a:fld>
            <a:endParaRPr lang="en-US" dirty="0"/>
          </a:p>
        </p:txBody>
      </p:sp>
    </p:spTree>
    <p:extLst>
      <p:ext uri="{BB962C8B-B14F-4D97-AF65-F5344CB8AC3E}">
        <p14:creationId xmlns:p14="http://schemas.microsoft.com/office/powerpoint/2010/main" val="2774292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About 178 of 200 (~89.4%) exposed residents reported to be symptomatic. </a:t>
            </a:r>
            <a:endParaRPr lang="en-US" sz="1400" dirty="0"/>
          </a:p>
          <a:p>
            <a:r>
              <a:rPr lang="en-US" sz="1400" dirty="0"/>
              <a:t>As you can see, most of the residents reported </a:t>
            </a:r>
            <a:r>
              <a:rPr lang="en-US" sz="1400" b="1" dirty="0"/>
              <a:t>eye or upper respiratory symptoms (97%). </a:t>
            </a:r>
          </a:p>
          <a:p>
            <a:r>
              <a:rPr lang="en-US" sz="1400" b="1" dirty="0"/>
              <a:t>Roughly 40% </a:t>
            </a:r>
            <a:r>
              <a:rPr lang="en-US" sz="1400" dirty="0"/>
              <a:t>had non-specific symptoms (headache, nausea, vomiting)</a:t>
            </a:r>
          </a:p>
          <a:p>
            <a:r>
              <a:rPr lang="en-US" sz="1400" b="1" dirty="0"/>
              <a:t>About 18.5% </a:t>
            </a:r>
            <a:r>
              <a:rPr lang="en-US" sz="1400" dirty="0"/>
              <a:t>reported asthma or lower respiratory irritation.  </a:t>
            </a:r>
          </a:p>
          <a:p>
            <a:r>
              <a:rPr lang="en-US" sz="1400" dirty="0"/>
              <a:t>5 residents had pre-existing asthma or COPD.  </a:t>
            </a:r>
            <a:endParaRPr lang="en-US" sz="1400" b="1" dirty="0"/>
          </a:p>
          <a:p>
            <a:endParaRPr lang="en-US" sz="1400" b="1" dirty="0"/>
          </a:p>
          <a:p>
            <a:r>
              <a:rPr lang="en-US" sz="1400" b="1" dirty="0"/>
              <a:t>Who Sought Treatment?</a:t>
            </a:r>
            <a:endParaRPr lang="en-US" dirty="0"/>
          </a:p>
          <a:p>
            <a:r>
              <a:rPr lang="en-US" dirty="0"/>
              <a:t>7/73 cases – non-specific symptoms (nausea, vomiting, headache)</a:t>
            </a:r>
          </a:p>
          <a:p>
            <a:r>
              <a:rPr lang="en-US" dirty="0"/>
              <a:t>6/33 cases – possible asthma &amp; lower respiratory irritation</a:t>
            </a:r>
          </a:p>
          <a:p>
            <a:r>
              <a:rPr lang="en-US" dirty="0"/>
              <a:t>1 person was hospitalized x 1 week due to respiratory distress, was discharged home on oxygen. </a:t>
            </a:r>
          </a:p>
          <a:p>
            <a:r>
              <a:rPr lang="en-US" dirty="0"/>
              <a:t>This highlights the concern for exposure to sensitive populations, young children, elderly, people with comorbidities (</a:t>
            </a:r>
            <a:r>
              <a:rPr lang="en-US" dirty="0" err="1"/>
              <a:t>ie</a:t>
            </a:r>
            <a:r>
              <a:rPr lang="en-US" dirty="0"/>
              <a:t>. Asthma, </a:t>
            </a:r>
            <a:r>
              <a:rPr lang="en-US" dirty="0" err="1"/>
              <a:t>copd</a:t>
            </a:r>
            <a:r>
              <a:rPr lang="en-US" dirty="0"/>
              <a:t>, </a:t>
            </a:r>
            <a:r>
              <a:rPr lang="en-US" dirty="0" err="1"/>
              <a:t>cld</a:t>
            </a:r>
            <a:r>
              <a:rPr lang="en-US" dirty="0"/>
              <a:t>)</a:t>
            </a:r>
          </a:p>
          <a:p>
            <a:endParaRPr lang="en-US" dirty="0"/>
          </a:p>
        </p:txBody>
      </p:sp>
      <p:sp>
        <p:nvSpPr>
          <p:cNvPr id="4" name="Slide Number Placeholder 3"/>
          <p:cNvSpPr>
            <a:spLocks noGrp="1"/>
          </p:cNvSpPr>
          <p:nvPr>
            <p:ph type="sldNum" sz="quarter" idx="10"/>
          </p:nvPr>
        </p:nvSpPr>
        <p:spPr/>
        <p:txBody>
          <a:bodyPr/>
          <a:lstStyle/>
          <a:p>
            <a:fld id="{24BDBB96-D538-4837-80BA-BE135C8E717E}" type="slidenum">
              <a:rPr lang="en-US" smtClean="0"/>
              <a:t>23</a:t>
            </a:fld>
            <a:endParaRPr lang="en-US"/>
          </a:p>
        </p:txBody>
      </p:sp>
    </p:spTree>
    <p:extLst>
      <p:ext uri="{BB962C8B-B14F-4D97-AF65-F5344CB8AC3E}">
        <p14:creationId xmlns:p14="http://schemas.microsoft.com/office/powerpoint/2010/main" val="86032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en-US" dirty="0"/>
              <a:t>6 hours after highly toxic organophosphate pesticides (mevinphos and phosphamidon) were applied, </a:t>
            </a:r>
            <a:r>
              <a:rPr lang="en-US" altLang="en-US" b="1" dirty="0"/>
              <a:t>23 farm workers </a:t>
            </a:r>
            <a:r>
              <a:rPr lang="en-US" altLang="en-US" dirty="0"/>
              <a:t>entered a cauliflower field. Regulations restricted re-entry into the field for 72 hours. </a:t>
            </a:r>
          </a:p>
          <a:p>
            <a:pPr algn="l"/>
            <a:endParaRPr lang="en-US" altLang="en-US" dirty="0"/>
          </a:p>
          <a:p>
            <a:pPr algn="l"/>
            <a:r>
              <a:rPr lang="en-US" altLang="en-US" b="1" dirty="0"/>
              <a:t>16/23 (~70%) of the exposed</a:t>
            </a:r>
            <a:r>
              <a:rPr lang="en-US" altLang="en-US" dirty="0"/>
              <a:t> sought care and were hospitalized.    </a:t>
            </a:r>
          </a:p>
          <a:p>
            <a:pPr algn="l"/>
            <a:endParaRPr lang="en-US" altLang="en-US" dirty="0"/>
          </a:p>
          <a:p>
            <a:pPr algn="l"/>
            <a:r>
              <a:rPr lang="en-US" altLang="en-US" dirty="0"/>
              <a:t>2 hours later, a few workers noticed blurred vision and eye irritation, then a few more developed dizziness, weakness, disorientation, headache, nausea, and vomiting. Several had bad cramping of arms, legs, and stomach. 2 workers collapsed with bradycardia, and had increased salivation, miosis, and muscle fasciculations. </a:t>
            </a:r>
          </a:p>
        </p:txBody>
      </p:sp>
      <p:sp>
        <p:nvSpPr>
          <p:cNvPr id="4" name="Slide Number Placeholder 3"/>
          <p:cNvSpPr>
            <a:spLocks noGrp="1"/>
          </p:cNvSpPr>
          <p:nvPr>
            <p:ph type="sldNum" sz="quarter" idx="5"/>
          </p:nvPr>
        </p:nvSpPr>
        <p:spPr/>
        <p:txBody>
          <a:bodyPr/>
          <a:lstStyle/>
          <a:p>
            <a:fld id="{24BDBB96-D538-4837-80BA-BE135C8E717E}" type="slidenum">
              <a:rPr lang="en-US" smtClean="0"/>
              <a:t>24</a:t>
            </a:fld>
            <a:endParaRPr lang="en-US"/>
          </a:p>
        </p:txBody>
      </p:sp>
    </p:spTree>
    <p:extLst>
      <p:ext uri="{BB962C8B-B14F-4D97-AF65-F5344CB8AC3E}">
        <p14:creationId xmlns:p14="http://schemas.microsoft.com/office/powerpoint/2010/main" val="1551705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Many more signs and symptoms not listed here on this slide. </a:t>
            </a:r>
          </a:p>
          <a:p>
            <a:r>
              <a:rPr lang="en-US" baseline="0" dirty="0"/>
              <a:t>ChE inhibitors can affect 3 major classes of </a:t>
            </a:r>
            <a:r>
              <a:rPr lang="en-US" baseline="0" dirty="0" err="1"/>
              <a:t>AChE</a:t>
            </a:r>
            <a:r>
              <a:rPr lang="en-US" baseline="0" dirty="0"/>
              <a:t> receptors throughout the body, muscarinic, nicotinic, and CNS receptors.  </a:t>
            </a:r>
          </a:p>
          <a:p>
            <a:endParaRPr lang="en-US" baseline="0" dirty="0"/>
          </a:p>
          <a:p>
            <a:r>
              <a:rPr lang="en-US" baseline="0" dirty="0"/>
              <a:t>As you may already know, certain symptoms are classically associated with ChE inhibition (the SLUDGE and DUMBELS acronym)</a:t>
            </a:r>
          </a:p>
          <a:p>
            <a:endParaRPr lang="en-US" baseline="0" dirty="0"/>
          </a:p>
          <a:p>
            <a:pPr>
              <a:lnSpc>
                <a:spcPct val="80000"/>
              </a:lnSpc>
            </a:pPr>
            <a:r>
              <a:rPr lang="en-US" altLang="en-US" b="1" i="1" dirty="0">
                <a:cs typeface="Arial" panose="020B0604020202020204" pitchFamily="34" charset="0"/>
              </a:rPr>
              <a:t>SLUDGE/BBB</a:t>
            </a:r>
            <a:endParaRPr lang="en-US" altLang="en-US" dirty="0">
              <a:cs typeface="Arial" panose="020B0604020202020204" pitchFamily="34" charset="0"/>
            </a:endParaRPr>
          </a:p>
          <a:p>
            <a:pPr marL="294465" indent="-294465">
              <a:lnSpc>
                <a:spcPct val="80000"/>
              </a:lnSpc>
              <a:spcBef>
                <a:spcPts val="206"/>
              </a:spcBef>
            </a:pPr>
            <a:r>
              <a:rPr lang="en-US" altLang="en-US" b="1" dirty="0">
                <a:cs typeface="Arial" panose="020B0604020202020204" pitchFamily="34" charset="0"/>
              </a:rPr>
              <a:t>S</a:t>
            </a:r>
            <a:r>
              <a:rPr lang="en-US" altLang="en-US" dirty="0">
                <a:cs typeface="Arial" panose="020B0604020202020204" pitchFamily="34" charset="0"/>
              </a:rPr>
              <a:t>alivation (excessive)*</a:t>
            </a:r>
          </a:p>
          <a:p>
            <a:pPr marL="294465" indent="-294465">
              <a:lnSpc>
                <a:spcPct val="80000"/>
              </a:lnSpc>
              <a:spcBef>
                <a:spcPts val="206"/>
              </a:spcBef>
              <a:buClr>
                <a:schemeClr val="tx1"/>
              </a:buClr>
            </a:pPr>
            <a:r>
              <a:rPr lang="en-US" altLang="en-US" b="1" dirty="0">
                <a:cs typeface="Arial" panose="020B0604020202020204" pitchFamily="34" charset="0"/>
              </a:rPr>
              <a:t>L</a:t>
            </a:r>
            <a:r>
              <a:rPr lang="en-US" altLang="en-US" dirty="0">
                <a:cs typeface="Arial" panose="020B0604020202020204" pitchFamily="34" charset="0"/>
              </a:rPr>
              <a:t>acrimation*</a:t>
            </a:r>
          </a:p>
          <a:p>
            <a:pPr marL="294465" indent="-294465">
              <a:lnSpc>
                <a:spcPct val="80000"/>
              </a:lnSpc>
              <a:spcBef>
                <a:spcPts val="206"/>
              </a:spcBef>
              <a:buClr>
                <a:schemeClr val="tx1"/>
              </a:buClr>
            </a:pPr>
            <a:r>
              <a:rPr lang="en-US" altLang="en-US" b="1" dirty="0">
                <a:cs typeface="Arial" panose="020B0604020202020204" pitchFamily="34" charset="0"/>
              </a:rPr>
              <a:t>U</a:t>
            </a:r>
            <a:r>
              <a:rPr lang="en-US" altLang="en-US" dirty="0">
                <a:cs typeface="Arial" panose="020B0604020202020204" pitchFamily="34" charset="0"/>
              </a:rPr>
              <a:t>rination*</a:t>
            </a:r>
          </a:p>
          <a:p>
            <a:pPr marL="294465" indent="-294465">
              <a:lnSpc>
                <a:spcPct val="80000"/>
              </a:lnSpc>
              <a:spcBef>
                <a:spcPts val="206"/>
              </a:spcBef>
              <a:buClr>
                <a:schemeClr val="tx1"/>
              </a:buClr>
            </a:pPr>
            <a:r>
              <a:rPr lang="en-US" altLang="en-US" b="1" dirty="0">
                <a:cs typeface="Arial" panose="020B0604020202020204" pitchFamily="34" charset="0"/>
              </a:rPr>
              <a:t>D</a:t>
            </a:r>
            <a:r>
              <a:rPr lang="en-US" altLang="en-US" dirty="0">
                <a:cs typeface="Arial" panose="020B0604020202020204" pitchFamily="34" charset="0"/>
              </a:rPr>
              <a:t>efecation or </a:t>
            </a:r>
            <a:r>
              <a:rPr lang="en-US" altLang="en-US" b="1" dirty="0">
                <a:cs typeface="Arial" panose="020B0604020202020204" pitchFamily="34" charset="0"/>
              </a:rPr>
              <a:t>D</a:t>
            </a:r>
            <a:r>
              <a:rPr lang="en-US" altLang="en-US" dirty="0">
                <a:cs typeface="Arial" panose="020B0604020202020204" pitchFamily="34" charset="0"/>
              </a:rPr>
              <a:t>iarrhea*</a:t>
            </a:r>
          </a:p>
          <a:p>
            <a:pPr marL="294465" indent="-294465">
              <a:lnSpc>
                <a:spcPct val="80000"/>
              </a:lnSpc>
              <a:spcBef>
                <a:spcPts val="206"/>
              </a:spcBef>
              <a:buClr>
                <a:schemeClr val="tx1"/>
              </a:buClr>
            </a:pPr>
            <a:r>
              <a:rPr lang="en-US" altLang="en-US" b="1" dirty="0">
                <a:cs typeface="Arial" panose="020B0604020202020204" pitchFamily="34" charset="0"/>
              </a:rPr>
              <a:t>G</a:t>
            </a:r>
            <a:r>
              <a:rPr lang="en-US" altLang="en-US" dirty="0">
                <a:cs typeface="Arial" panose="020B0604020202020204" pitchFamily="34" charset="0"/>
              </a:rPr>
              <a:t>astrointestinal upset</a:t>
            </a:r>
          </a:p>
          <a:p>
            <a:pPr marL="294465" indent="-294465">
              <a:lnSpc>
                <a:spcPct val="80000"/>
              </a:lnSpc>
              <a:spcBef>
                <a:spcPts val="206"/>
              </a:spcBef>
              <a:buClr>
                <a:schemeClr val="tx1"/>
              </a:buClr>
            </a:pPr>
            <a:r>
              <a:rPr lang="en-US" altLang="en-US" b="1" dirty="0">
                <a:cs typeface="Arial" panose="020B0604020202020204" pitchFamily="34" charset="0"/>
              </a:rPr>
              <a:t>E</a:t>
            </a:r>
            <a:r>
              <a:rPr lang="en-US" altLang="en-US" dirty="0">
                <a:cs typeface="Arial" panose="020B0604020202020204" pitchFamily="34" charset="0"/>
              </a:rPr>
              <a:t>mesis</a:t>
            </a:r>
          </a:p>
          <a:p>
            <a:endParaRPr lang="en-US" dirty="0"/>
          </a:p>
          <a:p>
            <a:r>
              <a:rPr lang="en-US" b="1" dirty="0"/>
              <a:t>DUMBELS</a:t>
            </a:r>
          </a:p>
          <a:p>
            <a:r>
              <a:rPr lang="en-US" dirty="0"/>
              <a:t>Defecation </a:t>
            </a:r>
          </a:p>
          <a:p>
            <a:r>
              <a:rPr lang="en-US" dirty="0"/>
              <a:t>Urination</a:t>
            </a:r>
          </a:p>
          <a:p>
            <a:r>
              <a:rPr lang="en-US" b="1" dirty="0"/>
              <a:t>Miosis</a:t>
            </a:r>
          </a:p>
          <a:p>
            <a:r>
              <a:rPr lang="en-US" dirty="0"/>
              <a:t>Bradycardia, Bronchorrhea, Bronchospasm</a:t>
            </a:r>
          </a:p>
          <a:p>
            <a:r>
              <a:rPr lang="en-US" dirty="0"/>
              <a:t>Emesis</a:t>
            </a:r>
          </a:p>
          <a:p>
            <a:r>
              <a:rPr lang="en-US" dirty="0"/>
              <a:t>Lacrimation</a:t>
            </a:r>
          </a:p>
          <a:p>
            <a:r>
              <a:rPr lang="en-US" dirty="0"/>
              <a:t>Salivation</a:t>
            </a:r>
          </a:p>
          <a:p>
            <a:endParaRPr lang="en-US" dirty="0"/>
          </a:p>
          <a:p>
            <a:r>
              <a:rPr lang="en-US" dirty="0"/>
              <a:t>Nicotinic Effects can be remembered by </a:t>
            </a:r>
            <a:r>
              <a:rPr lang="en-US" b="1" dirty="0" err="1"/>
              <a:t>MTWThF</a:t>
            </a:r>
            <a:r>
              <a:rPr lang="en-US" b="1" dirty="0"/>
              <a:t> acronym</a:t>
            </a:r>
            <a:r>
              <a:rPr lang="en-US" dirty="0"/>
              <a:t>:</a:t>
            </a:r>
          </a:p>
          <a:p>
            <a:r>
              <a:rPr lang="en-US" dirty="0"/>
              <a:t>Mydriasis/muscle cramps</a:t>
            </a:r>
          </a:p>
          <a:p>
            <a:r>
              <a:rPr lang="en-US" dirty="0"/>
              <a:t>Tachycardia</a:t>
            </a:r>
          </a:p>
          <a:p>
            <a:r>
              <a:rPr lang="en-US" b="1" dirty="0"/>
              <a:t>Weakness</a:t>
            </a:r>
          </a:p>
          <a:p>
            <a:r>
              <a:rPr lang="en-US" dirty="0"/>
              <a:t>Twitching</a:t>
            </a:r>
          </a:p>
          <a:p>
            <a:r>
              <a:rPr lang="en-US" dirty="0"/>
              <a:t>Hyperglycemia/HTN</a:t>
            </a:r>
          </a:p>
          <a:p>
            <a:r>
              <a:rPr lang="en-US" b="1" dirty="0"/>
              <a:t>Fasciculations </a:t>
            </a:r>
          </a:p>
          <a:p>
            <a:endParaRPr lang="en-US" dirty="0"/>
          </a:p>
          <a:p>
            <a:r>
              <a:rPr lang="en-US" b="1" dirty="0"/>
              <a:t>CNS signs/symptoms</a:t>
            </a:r>
            <a:r>
              <a:rPr lang="en-US" dirty="0"/>
              <a:t>: headache, anxiety, confusion, psychosis, ataxia, seizures, AMS, coma, respiratory depression</a:t>
            </a:r>
          </a:p>
          <a:p>
            <a:endParaRPr lang="en-US" dirty="0"/>
          </a:p>
          <a:p>
            <a:pPr defTabSz="942289">
              <a:defRPr/>
            </a:pPr>
            <a:r>
              <a:rPr lang="en-US" b="1" dirty="0"/>
              <a:t>Respiratory status should be evaluated and monitored carefully. </a:t>
            </a:r>
            <a:r>
              <a:rPr lang="en-US" altLang="en-US" dirty="0">
                <a:solidFill>
                  <a:srgbClr val="2F2B20"/>
                </a:solidFill>
                <a:latin typeface="Calibri"/>
              </a:rPr>
              <a:t>Bronchospasm and bronchorrhea in combination with weakness of the respiratory muscles and depression of medullary respiratory centers can cause respiratory arrest (can be sudden)</a:t>
            </a:r>
          </a:p>
          <a:p>
            <a:endParaRPr lang="en-US" dirty="0"/>
          </a:p>
          <a:p>
            <a:r>
              <a:rPr lang="en-US" dirty="0"/>
              <a:t>Respiratory failure due to weakness of respiratory muscles, central respiratory depression, bronchorrhea etc. </a:t>
            </a:r>
          </a:p>
        </p:txBody>
      </p:sp>
      <p:sp>
        <p:nvSpPr>
          <p:cNvPr id="4" name="Slide Number Placeholder 3"/>
          <p:cNvSpPr>
            <a:spLocks noGrp="1"/>
          </p:cNvSpPr>
          <p:nvPr>
            <p:ph type="sldNum" sz="quarter" idx="5"/>
          </p:nvPr>
        </p:nvSpPr>
        <p:spPr/>
        <p:txBody>
          <a:bodyPr/>
          <a:lstStyle/>
          <a:p>
            <a:fld id="{52749798-6F5B-488D-8795-6D54F3D02D3D}" type="slidenum">
              <a:rPr lang="en-US" smtClean="0"/>
              <a:t>25</a:t>
            </a:fld>
            <a:endParaRPr lang="en-US"/>
          </a:p>
        </p:txBody>
      </p:sp>
    </p:spTree>
    <p:extLst>
      <p:ext uri="{BB962C8B-B14F-4D97-AF65-F5344CB8AC3E}">
        <p14:creationId xmlns:p14="http://schemas.microsoft.com/office/powerpoint/2010/main" val="3852574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055"/>
          <p:cNvSpPr>
            <a:spLocks noGrp="1" noChangeArrowheads="1"/>
          </p:cNvSpPr>
          <p:nvPr>
            <p:ph type="sldNum" sz="quarter" idx="5"/>
          </p:nvPr>
        </p:nvSpPr>
        <p:spPr>
          <a:noFill/>
        </p:spPr>
        <p:txBody>
          <a:bodyPr/>
          <a:lstStyle>
            <a:lvl1pPr defTabSz="955377" eaLnBrk="0" hangingPunct="0">
              <a:defRPr>
                <a:solidFill>
                  <a:schemeClr val="tx1"/>
                </a:solidFill>
                <a:latin typeface="Arial" pitchFamily="34" charset="0"/>
              </a:defRPr>
            </a:lvl1pPr>
            <a:lvl2pPr marL="765610" indent="-294465" defTabSz="955377" eaLnBrk="0" hangingPunct="0">
              <a:defRPr>
                <a:solidFill>
                  <a:schemeClr val="tx1"/>
                </a:solidFill>
                <a:latin typeface="Arial" pitchFamily="34" charset="0"/>
              </a:defRPr>
            </a:lvl2pPr>
            <a:lvl3pPr marL="1177862" indent="-235572" defTabSz="955377" eaLnBrk="0" hangingPunct="0">
              <a:defRPr>
                <a:solidFill>
                  <a:schemeClr val="tx1"/>
                </a:solidFill>
                <a:latin typeface="Arial" pitchFamily="34" charset="0"/>
              </a:defRPr>
            </a:lvl3pPr>
            <a:lvl4pPr marL="1649006" indent="-235572" defTabSz="955377" eaLnBrk="0" hangingPunct="0">
              <a:defRPr>
                <a:solidFill>
                  <a:schemeClr val="tx1"/>
                </a:solidFill>
                <a:latin typeface="Arial" pitchFamily="34" charset="0"/>
              </a:defRPr>
            </a:lvl4pPr>
            <a:lvl5pPr marL="2120151" indent="-235572" defTabSz="955377" eaLnBrk="0" hangingPunct="0">
              <a:defRPr>
                <a:solidFill>
                  <a:schemeClr val="tx1"/>
                </a:solidFill>
                <a:latin typeface="Arial" pitchFamily="34" charset="0"/>
              </a:defRPr>
            </a:lvl5pPr>
            <a:lvl6pPr marL="2591295" indent="-235572" defTabSz="955377" eaLnBrk="0" fontAlgn="base" hangingPunct="0">
              <a:spcBef>
                <a:spcPct val="0"/>
              </a:spcBef>
              <a:spcAft>
                <a:spcPct val="0"/>
              </a:spcAft>
              <a:defRPr>
                <a:solidFill>
                  <a:schemeClr val="tx1"/>
                </a:solidFill>
                <a:latin typeface="Arial" pitchFamily="34" charset="0"/>
              </a:defRPr>
            </a:lvl6pPr>
            <a:lvl7pPr marL="3062440" indent="-235572" defTabSz="955377" eaLnBrk="0" fontAlgn="base" hangingPunct="0">
              <a:spcBef>
                <a:spcPct val="0"/>
              </a:spcBef>
              <a:spcAft>
                <a:spcPct val="0"/>
              </a:spcAft>
              <a:defRPr>
                <a:solidFill>
                  <a:schemeClr val="tx1"/>
                </a:solidFill>
                <a:latin typeface="Arial" pitchFamily="34" charset="0"/>
              </a:defRPr>
            </a:lvl7pPr>
            <a:lvl8pPr marL="3533585" indent="-235572" defTabSz="955377" eaLnBrk="0" fontAlgn="base" hangingPunct="0">
              <a:spcBef>
                <a:spcPct val="0"/>
              </a:spcBef>
              <a:spcAft>
                <a:spcPct val="0"/>
              </a:spcAft>
              <a:defRPr>
                <a:solidFill>
                  <a:schemeClr val="tx1"/>
                </a:solidFill>
                <a:latin typeface="Arial" pitchFamily="34" charset="0"/>
              </a:defRPr>
            </a:lvl8pPr>
            <a:lvl9pPr marL="4004729" indent="-235572" defTabSz="955377" eaLnBrk="0" fontAlgn="base" hangingPunct="0">
              <a:spcBef>
                <a:spcPct val="0"/>
              </a:spcBef>
              <a:spcAft>
                <a:spcPct val="0"/>
              </a:spcAft>
              <a:defRPr>
                <a:solidFill>
                  <a:schemeClr val="tx1"/>
                </a:solidFill>
                <a:latin typeface="Arial" pitchFamily="34" charset="0"/>
              </a:defRPr>
            </a:lvl9pPr>
          </a:lstStyle>
          <a:p>
            <a:fld id="{6DC78040-8362-4E4E-A01E-EAAB78AFC6FC}" type="slidenum">
              <a:rPr lang="en-US" altLang="en-US" smtClean="0"/>
              <a:pPr/>
              <a:t>26</a:t>
            </a:fld>
            <a:endParaRPr lang="en-US" altLang="en-US"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endParaRPr lang="en-US" altLang="en-US" u="none"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33388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p:spPr>
        <p:txBody>
          <a:bodyPr/>
          <a:lstStyle/>
          <a:p>
            <a:r>
              <a:rPr lang="en-US" altLang="en-US" dirty="0">
                <a:cs typeface="Arial" panose="020B0604020202020204" pitchFamily="34" charset="0"/>
              </a:rPr>
              <a:t>Supportive care, </a:t>
            </a:r>
            <a:r>
              <a:rPr lang="en-US" altLang="en-US" dirty="0" err="1">
                <a:cs typeface="Arial" panose="020B0604020202020204" pitchFamily="34" charset="0"/>
              </a:rPr>
              <a:t>esp</a:t>
            </a:r>
            <a:r>
              <a:rPr lang="en-US" altLang="en-US" dirty="0">
                <a:cs typeface="Arial" panose="020B0604020202020204" pitchFamily="34" charset="0"/>
              </a:rPr>
              <a:t> of respiratory system, very</a:t>
            </a:r>
            <a:r>
              <a:rPr lang="en-US" altLang="en-US" baseline="0" dirty="0">
                <a:cs typeface="Arial" panose="020B0604020202020204" pitchFamily="34" charset="0"/>
              </a:rPr>
              <a:t> important. </a:t>
            </a:r>
            <a:endParaRPr lang="en-US" altLang="en-US" dirty="0">
              <a:cs typeface="Arial" panose="020B0604020202020204" pitchFamily="34" charset="0"/>
            </a:endParaRPr>
          </a:p>
          <a:p>
            <a:endParaRPr lang="en-US" altLang="en-US" dirty="0">
              <a:cs typeface="Arial" panose="020B0604020202020204" pitchFamily="34" charset="0"/>
            </a:endParaRPr>
          </a:p>
          <a:p>
            <a:r>
              <a:rPr lang="en-US" altLang="en-US" b="1" dirty="0">
                <a:cs typeface="Arial" panose="020B0604020202020204" pitchFamily="34" charset="0"/>
              </a:rPr>
              <a:t>Atropine</a:t>
            </a:r>
            <a:r>
              <a:rPr lang="en-US" altLang="en-US" dirty="0">
                <a:cs typeface="Arial" panose="020B0604020202020204" pitchFamily="34" charset="0"/>
              </a:rPr>
              <a:t>:</a:t>
            </a:r>
            <a:r>
              <a:rPr lang="en-US" altLang="en-US" baseline="0" dirty="0">
                <a:cs typeface="Arial" panose="020B0604020202020204" pitchFamily="34" charset="0"/>
              </a:rPr>
              <a:t> </a:t>
            </a:r>
          </a:p>
          <a:p>
            <a:pPr marL="171450" indent="-171450">
              <a:buFont typeface="Arial" panose="020B0604020202020204" pitchFamily="34" charset="0"/>
              <a:buChar char="•"/>
            </a:pPr>
            <a:r>
              <a:rPr lang="en-US" altLang="en-US" dirty="0">
                <a:cs typeface="Arial" panose="020B0604020202020204" pitchFamily="34" charset="0"/>
              </a:rPr>
              <a:t>Atropine competitively blocks acetylcholine at </a:t>
            </a:r>
            <a:r>
              <a:rPr lang="en-US" altLang="en-US" b="1" dirty="0">
                <a:cs typeface="Arial" panose="020B0604020202020204" pitchFamily="34" charset="0"/>
              </a:rPr>
              <a:t>muscarinic receptors (no effect on nicotinic receptors, including respiratory muscles)</a:t>
            </a:r>
            <a:r>
              <a:rPr lang="en-US" altLang="en-US" dirty="0">
                <a:cs typeface="Arial" panose="020B0604020202020204" pitchFamily="34" charset="0"/>
              </a:rPr>
              <a:t>. First dose is a “test dose” to see if there is a response suggesting OP/Carbamate poisoning. End points for adequate </a:t>
            </a:r>
            <a:r>
              <a:rPr lang="en-US" altLang="en-US" dirty="0" err="1">
                <a:cs typeface="Arial" panose="020B0604020202020204" pitchFamily="34" charset="0"/>
              </a:rPr>
              <a:t>atropinization</a:t>
            </a:r>
            <a:r>
              <a:rPr lang="en-US" altLang="en-US" dirty="0">
                <a:cs typeface="Arial" panose="020B0604020202020204" pitchFamily="34" charset="0"/>
              </a:rPr>
              <a:t> include lung sounds are clear, improved bronchorrhea/secretions, reversal of muscarinic signs and symptoms, full </a:t>
            </a:r>
            <a:r>
              <a:rPr lang="en-US" altLang="en-US" dirty="0" err="1">
                <a:cs typeface="Arial" panose="020B0604020202020204" pitchFamily="34" charset="0"/>
              </a:rPr>
              <a:t>atropinization</a:t>
            </a:r>
            <a:r>
              <a:rPr lang="en-US" altLang="en-US" dirty="0">
                <a:cs typeface="Arial" panose="020B0604020202020204" pitchFamily="34" charset="0"/>
              </a:rPr>
              <a:t> includes flushing, dry mouth, mydriasis, tachycardia.  </a:t>
            </a:r>
          </a:p>
          <a:p>
            <a:pPr marL="171450" indent="-171450">
              <a:buFont typeface="Arial" panose="020B0604020202020204" pitchFamily="34" charset="0"/>
              <a:buChar char="•"/>
            </a:pPr>
            <a:r>
              <a:rPr lang="en-US" altLang="en-US" dirty="0">
                <a:cs typeface="Arial" panose="020B0604020202020204" pitchFamily="34" charset="0"/>
              </a:rPr>
              <a:t>Given IV/IM, may need continuous infusion. Atropine toxicity can cause fever, muscle fibrillation, delirium. </a:t>
            </a:r>
          </a:p>
          <a:p>
            <a:endParaRPr lang="en-US" altLang="en-US" dirty="0">
              <a:cs typeface="Arial" panose="020B0604020202020204" pitchFamily="34" charset="0"/>
            </a:endParaRPr>
          </a:p>
          <a:p>
            <a:r>
              <a:rPr lang="en-US" altLang="en-US" b="1" dirty="0">
                <a:cs typeface="Arial" panose="020B0604020202020204" pitchFamily="34" charset="0"/>
              </a:rPr>
              <a:t>2-PAM</a:t>
            </a:r>
            <a:r>
              <a:rPr lang="en-US" altLang="en-US" dirty="0">
                <a:cs typeface="Arial" panose="020B0604020202020204" pitchFamily="34" charset="0"/>
              </a:rPr>
              <a:t>:</a:t>
            </a:r>
            <a:r>
              <a:rPr lang="en-US" altLang="en-US" baseline="0" dirty="0">
                <a:cs typeface="Arial" panose="020B0604020202020204" pitchFamily="34" charset="0"/>
              </a:rPr>
              <a:t> </a:t>
            </a:r>
          </a:p>
          <a:p>
            <a:pPr marL="171450" indent="-171450">
              <a:buFont typeface="Arial" panose="020B0604020202020204" pitchFamily="34" charset="0"/>
              <a:buChar char="•"/>
            </a:pPr>
            <a:r>
              <a:rPr lang="en-US" altLang="en-US" dirty="0">
                <a:cs typeface="Arial" panose="020B0604020202020204" pitchFamily="34" charset="0"/>
              </a:rPr>
              <a:t>Reactivates acetylcholinesterase by removal of the phosphate group bound to the </a:t>
            </a:r>
            <a:r>
              <a:rPr lang="en-US" altLang="en-US" dirty="0" err="1">
                <a:cs typeface="Arial" panose="020B0604020202020204" pitchFamily="34" charset="0"/>
              </a:rPr>
              <a:t>esteratic</a:t>
            </a:r>
            <a:r>
              <a:rPr lang="en-US" altLang="en-US" dirty="0">
                <a:cs typeface="Arial" panose="020B0604020202020204" pitchFamily="34" charset="0"/>
              </a:rPr>
              <a:t> site</a:t>
            </a:r>
          </a:p>
          <a:p>
            <a:pPr marL="171450" indent="-171450">
              <a:buFont typeface="Arial" panose="020B0604020202020204" pitchFamily="34" charset="0"/>
              <a:buChar char="•"/>
            </a:pPr>
            <a:r>
              <a:rPr lang="en-US" altLang="en-US" dirty="0">
                <a:cs typeface="Arial" panose="020B0604020202020204" pitchFamily="34" charset="0"/>
              </a:rPr>
              <a:t>Draw blood sample for cholinesterase testing before administering </a:t>
            </a:r>
            <a:r>
              <a:rPr lang="en-US" altLang="en-US" dirty="0" err="1">
                <a:cs typeface="Arial" panose="020B0604020202020204" pitchFamily="34" charset="0"/>
              </a:rPr>
              <a:t>pralidoxime</a:t>
            </a:r>
            <a:endParaRPr lang="en-US" altLang="en-US" dirty="0">
              <a:cs typeface="Arial" panose="020B0604020202020204" pitchFamily="34" charset="0"/>
            </a:endParaRPr>
          </a:p>
          <a:p>
            <a:pPr marL="171450" indent="-171450">
              <a:buFont typeface="Arial" panose="020B0604020202020204" pitchFamily="34" charset="0"/>
              <a:buChar char="•"/>
            </a:pPr>
            <a:r>
              <a:rPr lang="en-US" altLang="en-US" dirty="0">
                <a:cs typeface="Arial" panose="020B0604020202020204" pitchFamily="34" charset="0"/>
              </a:rPr>
              <a:t>Most effective before </a:t>
            </a:r>
            <a:r>
              <a:rPr lang="en-US" altLang="en-US" b="1" dirty="0">
                <a:cs typeface="Arial" panose="020B0604020202020204" pitchFamily="34" charset="0"/>
              </a:rPr>
              <a:t>“aging” occurs</a:t>
            </a:r>
            <a:r>
              <a:rPr lang="en-US" altLang="en-US" dirty="0">
                <a:cs typeface="Arial" panose="020B0604020202020204" pitchFamily="34" charset="0"/>
              </a:rPr>
              <a:t>.  </a:t>
            </a:r>
            <a:r>
              <a:rPr lang="en-US" altLang="en-US" b="1" dirty="0">
                <a:cs typeface="Arial" panose="020B0604020202020204" pitchFamily="34" charset="0"/>
              </a:rPr>
              <a:t>Within the first 6 hours after exposure to OP </a:t>
            </a:r>
            <a:r>
              <a:rPr lang="en-US" altLang="en-US" dirty="0">
                <a:cs typeface="Arial" panose="020B0604020202020204" pitchFamily="34" charset="0"/>
              </a:rPr>
              <a:t>but reported efficacious up to 24-48 hrs. later. </a:t>
            </a:r>
          </a:p>
          <a:p>
            <a:pPr marL="171450" indent="-171450">
              <a:buFont typeface="Arial" panose="020B0604020202020204" pitchFamily="34" charset="0"/>
              <a:buChar char="•"/>
            </a:pPr>
            <a:r>
              <a:rPr lang="en-US" altLang="en-US" dirty="0">
                <a:cs typeface="Arial" panose="020B0604020202020204" pitchFamily="34" charset="0"/>
              </a:rPr>
              <a:t>Given IV. </a:t>
            </a:r>
          </a:p>
          <a:p>
            <a:endParaRPr lang="en-US" altLang="en-US" dirty="0">
              <a:cs typeface="Arial" panose="020B0604020202020204" pitchFamily="34" charset="0"/>
            </a:endParaRPr>
          </a:p>
          <a:p>
            <a:pPr defTabSz="942289">
              <a:defRPr/>
            </a:pPr>
            <a:r>
              <a:rPr lang="en-US" altLang="en-US" b="1" i="1" dirty="0">
                <a:solidFill>
                  <a:schemeClr val="accent1"/>
                </a:solidFill>
              </a:rPr>
              <a:t>Caution: </a:t>
            </a:r>
            <a:r>
              <a:rPr lang="en-US" altLang="en-US" i="1" dirty="0"/>
              <a:t>Persons attending victim should avoid direct contact with heavily contaminated clothing and vomitus. Wear rubber gloves while washing pesticide from skin and hair. Vinyl gloves provide no protection from dermal absorption</a:t>
            </a:r>
            <a:r>
              <a:rPr lang="en-US" altLang="en-US" dirty="0"/>
              <a:t>. </a:t>
            </a:r>
          </a:p>
          <a:p>
            <a:endParaRPr lang="en-US" altLang="en-US" dirty="0">
              <a:cs typeface="Arial" panose="020B0604020202020204" pitchFamily="34" charset="0"/>
            </a:endParaRPr>
          </a:p>
          <a:p>
            <a:pPr marL="342900" indent="-342900">
              <a:lnSpc>
                <a:spcPct val="90000"/>
              </a:lnSpc>
              <a:buFont typeface="Arial" panose="020B0604020202020204" pitchFamily="34" charset="0"/>
              <a:buChar char="•"/>
            </a:pPr>
            <a:r>
              <a:rPr lang="en-US" altLang="en-US" sz="2500" b="1" dirty="0"/>
              <a:t>GI measures: </a:t>
            </a:r>
            <a:r>
              <a:rPr lang="en-US" altLang="en-US" sz="2500" dirty="0"/>
              <a:t>Activated charcoal. For the unconscious, intubate the airway for protection. Then gastric lavage with a large bore tube followed by use of charcoal</a:t>
            </a:r>
          </a:p>
          <a:p>
            <a:pPr marL="342900" indent="-342900">
              <a:lnSpc>
                <a:spcPct val="90000"/>
              </a:lnSpc>
              <a:buFont typeface="Arial" panose="020B0604020202020204" pitchFamily="34" charset="0"/>
              <a:buChar char="•"/>
            </a:pPr>
            <a:r>
              <a:rPr lang="en-US" altLang="en-US" sz="2500" dirty="0"/>
              <a:t>Furosemide for persistent pulmonary edema after full </a:t>
            </a:r>
            <a:r>
              <a:rPr lang="en-US" altLang="en-US" sz="2500" dirty="0" err="1"/>
              <a:t>atropinization</a:t>
            </a:r>
            <a:endParaRPr lang="en-US" altLang="en-US" sz="2500" dirty="0"/>
          </a:p>
          <a:p>
            <a:pPr marL="342900" indent="-342900">
              <a:lnSpc>
                <a:spcPct val="90000"/>
              </a:lnSpc>
              <a:buFont typeface="Arial" panose="020B0604020202020204" pitchFamily="34" charset="0"/>
              <a:buChar char="•"/>
            </a:pPr>
            <a:r>
              <a:rPr lang="en-US" altLang="en-US" sz="2500" dirty="0"/>
              <a:t>Hydrocarbon aspiration. Treat as ARDS</a:t>
            </a:r>
          </a:p>
          <a:p>
            <a:pPr marL="342900" indent="-342900">
              <a:lnSpc>
                <a:spcPct val="90000"/>
              </a:lnSpc>
              <a:buFont typeface="Arial" panose="020B0604020202020204" pitchFamily="34" charset="0"/>
              <a:buChar char="•"/>
            </a:pPr>
            <a:r>
              <a:rPr lang="en-US" altLang="en-US" sz="2500" dirty="0"/>
              <a:t>Monitor cardiac and pulmonary status (chest x-ray, EKG and cardiac monitoring if indicated)</a:t>
            </a:r>
          </a:p>
          <a:p>
            <a:pPr marL="342900" indent="-342900">
              <a:lnSpc>
                <a:spcPct val="90000"/>
              </a:lnSpc>
              <a:buFont typeface="Arial" panose="020B0604020202020204" pitchFamily="34" charset="0"/>
              <a:buChar char="•"/>
            </a:pPr>
            <a:r>
              <a:rPr lang="en-US" altLang="en-US" sz="2500" dirty="0"/>
              <a:t>Seizures: Diazepam or lorazepam</a:t>
            </a:r>
            <a:endParaRPr lang="en-US" sz="1900" dirty="0">
              <a:latin typeface="Segoe UI" panose="020B0502040204020203" pitchFamily="34" charset="0"/>
            </a:endParaRPr>
          </a:p>
          <a:p>
            <a:pPr>
              <a:lnSpc>
                <a:spcPct val="90000"/>
              </a:lnSpc>
            </a:pPr>
            <a:endParaRPr lang="en-US" sz="1900" b="1" dirty="0">
              <a:latin typeface="Segoe UI" panose="020B0502040204020203" pitchFamily="34" charset="0"/>
            </a:endParaRPr>
          </a:p>
          <a:p>
            <a:pPr>
              <a:lnSpc>
                <a:spcPct val="90000"/>
              </a:lnSpc>
            </a:pPr>
            <a:r>
              <a:rPr lang="en-US" sz="1900" b="1" dirty="0">
                <a:latin typeface="Segoe UI" panose="020B0502040204020203" pitchFamily="34" charset="0"/>
              </a:rPr>
              <a:t>**monitoring ChE blood levels/Follow-up until normalize (reach &gt;80% of baseline) </a:t>
            </a:r>
            <a:endParaRPr lang="en-US" altLang="en-US" sz="2500" b="1" dirty="0"/>
          </a:p>
          <a:p>
            <a:endParaRPr lang="en-US" altLang="en-US" dirty="0">
              <a:cs typeface="Arial" panose="020B0604020202020204" pitchFamily="34" charset="0"/>
            </a:endParaRPr>
          </a:p>
        </p:txBody>
      </p:sp>
    </p:spTree>
    <p:extLst>
      <p:ext uri="{BB962C8B-B14F-4D97-AF65-F5344CB8AC3E}">
        <p14:creationId xmlns:p14="http://schemas.microsoft.com/office/powerpoint/2010/main" val="1622679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49798-6F5B-488D-8795-6D54F3D02D3D}" type="slidenum">
              <a:rPr lang="en-US" smtClean="0"/>
              <a:t>28</a:t>
            </a:fld>
            <a:endParaRPr lang="en-US"/>
          </a:p>
        </p:txBody>
      </p:sp>
    </p:spTree>
    <p:extLst>
      <p:ext uri="{BB962C8B-B14F-4D97-AF65-F5344CB8AC3E}">
        <p14:creationId xmlns:p14="http://schemas.microsoft.com/office/powerpoint/2010/main" val="3841136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As most of you know, California requires providers to report certain diseases and medical condition - many communicable diseases that fall under this “reportable disease” mandate.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Many of you </a:t>
            </a:r>
            <a:r>
              <a:rPr lang="en-US" u="sng" dirty="0">
                <a:latin typeface="Arial" panose="020B0604020202020204" pitchFamily="34" charset="0"/>
                <a:cs typeface="Arial" panose="020B0604020202020204" pitchFamily="34" charset="0"/>
              </a:rPr>
              <a:t>may not know </a:t>
            </a:r>
            <a:r>
              <a:rPr lang="en-US" dirty="0">
                <a:latin typeface="Arial" panose="020B0604020202020204" pitchFamily="34" charset="0"/>
                <a:cs typeface="Arial" panose="020B0604020202020204" pitchFamily="34" charset="0"/>
              </a:rPr>
              <a:t>that “Known or suspected pesticide-related illness or injury” is also a “reportable condition” and therefore </a:t>
            </a:r>
            <a:r>
              <a:rPr lang="en-US" b="1" dirty="0">
                <a:latin typeface="Arial" panose="020B0604020202020204" pitchFamily="34" charset="0"/>
                <a:cs typeface="Arial" panose="020B0604020202020204" pitchFamily="34" charset="0"/>
              </a:rPr>
              <a:t>must be reported</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defTabSz="942289">
              <a:defRP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California health and safety code of laws (HSC 105200) </a:t>
            </a:r>
            <a:r>
              <a:rPr lang="en-US" dirty="0">
                <a:latin typeface="Arial" panose="020B0604020202020204" pitchFamily="34" charset="0"/>
                <a:cs typeface="Arial" panose="020B0604020202020204" pitchFamily="34" charset="0"/>
              </a:rPr>
              <a:t>specifies </a:t>
            </a:r>
            <a:r>
              <a:rPr lang="en-US" b="1" dirty="0">
                <a:latin typeface="Arial" panose="020B0604020202020204" pitchFamily="34" charset="0"/>
                <a:cs typeface="Arial" panose="020B0604020202020204" pitchFamily="34" charset="0"/>
              </a:rPr>
              <a:t>who</a:t>
            </a:r>
            <a:r>
              <a:rPr lang="en-US" dirty="0">
                <a:latin typeface="Arial" panose="020B0604020202020204" pitchFamily="34" charset="0"/>
                <a:cs typeface="Arial" panose="020B0604020202020204" pitchFamily="34" charset="0"/>
              </a:rPr>
              <a:t> has to report, </a:t>
            </a:r>
            <a:r>
              <a:rPr lang="en-US" b="1" dirty="0">
                <a:latin typeface="Arial" panose="020B0604020202020204" pitchFamily="34" charset="0"/>
                <a:cs typeface="Arial" panose="020B0604020202020204" pitchFamily="34" charset="0"/>
              </a:rPr>
              <a:t>what </a:t>
            </a:r>
            <a:r>
              <a:rPr lang="en-US" dirty="0">
                <a:latin typeface="Arial" panose="020B0604020202020204" pitchFamily="34" charset="0"/>
                <a:cs typeface="Arial" panose="020B0604020202020204" pitchFamily="34" charset="0"/>
              </a:rPr>
              <a:t>to report, </a:t>
            </a:r>
            <a:r>
              <a:rPr lang="en-US" b="1" dirty="0">
                <a:latin typeface="Arial" panose="020B0604020202020204" pitchFamily="34" charset="0"/>
                <a:cs typeface="Arial" panose="020B0604020202020204" pitchFamily="34" charset="0"/>
              </a:rPr>
              <a:t>to whom </a:t>
            </a:r>
            <a:r>
              <a:rPr lang="en-US" dirty="0">
                <a:latin typeface="Arial" panose="020B0604020202020204" pitchFamily="34" charset="0"/>
                <a:cs typeface="Arial" panose="020B0604020202020204" pitchFamily="34" charset="0"/>
              </a:rPr>
              <a:t>to report,</a:t>
            </a:r>
            <a:r>
              <a:rPr lang="en-US" baseline="0" dirty="0">
                <a:latin typeface="Arial" panose="020B0604020202020204" pitchFamily="34" charset="0"/>
                <a:cs typeface="Arial" panose="020B0604020202020204" pitchFamily="34" charset="0"/>
              </a:rPr>
              <a:t> and </a:t>
            </a:r>
            <a:r>
              <a:rPr lang="en-US" b="1" baseline="0" dirty="0">
                <a:latin typeface="Arial" panose="020B0604020202020204" pitchFamily="34" charset="0"/>
                <a:cs typeface="Arial" panose="020B0604020202020204" pitchFamily="34" charset="0"/>
              </a:rPr>
              <a:t>when to </a:t>
            </a:r>
            <a:r>
              <a:rPr lang="en-US" baseline="0" dirty="0">
                <a:latin typeface="Arial" panose="020B0604020202020204" pitchFamily="34" charset="0"/>
                <a:cs typeface="Arial" panose="020B0604020202020204" pitchFamily="34" charset="0"/>
              </a:rPr>
              <a:t>report pesticide illnesses.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51779B6-A601-487E-8783-7C3CFDD209E7}" type="slidenum">
              <a:rPr lang="en-US" smtClean="0"/>
              <a:t>29</a:t>
            </a:fld>
            <a:endParaRPr lang="en-US"/>
          </a:p>
        </p:txBody>
      </p:sp>
    </p:spTree>
    <p:extLst>
      <p:ext uri="{BB962C8B-B14F-4D97-AF65-F5344CB8AC3E}">
        <p14:creationId xmlns:p14="http://schemas.microsoft.com/office/powerpoint/2010/main" val="3668415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89">
              <a:defRPr/>
            </a:pPr>
            <a:fld id="{ECE9BF33-BEF0-4578-B785-EC2A14E9D325}" type="slidenum">
              <a:rPr lang="en-US">
                <a:solidFill>
                  <a:prstClr val="black"/>
                </a:solidFill>
                <a:latin typeface="Calibri" panose="020F0502020204030204"/>
              </a:rPr>
              <a:pPr defTabSz="942289">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29336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Physicians</a:t>
            </a:r>
            <a:r>
              <a:rPr lang="en-US" b="1" baseline="0" dirty="0">
                <a:latin typeface="Arial" panose="020B0604020202020204" pitchFamily="34" charset="0"/>
                <a:cs typeface="Arial" panose="020B0604020202020204" pitchFamily="34" charset="0"/>
              </a:rPr>
              <a:t> and surgeons </a:t>
            </a:r>
            <a:r>
              <a:rPr lang="en-US" b="0" dirty="0">
                <a:latin typeface="Arial" panose="020B0604020202020204" pitchFamily="34" charset="0"/>
                <a:cs typeface="Arial" panose="020B0604020202020204" pitchFamily="34" charset="0"/>
              </a:rPr>
              <a:t>must report any known or </a:t>
            </a:r>
            <a:r>
              <a:rPr lang="en-US" b="1" dirty="0">
                <a:latin typeface="Arial" panose="020B0604020202020204" pitchFamily="34" charset="0"/>
                <a:cs typeface="Arial" panose="020B0604020202020204" pitchFamily="34" charset="0"/>
              </a:rPr>
              <a:t>suspected case </a:t>
            </a:r>
            <a:r>
              <a:rPr lang="en-US" b="0" dirty="0">
                <a:latin typeface="Arial" panose="020B0604020202020204" pitchFamily="34" charset="0"/>
                <a:cs typeface="Arial" panose="020B0604020202020204" pitchFamily="34" charset="0"/>
              </a:rPr>
              <a:t>of pesticide-related illness or injury.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Other health care providers </a:t>
            </a:r>
            <a:r>
              <a:rPr lang="en-US" b="1" i="1" dirty="0">
                <a:latin typeface="Arial" panose="020B0604020202020204" pitchFamily="34" charset="0"/>
                <a:cs typeface="Arial" panose="020B0604020202020204" pitchFamily="34" charset="0"/>
              </a:rPr>
              <a:t>should</a:t>
            </a:r>
            <a:r>
              <a:rPr lang="en-US" dirty="0">
                <a:latin typeface="Arial" panose="020B0604020202020204" pitchFamily="34" charset="0"/>
                <a:cs typeface="Arial" panose="020B0604020202020204" pitchFamily="34" charset="0"/>
              </a:rPr>
              <a:t> also report following the same reporting procedures.</a:t>
            </a:r>
          </a:p>
          <a:p>
            <a:endParaRPr lang="en-US" b="1"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*Any case that is suspicious for pesticide-related illness should be reported. It is NOT up to the provider to confirm the diagnosis. All cases that are reported are investigated. </a:t>
            </a:r>
            <a:r>
              <a:rPr lang="en-US" b="1" dirty="0">
                <a:latin typeface="Arial Black" panose="020B0A04020102020204" pitchFamily="34" charset="0"/>
              </a:rPr>
              <a:t/>
            </a:r>
            <a:br>
              <a:rPr lang="en-US" b="1" dirty="0">
                <a:latin typeface="Arial Black" panose="020B0A04020102020204" pitchFamily="34" charset="0"/>
              </a:rPr>
            </a:br>
            <a:endParaRPr lang="en-US" b="1" dirty="0">
              <a:latin typeface="Arial Black" panose="020B0A04020102020204" pitchFamily="34" charset="0"/>
            </a:endParaRPr>
          </a:p>
          <a:p>
            <a:endParaRPr lang="en-US" dirty="0"/>
          </a:p>
        </p:txBody>
      </p:sp>
      <p:sp>
        <p:nvSpPr>
          <p:cNvPr id="4" name="Slide Number Placeholder 3"/>
          <p:cNvSpPr>
            <a:spLocks noGrp="1"/>
          </p:cNvSpPr>
          <p:nvPr>
            <p:ph type="sldNum" sz="quarter" idx="10"/>
          </p:nvPr>
        </p:nvSpPr>
        <p:spPr/>
        <p:txBody>
          <a:bodyPr/>
          <a:lstStyle/>
          <a:p>
            <a:fld id="{F1617B26-7450-4A70-BABB-F24E6D94F25B}" type="slidenum">
              <a:rPr lang="en-US" smtClean="0"/>
              <a:t>30</a:t>
            </a:fld>
            <a:endParaRPr lang="en-US"/>
          </a:p>
        </p:txBody>
      </p:sp>
    </p:spTree>
    <p:extLst>
      <p:ext uri="{BB962C8B-B14F-4D97-AF65-F5344CB8AC3E}">
        <p14:creationId xmlns:p14="http://schemas.microsoft.com/office/powerpoint/2010/main" val="258341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To whom must they report?  </a:t>
            </a:r>
            <a:r>
              <a:rPr lang="en-US" dirty="0">
                <a:latin typeface="Arial" panose="020B0604020202020204" pitchFamily="34" charset="0"/>
                <a:cs typeface="Arial" panose="020B0604020202020204" pitchFamily="34" charset="0"/>
              </a:rPr>
              <a:t>To the Local</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Health Officer.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When shall</a:t>
            </a:r>
            <a:r>
              <a:rPr lang="en-US" b="1" baseline="0" dirty="0">
                <a:latin typeface="Arial" panose="020B0604020202020204" pitchFamily="34" charset="0"/>
                <a:cs typeface="Arial" panose="020B0604020202020204" pitchFamily="34" charset="0"/>
              </a:rPr>
              <a:t> they report it?  </a:t>
            </a:r>
            <a:r>
              <a:rPr lang="en-US" baseline="0" dirty="0">
                <a:latin typeface="Arial" panose="020B0604020202020204" pitchFamily="34" charset="0"/>
                <a:cs typeface="Arial" panose="020B0604020202020204" pitchFamily="34" charset="0"/>
              </a:rPr>
              <a:t>Within 24 hours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1617B26-7450-4A70-BABB-F24E6D94F25B}" type="slidenum">
              <a:rPr lang="en-US" smtClean="0"/>
              <a:t>31</a:t>
            </a:fld>
            <a:endParaRPr lang="en-US"/>
          </a:p>
        </p:txBody>
      </p:sp>
    </p:spTree>
    <p:extLst>
      <p:ext uri="{BB962C8B-B14F-4D97-AF65-F5344CB8AC3E}">
        <p14:creationId xmlns:p14="http://schemas.microsoft.com/office/powerpoint/2010/main" val="3606425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 report</a:t>
            </a:r>
            <a:r>
              <a:rPr lang="en-US" baseline="0" dirty="0">
                <a:latin typeface="Arial" panose="020B0604020202020204" pitchFamily="34" charset="0"/>
                <a:cs typeface="Arial" panose="020B0604020202020204" pitchFamily="34" charset="0"/>
              </a:rPr>
              <a:t> a pesticide illness, </a:t>
            </a:r>
            <a:r>
              <a:rPr lang="en-US" dirty="0">
                <a:latin typeface="Arial" panose="020B0604020202020204" pitchFamily="34" charset="0"/>
                <a:cs typeface="Arial" panose="020B0604020202020204" pitchFamily="34" charset="0"/>
              </a:rPr>
              <a:t>CA physicians must use one of the following </a:t>
            </a:r>
            <a:r>
              <a:rPr lang="en-US" b="1" dirty="0">
                <a:latin typeface="Arial" panose="020B0604020202020204" pitchFamily="34" charset="0"/>
                <a:cs typeface="Arial" panose="020B0604020202020204" pitchFamily="34" charset="0"/>
              </a:rPr>
              <a:t>four methods </a:t>
            </a:r>
            <a:r>
              <a:rPr lang="en-US" baseline="0"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235572" indent="-235572">
              <a:buAutoNum type="arabicPeriod"/>
            </a:pPr>
            <a:r>
              <a:rPr lang="en-US" dirty="0">
                <a:latin typeface="Arial" panose="020B0604020202020204" pitchFamily="34" charset="0"/>
                <a:cs typeface="Arial" panose="020B0604020202020204" pitchFamily="34" charset="0"/>
              </a:rPr>
              <a:t>C</a:t>
            </a:r>
            <a:r>
              <a:rPr lang="en-US" baseline="0" dirty="0">
                <a:latin typeface="Arial" panose="020B0604020202020204" pitchFamily="34" charset="0"/>
                <a:cs typeface="Arial" panose="020B0604020202020204" pitchFamily="34" charset="0"/>
              </a:rPr>
              <a:t>alling the local health officer or the </a:t>
            </a:r>
            <a:r>
              <a:rPr lang="en-US" b="1" baseline="0" dirty="0">
                <a:latin typeface="Arial" panose="020B0604020202020204" pitchFamily="34" charset="0"/>
                <a:cs typeface="Arial" panose="020B0604020202020204" pitchFamily="34" charset="0"/>
              </a:rPr>
              <a:t>LHO</a:t>
            </a:r>
            <a:r>
              <a:rPr lang="en-US" baseline="0" dirty="0">
                <a:latin typeface="Arial" panose="020B0604020202020204" pitchFamily="34" charset="0"/>
                <a:cs typeface="Arial" panose="020B0604020202020204" pitchFamily="34" charset="0"/>
              </a:rPr>
              <a:t> designee. </a:t>
            </a:r>
            <a:r>
              <a:rPr lang="en-US" dirty="0">
                <a:hlinkClick r:id="rId3"/>
              </a:rPr>
              <a:t>CCLHO Health Officer Directory (ca.gov)</a:t>
            </a:r>
            <a:r>
              <a:rPr lang="en-US"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235572" indent="-235572">
              <a:buAutoNum type="arabicPeriod"/>
            </a:pPr>
            <a:r>
              <a:rPr lang="en-US" dirty="0">
                <a:latin typeface="Arial" panose="020B0604020202020204" pitchFamily="34" charset="0"/>
                <a:cs typeface="Arial" panose="020B0604020202020204" pitchFamily="34" charset="0"/>
              </a:rPr>
              <a:t>C</a:t>
            </a:r>
            <a:r>
              <a:rPr lang="en-US" baseline="0" dirty="0">
                <a:latin typeface="Arial" panose="020B0604020202020204" pitchFamily="34" charset="0"/>
                <a:cs typeface="Arial" panose="020B0604020202020204" pitchFamily="34" charset="0"/>
              </a:rPr>
              <a:t>alling the </a:t>
            </a:r>
            <a:r>
              <a:rPr lang="en-US" b="1" baseline="0" dirty="0">
                <a:latin typeface="Arial" panose="020B0604020202020204" pitchFamily="34" charset="0"/>
                <a:cs typeface="Arial" panose="020B0604020202020204" pitchFamily="34" charset="0"/>
              </a:rPr>
              <a:t>CPCS</a:t>
            </a:r>
            <a:r>
              <a:rPr lang="en-US" baseline="0" dirty="0">
                <a:latin typeface="Arial" panose="020B0604020202020204" pitchFamily="34" charset="0"/>
                <a:cs typeface="Arial" panose="020B0604020202020204" pitchFamily="34" charset="0"/>
              </a:rPr>
              <a:t>. 1-800-222-1222 for general public. For healthcare providers 1-800-411-8080. </a:t>
            </a:r>
            <a:r>
              <a:rPr lang="en-US" b="1" baseline="0" dirty="0">
                <a:latin typeface="Arial" panose="020B0604020202020204" pitchFamily="34" charset="0"/>
                <a:cs typeface="Arial" panose="020B0604020202020204" pitchFamily="34" charset="0"/>
              </a:rPr>
              <a:t>Will make the report for you. </a:t>
            </a:r>
            <a:endParaRPr lang="en-US" b="1" dirty="0">
              <a:latin typeface="Arial" panose="020B0604020202020204" pitchFamily="34" charset="0"/>
              <a:cs typeface="Arial" panose="020B0604020202020204" pitchFamily="34" charset="0"/>
            </a:endParaRPr>
          </a:p>
          <a:p>
            <a:pPr marL="235572" indent="-235572">
              <a:buAutoNum type="arabicPeriod"/>
            </a:pPr>
            <a:r>
              <a:rPr lang="en-US" dirty="0">
                <a:latin typeface="Arial" panose="020B0604020202020204" pitchFamily="34" charset="0"/>
                <a:cs typeface="Arial" panose="020B0604020202020204" pitchFamily="34" charset="0"/>
              </a:rPr>
              <a:t>F</a:t>
            </a:r>
            <a:r>
              <a:rPr lang="en-US" baseline="0" dirty="0">
                <a:latin typeface="Arial" panose="020B0604020202020204" pitchFamily="34" charset="0"/>
                <a:cs typeface="Arial" panose="020B0604020202020204" pitchFamily="34" charset="0"/>
              </a:rPr>
              <a:t>iling a </a:t>
            </a:r>
            <a:r>
              <a:rPr lang="en-US" b="1" baseline="0" dirty="0">
                <a:latin typeface="Arial" panose="020B0604020202020204" pitchFamily="34" charset="0"/>
                <a:cs typeface="Arial" panose="020B0604020202020204" pitchFamily="34" charset="0"/>
              </a:rPr>
              <a:t>CMR</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(Confidential Morbidity Report or</a:t>
            </a:r>
          </a:p>
          <a:p>
            <a:pPr marL="235572" indent="-235572">
              <a:buAutoNum type="arabicPeriod"/>
            </a:pPr>
            <a:r>
              <a:rPr lang="en-US" dirty="0">
                <a:latin typeface="Arial" panose="020B0604020202020204" pitchFamily="34" charset="0"/>
                <a:cs typeface="Arial" panose="020B0604020202020204" pitchFamily="34" charset="0"/>
              </a:rPr>
              <a:t>R</a:t>
            </a:r>
            <a:r>
              <a:rPr lang="en-US" baseline="0" dirty="0">
                <a:latin typeface="Arial" panose="020B0604020202020204" pitchFamily="34" charset="0"/>
                <a:cs typeface="Arial" panose="020B0604020202020204" pitchFamily="34" charset="0"/>
              </a:rPr>
              <a:t>eport electronically using </a:t>
            </a:r>
            <a:r>
              <a:rPr lang="en-US" b="1" baseline="0" dirty="0">
                <a:latin typeface="Arial" panose="020B0604020202020204" pitchFamily="34" charset="0"/>
                <a:cs typeface="Arial" panose="020B0604020202020204" pitchFamily="34" charset="0"/>
              </a:rPr>
              <a:t>CalREDIE</a:t>
            </a:r>
            <a:r>
              <a:rPr lang="en-US" baseline="0" dirty="0">
                <a:latin typeface="Arial" panose="020B0604020202020204" pitchFamily="34" charset="0"/>
                <a:cs typeface="Arial" panose="020B0604020202020204" pitchFamily="34" charset="0"/>
              </a:rPr>
              <a:t>, the California </a:t>
            </a:r>
            <a:r>
              <a:rPr lang="en-US" dirty="0">
                <a:latin typeface="Arial" panose="020B0604020202020204" pitchFamily="34" charset="0"/>
                <a:cs typeface="Arial" panose="020B0604020202020204" pitchFamily="34" charset="0"/>
              </a:rPr>
              <a:t>R</a:t>
            </a:r>
            <a:r>
              <a:rPr lang="en-US" baseline="0" dirty="0">
                <a:latin typeface="Arial" panose="020B0604020202020204" pitchFamily="34" charset="0"/>
                <a:cs typeface="Arial" panose="020B0604020202020204" pitchFamily="34" charset="0"/>
              </a:rPr>
              <a:t>eportable </a:t>
            </a:r>
            <a:r>
              <a:rPr lang="en-US" dirty="0">
                <a:latin typeface="Arial" panose="020B0604020202020204" pitchFamily="34" charset="0"/>
                <a:cs typeface="Arial" panose="020B0604020202020204" pitchFamily="34" charset="0"/>
              </a:rPr>
              <a:t>D</a:t>
            </a:r>
            <a:r>
              <a:rPr lang="en-US" baseline="0" dirty="0">
                <a:latin typeface="Arial" panose="020B0604020202020204" pitchFamily="34" charset="0"/>
                <a:cs typeface="Arial" panose="020B0604020202020204" pitchFamily="34" charset="0"/>
              </a:rPr>
              <a:t>isease </a:t>
            </a:r>
            <a:r>
              <a:rPr lang="en-US" dirty="0">
                <a:latin typeface="Arial" panose="020B0604020202020204" pitchFamily="34" charset="0"/>
                <a:cs typeface="Arial" panose="020B0604020202020204" pitchFamily="34" charset="0"/>
              </a:rPr>
              <a:t>I</a:t>
            </a:r>
            <a:r>
              <a:rPr lang="en-US" baseline="0" dirty="0">
                <a:latin typeface="Arial" panose="020B0604020202020204" pitchFamily="34" charset="0"/>
                <a:cs typeface="Arial" panose="020B0604020202020204" pitchFamily="34" charset="0"/>
              </a:rPr>
              <a:t>nformation </a:t>
            </a:r>
            <a:r>
              <a:rPr lang="en-US" dirty="0">
                <a:latin typeface="Arial" panose="020B0604020202020204" pitchFamily="34" charset="0"/>
                <a:cs typeface="Arial" panose="020B0604020202020204" pitchFamily="34" charset="0"/>
              </a:rPr>
              <a:t>E</a:t>
            </a:r>
            <a:r>
              <a:rPr lang="en-US" baseline="0" dirty="0">
                <a:latin typeface="Arial" panose="020B0604020202020204" pitchFamily="34" charset="0"/>
                <a:cs typeface="Arial" panose="020B0604020202020204" pitchFamily="34" charset="0"/>
              </a:rPr>
              <a:t>xchange if it is available in the physician’s county.</a:t>
            </a:r>
          </a:p>
          <a:p>
            <a:pPr marL="235572" indent="-235572">
              <a:buAutoNum type="arabicPeriod"/>
            </a:pPr>
            <a:endParaRPr lang="en-US" baseline="0" dirty="0">
              <a:latin typeface="Arial" panose="020B0604020202020204" pitchFamily="34" charset="0"/>
              <a:cs typeface="Arial" panose="020B0604020202020204" pitchFamily="34" charset="0"/>
            </a:endParaRPr>
          </a:p>
          <a:p>
            <a:pPr defTabSz="942289">
              <a:defRPr/>
            </a:pPr>
            <a:r>
              <a:rPr lang="en-US" dirty="0">
                <a:latin typeface="Arial" panose="020B0604020202020204" pitchFamily="34" charset="0"/>
                <a:cs typeface="Arial" panose="020B0604020202020204" pitchFamily="34" charset="0"/>
              </a:rPr>
              <a:t>If the physician fails to</a:t>
            </a:r>
            <a:r>
              <a:rPr lang="en-US" baseline="0" dirty="0">
                <a:latin typeface="Arial" panose="020B0604020202020204" pitchFamily="34" charset="0"/>
                <a:cs typeface="Arial" panose="020B0604020202020204" pitchFamily="34" charset="0"/>
              </a:rPr>
              <a:t> comply, </a:t>
            </a:r>
            <a:r>
              <a:rPr lang="en-US" b="1" baseline="0" dirty="0">
                <a:latin typeface="Arial" panose="020B0604020202020204" pitchFamily="34" charset="0"/>
                <a:cs typeface="Arial" panose="020B0604020202020204" pitchFamily="34" charset="0"/>
              </a:rPr>
              <a:t>they shall be liable for a $250 civil penalty </a:t>
            </a:r>
            <a:endParaRPr lang="en-US" b="1" dirty="0">
              <a:latin typeface="Arial" panose="020B0604020202020204" pitchFamily="34" charset="0"/>
              <a:cs typeface="Arial" panose="020B0604020202020204" pitchFamily="34" charset="0"/>
            </a:endParaRPr>
          </a:p>
          <a:p>
            <a:pPr marL="235572" indent="-235572">
              <a:buAutoNum type="arabicPeriod"/>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1617B26-7450-4A70-BABB-F24E6D94F25B}" type="slidenum">
              <a:rPr lang="en-US" smtClean="0"/>
              <a:t>32</a:t>
            </a:fld>
            <a:endParaRPr lang="en-US"/>
          </a:p>
        </p:txBody>
      </p:sp>
    </p:spTree>
    <p:extLst>
      <p:ext uri="{BB962C8B-B14F-4D97-AF65-F5344CB8AC3E}">
        <p14:creationId xmlns:p14="http://schemas.microsoft.com/office/powerpoint/2010/main" val="1293072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But physicians </a:t>
            </a:r>
            <a:r>
              <a:rPr lang="en-US" b="1" u="sng" dirty="0">
                <a:latin typeface="Arial" panose="020B0604020202020204" pitchFamily="34" charset="0"/>
                <a:cs typeface="Arial" panose="020B0604020202020204" pitchFamily="34" charset="0"/>
              </a:rPr>
              <a:t>must also </a:t>
            </a:r>
            <a:r>
              <a:rPr lang="en-US" dirty="0">
                <a:latin typeface="Arial" panose="020B0604020202020204" pitchFamily="34" charset="0"/>
                <a:cs typeface="Arial" panose="020B0604020202020204" pitchFamily="34" charset="0"/>
              </a:rPr>
              <a:t>send a copy of the </a:t>
            </a:r>
            <a:r>
              <a:rPr lang="en-US" b="1" dirty="0">
                <a:latin typeface="Arial" panose="020B0604020202020204" pitchFamily="34" charset="0"/>
                <a:cs typeface="Arial" panose="020B0604020202020204" pitchFamily="34" charset="0"/>
              </a:rPr>
              <a:t>Doctor’s First Report of Occupational Injury or Illness </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647824" lvl="1" indent="-176679">
              <a:buFont typeface="Arial" panose="020B0604020202020204" pitchFamily="34" charset="0"/>
              <a:buChar char="•"/>
            </a:pPr>
            <a:r>
              <a:rPr lang="en-US" dirty="0">
                <a:latin typeface="Arial" panose="020B0604020202020204" pitchFamily="34" charset="0"/>
                <a:cs typeface="Arial" panose="020B0604020202020204" pitchFamily="34" charset="0"/>
              </a:rPr>
              <a:t>to the </a:t>
            </a:r>
            <a:r>
              <a:rPr lang="en-US" b="1" dirty="0">
                <a:latin typeface="Arial" panose="020B0604020202020204" pitchFamily="34" charset="0"/>
                <a:cs typeface="Arial" panose="020B0604020202020204" pitchFamily="34" charset="0"/>
              </a:rPr>
              <a:t>employer</a:t>
            </a:r>
            <a:r>
              <a:rPr lang="en-US" b="1" baseline="0" dirty="0">
                <a:latin typeface="Arial" panose="020B0604020202020204" pitchFamily="34" charset="0"/>
                <a:cs typeface="Arial" panose="020B0604020202020204" pitchFamily="34" charset="0"/>
              </a:rPr>
              <a:t> or insurer within 5 days </a:t>
            </a:r>
            <a:r>
              <a:rPr lang="en-US" baseline="0" dirty="0">
                <a:latin typeface="Arial" panose="020B0604020202020204" pitchFamily="34" charset="0"/>
                <a:cs typeface="Arial" panose="020B0604020202020204" pitchFamily="34" charset="0"/>
              </a:rPr>
              <a:t>of the first visit and </a:t>
            </a:r>
          </a:p>
          <a:p>
            <a:pPr marL="647824" lvl="1" indent="-176679">
              <a:buFont typeface="Arial" panose="020B0604020202020204" pitchFamily="34" charset="0"/>
              <a:buChar char="•"/>
            </a:pPr>
            <a:r>
              <a:rPr lang="en-US" baseline="0" dirty="0">
                <a:latin typeface="Arial" panose="020B0604020202020204" pitchFamily="34" charset="0"/>
                <a:cs typeface="Arial" panose="020B0604020202020204" pitchFamily="34" charset="0"/>
              </a:rPr>
              <a:t>to the </a:t>
            </a:r>
            <a:r>
              <a:rPr lang="en-US" b="1" baseline="0" dirty="0">
                <a:latin typeface="Arial" panose="020B0604020202020204" pitchFamily="34" charset="0"/>
                <a:cs typeface="Arial" panose="020B0604020202020204" pitchFamily="34" charset="0"/>
              </a:rPr>
              <a:t>Local Health Officer within 7 days </a:t>
            </a:r>
            <a:r>
              <a:rPr lang="en-US" baseline="0" dirty="0">
                <a:latin typeface="Arial" panose="020B0604020202020204" pitchFamily="34" charset="0"/>
                <a:cs typeface="Arial" panose="020B0604020202020204" pitchFamily="34" charset="0"/>
              </a:rPr>
              <a:t>of the first visit.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1617B26-7450-4A70-BABB-F24E6D94F25B}" type="slidenum">
              <a:rPr lang="en-US" smtClean="0"/>
              <a:t>33</a:t>
            </a:fld>
            <a:endParaRPr lang="en-US"/>
          </a:p>
        </p:txBody>
      </p:sp>
    </p:spTree>
    <p:extLst>
      <p:ext uri="{BB962C8B-B14F-4D97-AF65-F5344CB8AC3E}">
        <p14:creationId xmlns:p14="http://schemas.microsoft.com/office/powerpoint/2010/main" val="1224524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cs typeface="Arial" panose="020B0604020202020204" pitchFamily="34" charset="0"/>
              </a:rPr>
              <a:t>You might be wondering – “Why are</a:t>
            </a:r>
            <a:r>
              <a:rPr lang="en-US" dirty="0">
                <a:cs typeface="Arial" panose="020B0604020202020204" pitchFamily="34" charset="0"/>
              </a:rPr>
              <a:t> providers </a:t>
            </a:r>
            <a:r>
              <a:rPr lang="en-US" u="sng" dirty="0">
                <a:cs typeface="Arial" panose="020B0604020202020204" pitchFamily="34" charset="0"/>
              </a:rPr>
              <a:t>required</a:t>
            </a:r>
            <a:r>
              <a:rPr lang="en-US" dirty="0">
                <a:cs typeface="Arial" panose="020B0604020202020204" pitchFamily="34" charset="0"/>
              </a:rPr>
              <a:t> to report pesticide-related illnesses?”</a:t>
            </a:r>
            <a:endParaRPr lang="en-US" baseline="0" dirty="0">
              <a:cs typeface="Arial" panose="020B0604020202020204" pitchFamily="34" charset="0"/>
            </a:endParaRPr>
          </a:p>
          <a:p>
            <a:endParaRPr lang="en-US" dirty="0">
              <a:cs typeface="Arial" panose="020B0604020202020204" pitchFamily="34" charset="0"/>
            </a:endParaRPr>
          </a:p>
          <a:p>
            <a:r>
              <a:rPr lang="en-US" dirty="0">
                <a:cs typeface="Arial" panose="020B0604020202020204" pitchFamily="34" charset="0"/>
              </a:rPr>
              <a:t>Similar to our efforts to control of communicable disease, the purpose of reporting is to </a:t>
            </a:r>
            <a:r>
              <a:rPr lang="en-US" b="1" dirty="0">
                <a:cs typeface="Arial" panose="020B0604020202020204" pitchFamily="34" charset="0"/>
              </a:rPr>
              <a:t>reduce future harmful incidents.</a:t>
            </a:r>
            <a:r>
              <a:rPr lang="en-US" dirty="0">
                <a:cs typeface="Arial" panose="020B0604020202020204" pitchFamily="34" charset="0"/>
              </a:rPr>
              <a:t>  And in the recent past, there have been single incidents where pesticide applications have made dozens or hundreds of people ill.  </a:t>
            </a:r>
          </a:p>
          <a:p>
            <a:endParaRPr lang="en-US" dirty="0">
              <a:cs typeface="Arial" panose="020B0604020202020204" pitchFamily="34" charset="0"/>
            </a:endParaRPr>
          </a:p>
          <a:p>
            <a:r>
              <a:rPr lang="en-US" baseline="0" dirty="0">
                <a:cs typeface="Arial" panose="020B0604020202020204" pitchFamily="34" charset="0"/>
              </a:rPr>
              <a:t>As you can see in this diagram,</a:t>
            </a:r>
            <a:r>
              <a:rPr lang="en-US" dirty="0">
                <a:cs typeface="Arial" panose="020B0604020202020204" pitchFamily="34" charset="0"/>
              </a:rPr>
              <a:t> </a:t>
            </a:r>
          </a:p>
          <a:p>
            <a:pPr marL="176679" indent="-176679">
              <a:buFont typeface="Arial" panose="020B0604020202020204" pitchFamily="34" charset="0"/>
              <a:buChar char="•"/>
            </a:pPr>
            <a:r>
              <a:rPr lang="en-US" dirty="0">
                <a:cs typeface="Arial" panose="020B0604020202020204" pitchFamily="34" charset="0"/>
              </a:rPr>
              <a:t>any </a:t>
            </a:r>
            <a:r>
              <a:rPr lang="en-US" b="1" dirty="0">
                <a:cs typeface="Arial" panose="020B0604020202020204" pitchFamily="34" charset="0"/>
              </a:rPr>
              <a:t>pesticide use can potentially lead to human exposure and detectable illness</a:t>
            </a:r>
            <a:r>
              <a:rPr lang="en-US" dirty="0">
                <a:cs typeface="Arial" panose="020B0604020202020204" pitchFamily="34" charset="0"/>
              </a:rPr>
              <a:t>. </a:t>
            </a:r>
          </a:p>
          <a:p>
            <a:pPr marL="176679" indent="-176679">
              <a:buFont typeface="Arial" panose="020B0604020202020204" pitchFamily="34" charset="0"/>
              <a:buChar char="•"/>
            </a:pPr>
            <a:r>
              <a:rPr lang="en-US" dirty="0">
                <a:cs typeface="Arial" panose="020B0604020202020204" pitchFamily="34" charset="0"/>
              </a:rPr>
              <a:t>Subsequent investigation and long-term surveillance may lead state regulators to conclude that certain pesticides or application methods can cause “</a:t>
            </a:r>
            <a:r>
              <a:rPr lang="en-US" b="1" dirty="0">
                <a:cs typeface="Arial" panose="020B0604020202020204" pitchFamily="34" charset="0"/>
              </a:rPr>
              <a:t>Unreasonable adverse effects</a:t>
            </a:r>
            <a:r>
              <a:rPr lang="en-US" dirty="0">
                <a:cs typeface="Arial" panose="020B0604020202020204" pitchFamily="34" charset="0"/>
              </a:rPr>
              <a:t>….” </a:t>
            </a:r>
          </a:p>
          <a:p>
            <a:pPr marL="176679" indent="-176679">
              <a:buFont typeface="Arial" panose="020B0604020202020204" pitchFamily="34" charset="0"/>
              <a:buChar char="•"/>
            </a:pPr>
            <a:r>
              <a:rPr lang="en-US" dirty="0">
                <a:cs typeface="Arial" panose="020B0604020202020204" pitchFamily="34" charset="0"/>
              </a:rPr>
              <a:t>and changes must then be made to reduce or prevent the harmful exposure.  </a:t>
            </a:r>
          </a:p>
          <a:p>
            <a:endParaRPr lang="en-US" baseline="0" dirty="0">
              <a:cs typeface="Arial" panose="020B0604020202020204" pitchFamily="34" charset="0"/>
            </a:endParaRPr>
          </a:p>
          <a:p>
            <a:r>
              <a:rPr lang="en-US" baseline="0" dirty="0">
                <a:cs typeface="Arial" panose="020B0604020202020204" pitchFamily="34" charset="0"/>
              </a:rPr>
              <a:t>*The system helps to identify a) improper use, which can result in a fine or b) proper use, which may trigger need to change labels, use conditions etc. </a:t>
            </a:r>
          </a:p>
          <a:p>
            <a:endParaRPr lang="en-US" baseline="0" dirty="0">
              <a:cs typeface="Arial" panose="020B0604020202020204" pitchFamily="34" charset="0"/>
            </a:endParaRPr>
          </a:p>
          <a:p>
            <a:pPr defTabSz="942289" eaLnBrk="0" fontAlgn="base" hangingPunct="0">
              <a:spcBef>
                <a:spcPct val="30000"/>
              </a:spcBef>
              <a:spcAft>
                <a:spcPct val="0"/>
              </a:spcAft>
              <a:defRPr/>
            </a:pPr>
            <a:r>
              <a:rPr lang="en-US" dirty="0">
                <a:solidFill>
                  <a:srgbClr val="000000"/>
                </a:solidFill>
              </a:rPr>
              <a:t>Specific factors that may trigger reevaluation include </a:t>
            </a:r>
          </a:p>
          <a:p>
            <a:pPr marL="176679" indent="-176679" defTabSz="942289" eaLnBrk="0" fontAlgn="base" hangingPunct="0">
              <a:spcBef>
                <a:spcPct val="30000"/>
              </a:spcBef>
              <a:spcAft>
                <a:spcPct val="0"/>
              </a:spcAft>
              <a:buFont typeface="Arial" panose="020B0604020202020204" pitchFamily="34" charset="0"/>
              <a:buChar char="•"/>
              <a:defRPr/>
            </a:pPr>
            <a:r>
              <a:rPr lang="en-US" dirty="0">
                <a:solidFill>
                  <a:srgbClr val="000000"/>
                </a:solidFill>
              </a:rPr>
              <a:t>public or worker health hazard, </a:t>
            </a:r>
          </a:p>
          <a:p>
            <a:pPr marL="176679" indent="-176679" defTabSz="942289" eaLnBrk="0" fontAlgn="base" hangingPunct="0">
              <a:spcBef>
                <a:spcPct val="30000"/>
              </a:spcBef>
              <a:spcAft>
                <a:spcPct val="0"/>
              </a:spcAft>
              <a:buFont typeface="Arial" panose="020B0604020202020204" pitchFamily="34" charset="0"/>
              <a:buChar char="•"/>
              <a:defRPr/>
            </a:pPr>
            <a:r>
              <a:rPr lang="en-US" dirty="0">
                <a:solidFill>
                  <a:srgbClr val="000000"/>
                </a:solidFill>
              </a:rPr>
              <a:t>fish or wildlife hazard, </a:t>
            </a:r>
          </a:p>
          <a:p>
            <a:pPr marL="176679" indent="-176679" defTabSz="942289" eaLnBrk="0" fontAlgn="base" hangingPunct="0">
              <a:spcBef>
                <a:spcPct val="30000"/>
              </a:spcBef>
              <a:spcAft>
                <a:spcPct val="0"/>
              </a:spcAft>
              <a:buFont typeface="Arial" panose="020B0604020202020204" pitchFamily="34" charset="0"/>
              <a:buChar char="•"/>
              <a:defRPr/>
            </a:pPr>
            <a:r>
              <a:rPr lang="en-US" dirty="0">
                <a:solidFill>
                  <a:srgbClr val="000000"/>
                </a:solidFill>
              </a:rPr>
              <a:t>environmental contamination, </a:t>
            </a:r>
          </a:p>
          <a:p>
            <a:pPr marL="176679" indent="-176679" defTabSz="942289" eaLnBrk="0" fontAlgn="base" hangingPunct="0">
              <a:spcBef>
                <a:spcPct val="30000"/>
              </a:spcBef>
              <a:spcAft>
                <a:spcPct val="0"/>
              </a:spcAft>
              <a:buFont typeface="Arial" panose="020B0604020202020204" pitchFamily="34" charset="0"/>
              <a:buChar char="•"/>
              <a:defRPr/>
            </a:pPr>
            <a:r>
              <a:rPr lang="en-US" dirty="0">
                <a:solidFill>
                  <a:srgbClr val="000000"/>
                </a:solidFill>
              </a:rPr>
              <a:t>unwanted damage to plants, </a:t>
            </a:r>
          </a:p>
          <a:p>
            <a:pPr marL="176679" indent="-176679" defTabSz="942289" eaLnBrk="0" fontAlgn="base" hangingPunct="0">
              <a:spcBef>
                <a:spcPct val="30000"/>
              </a:spcBef>
              <a:spcAft>
                <a:spcPct val="0"/>
              </a:spcAft>
              <a:buFont typeface="Arial" panose="020B0604020202020204" pitchFamily="34" charset="0"/>
              <a:buChar char="•"/>
              <a:defRPr/>
            </a:pPr>
            <a:r>
              <a:rPr lang="en-US" dirty="0">
                <a:solidFill>
                  <a:srgbClr val="000000"/>
                </a:solidFill>
              </a:rPr>
              <a:t>inadequate labelling, </a:t>
            </a:r>
          </a:p>
          <a:p>
            <a:pPr marL="176679" indent="-176679" defTabSz="942289" eaLnBrk="0" fontAlgn="base" hangingPunct="0">
              <a:spcBef>
                <a:spcPct val="30000"/>
              </a:spcBef>
              <a:spcAft>
                <a:spcPct val="0"/>
              </a:spcAft>
              <a:buFont typeface="Arial" panose="020B0604020202020204" pitchFamily="34" charset="0"/>
              <a:buChar char="•"/>
              <a:defRPr/>
            </a:pPr>
            <a:r>
              <a:rPr lang="en-US" dirty="0">
                <a:solidFill>
                  <a:srgbClr val="000000"/>
                </a:solidFill>
              </a:rPr>
              <a:t>lack of efficacy, </a:t>
            </a:r>
          </a:p>
          <a:p>
            <a:pPr marL="176679" indent="-176679" defTabSz="942289" eaLnBrk="0" fontAlgn="base" hangingPunct="0">
              <a:spcBef>
                <a:spcPct val="30000"/>
              </a:spcBef>
              <a:spcAft>
                <a:spcPct val="0"/>
              </a:spcAft>
              <a:buFont typeface="Arial" panose="020B0604020202020204" pitchFamily="34" charset="0"/>
              <a:buChar char="•"/>
              <a:defRPr/>
            </a:pPr>
            <a:r>
              <a:rPr lang="en-US" dirty="0">
                <a:solidFill>
                  <a:srgbClr val="000000"/>
                </a:solidFill>
              </a:rPr>
              <a:t>disruption of pest management, </a:t>
            </a:r>
          </a:p>
          <a:p>
            <a:pPr marL="176679" indent="-176679" defTabSz="942289" eaLnBrk="0" fontAlgn="base" hangingPunct="0">
              <a:spcBef>
                <a:spcPct val="30000"/>
              </a:spcBef>
              <a:spcAft>
                <a:spcPct val="0"/>
              </a:spcAft>
              <a:buFont typeface="Arial" panose="020B0604020202020204" pitchFamily="34" charset="0"/>
              <a:buChar char="•"/>
              <a:defRPr/>
            </a:pPr>
            <a:r>
              <a:rPr lang="en-US" dirty="0">
                <a:solidFill>
                  <a:srgbClr val="000000"/>
                </a:solidFill>
              </a:rPr>
              <a:t>availability of an effective and feasible alternative materials or procedure which is demonstrably less destructive to the environment, </a:t>
            </a:r>
          </a:p>
          <a:p>
            <a:pPr marL="176679" indent="-176679" defTabSz="942289" eaLnBrk="0" fontAlgn="base" hangingPunct="0">
              <a:spcBef>
                <a:spcPct val="30000"/>
              </a:spcBef>
              <a:spcAft>
                <a:spcPct val="0"/>
              </a:spcAft>
              <a:buFont typeface="Arial" panose="020B0604020202020204" pitchFamily="34" charset="0"/>
              <a:buChar char="•"/>
              <a:defRPr/>
            </a:pPr>
            <a:r>
              <a:rPr lang="en-US" dirty="0">
                <a:solidFill>
                  <a:srgbClr val="000000"/>
                </a:solidFill>
              </a:rPr>
              <a:t>discovery that data on which DPR relied to register a product is false, misleading or incomplete </a:t>
            </a:r>
          </a:p>
          <a:p>
            <a:pPr marL="176679" indent="-176679" defTabSz="942289" eaLnBrk="0" fontAlgn="base" hangingPunct="0">
              <a:spcBef>
                <a:spcPct val="30000"/>
              </a:spcBef>
              <a:spcAft>
                <a:spcPct val="0"/>
              </a:spcAft>
              <a:buFont typeface="Arial" panose="020B0604020202020204" pitchFamily="34" charset="0"/>
              <a:buChar char="•"/>
              <a:defRPr/>
            </a:pPr>
            <a:r>
              <a:rPr lang="en-US" dirty="0">
                <a:solidFill>
                  <a:srgbClr val="000000"/>
                </a:solidFill>
              </a:rPr>
              <a:t>or other information suggesting a significant adverse risk</a:t>
            </a:r>
          </a:p>
          <a:p>
            <a:endParaRPr lang="en-US" baseline="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13704F95-327B-4799-A33D-14632D2033A8}" type="slidenum">
              <a:rPr lang="en-US" smtClean="0"/>
              <a:t>34</a:t>
            </a:fld>
            <a:endParaRPr lang="en-US"/>
          </a:p>
        </p:txBody>
      </p:sp>
    </p:spTree>
    <p:extLst>
      <p:ext uri="{BB962C8B-B14F-4D97-AF65-F5344CB8AC3E}">
        <p14:creationId xmlns:p14="http://schemas.microsoft.com/office/powerpoint/2010/main" val="892267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 Report on Incident Information; US EPA, 2007)</a:t>
            </a:r>
          </a:p>
          <a:p>
            <a:r>
              <a:rPr lang="en-US" dirty="0"/>
              <a:t>Like many illnesses linked to environmental exposures, pesticide poisonings remain commonly under-diagnosed </a:t>
            </a:r>
            <a:r>
              <a:rPr lang="en-US" b="1" dirty="0"/>
              <a:t>due in large part to barriers in seeking care and diagnosis of pesticide poisonings.</a:t>
            </a:r>
          </a:p>
          <a:p>
            <a:endParaRPr lang="en-US" b="1" dirty="0"/>
          </a:p>
          <a:p>
            <a:r>
              <a:rPr lang="en-US" b="1" dirty="0"/>
              <a:t>Estimated that only 10% of cases are actually reported</a:t>
            </a:r>
            <a:r>
              <a:rPr lang="en-US" dirty="0"/>
              <a:t>. </a:t>
            </a:r>
          </a:p>
          <a:p>
            <a:endParaRPr lang="en-US" dirty="0"/>
          </a:p>
          <a:p>
            <a:r>
              <a:rPr lang="en-US" b="1" dirty="0"/>
              <a:t>Seeking Care</a:t>
            </a:r>
          </a:p>
          <a:p>
            <a:pPr marL="171450" indent="-171450">
              <a:buFont typeface="Arial" panose="020B0604020202020204" pitchFamily="34" charset="0"/>
              <a:buChar char="•"/>
            </a:pPr>
            <a:r>
              <a:rPr lang="en-US" dirty="0"/>
              <a:t>Patient does not recognized symptoms as pesticide-related. </a:t>
            </a:r>
          </a:p>
          <a:p>
            <a:pPr marL="171450" indent="-171450">
              <a:buFont typeface="Arial" panose="020B0604020202020204" pitchFamily="34" charset="0"/>
              <a:buChar char="•"/>
            </a:pPr>
            <a:r>
              <a:rPr lang="en-US" dirty="0"/>
              <a:t>exposed person </a:t>
            </a:r>
            <a:r>
              <a:rPr lang="en-US" b="1" dirty="0"/>
              <a:t>does not, or is unable to, seek medical attention </a:t>
            </a:r>
            <a:r>
              <a:rPr lang="en-US" dirty="0"/>
              <a:t>(may be </a:t>
            </a:r>
            <a:r>
              <a:rPr lang="en-US" b="1" dirty="0"/>
              <a:t>accustomed to low-level exposure scenarios on the job</a:t>
            </a:r>
            <a:r>
              <a:rPr lang="en-US" dirty="0"/>
              <a:t>.) </a:t>
            </a:r>
          </a:p>
          <a:p>
            <a:pPr marL="171450" indent="-171450">
              <a:buFont typeface="Arial" panose="020B0604020202020204" pitchFamily="34" charset="0"/>
              <a:buChar char="•"/>
            </a:pPr>
            <a:r>
              <a:rPr lang="en-US" dirty="0"/>
              <a:t>Other barriers to care: inability to take off from work, transportation problems, language and cultural barriers, lack of health insurance, scarcity of available</a:t>
            </a:r>
          </a:p>
          <a:p>
            <a:pPr marL="171450" indent="-171450">
              <a:buFont typeface="Arial" panose="020B0604020202020204" pitchFamily="34" charset="0"/>
              <a:buChar char="•"/>
            </a:pPr>
            <a:r>
              <a:rPr lang="en-US" dirty="0"/>
              <a:t>community health services and fear of losing employment. </a:t>
            </a:r>
          </a:p>
          <a:p>
            <a:r>
              <a:rPr lang="en-US" b="1" dirty="0"/>
              <a:t>Diagnosis</a:t>
            </a:r>
            <a:endParaRPr lang="en-US" dirty="0"/>
          </a:p>
          <a:p>
            <a:pPr marL="171450" indent="-171450">
              <a:buFont typeface="Arial" panose="020B0604020202020204" pitchFamily="34" charset="0"/>
              <a:buChar char="•"/>
            </a:pPr>
            <a:r>
              <a:rPr lang="en-US" b="1" dirty="0"/>
              <a:t>Difficult diagnosis to make</a:t>
            </a:r>
          </a:p>
          <a:p>
            <a:pPr marL="171450" indent="-171450">
              <a:buFont typeface="Arial" panose="020B0604020202020204" pitchFamily="34" charset="0"/>
              <a:buChar char="•"/>
            </a:pPr>
            <a:r>
              <a:rPr lang="en-US" dirty="0"/>
              <a:t>The clinician may neglect to take an environmental and occupational exposure history</a:t>
            </a:r>
          </a:p>
          <a:p>
            <a:pPr marL="171450" indent="-171450">
              <a:buFont typeface="Arial" panose="020B0604020202020204" pitchFamily="34" charset="0"/>
              <a:buChar char="•"/>
            </a:pPr>
            <a:r>
              <a:rPr lang="en-US" dirty="0"/>
              <a:t>Few diagnostic tools are available. </a:t>
            </a:r>
          </a:p>
          <a:p>
            <a:pPr marL="171450" indent="-171450">
              <a:buFont typeface="Arial" panose="020B0604020202020204" pitchFamily="34" charset="0"/>
              <a:buChar char="•"/>
            </a:pPr>
            <a:r>
              <a:rPr lang="en-US" dirty="0"/>
              <a:t>Lack of awareness and training on pesticide-related illnesses</a:t>
            </a:r>
          </a:p>
          <a:p>
            <a:pPr marL="171450" indent="-171450">
              <a:buFont typeface="Arial" panose="020B0604020202020204" pitchFamily="34" charset="0"/>
              <a:buChar char="•"/>
            </a:pPr>
            <a:r>
              <a:rPr lang="en-US" dirty="0"/>
              <a:t>Not knowing, inability, or reluctance to report pesticide illness </a:t>
            </a:r>
          </a:p>
        </p:txBody>
      </p:sp>
      <p:sp>
        <p:nvSpPr>
          <p:cNvPr id="4" name="Slide Number Placeholder 3"/>
          <p:cNvSpPr>
            <a:spLocks noGrp="1"/>
          </p:cNvSpPr>
          <p:nvPr>
            <p:ph type="sldNum" sz="quarter" idx="10"/>
          </p:nvPr>
        </p:nvSpPr>
        <p:spPr/>
        <p:txBody>
          <a:bodyPr/>
          <a:lstStyle/>
          <a:p>
            <a:pPr defTabSz="955377" eaLnBrk="0" fontAlgn="base" hangingPunct="0">
              <a:spcBef>
                <a:spcPct val="0"/>
              </a:spcBef>
              <a:spcAft>
                <a:spcPct val="0"/>
              </a:spcAft>
              <a:defRPr/>
            </a:pPr>
            <a:fld id="{F520DDAD-920D-4CD5-9459-851288265258}" type="slidenum">
              <a:rPr lang="en-US">
                <a:solidFill>
                  <a:srgbClr val="000000"/>
                </a:solidFill>
                <a:latin typeface="Arial" pitchFamily="34" charset="0"/>
              </a:rPr>
              <a:pPr defTabSz="955377" eaLnBrk="0" fontAlgn="base" hangingPunct="0">
                <a:spcBef>
                  <a:spcPct val="0"/>
                </a:spcBef>
                <a:spcAft>
                  <a:spcPct val="0"/>
                </a:spcAft>
                <a:defRPr/>
              </a:pPr>
              <a:t>35</a:t>
            </a:fld>
            <a:endParaRPr lang="en-US" dirty="0">
              <a:solidFill>
                <a:srgbClr val="000000"/>
              </a:solidFill>
              <a:latin typeface="Arial" pitchFamily="34" charset="0"/>
            </a:endParaRPr>
          </a:p>
        </p:txBody>
      </p:sp>
    </p:spTree>
    <p:extLst>
      <p:ext uri="{BB962C8B-B14F-4D97-AF65-F5344CB8AC3E}">
        <p14:creationId xmlns:p14="http://schemas.microsoft.com/office/powerpoint/2010/main" val="617924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Let’s go over some basic general actions we recommend to prevent over-exposure to pesticides both for farmworkers and home users.</a:t>
            </a:r>
          </a:p>
          <a:p>
            <a:pPr defTabSz="942289">
              <a:defRPr/>
            </a:pPr>
            <a:endParaRPr lang="en-US" dirty="0"/>
          </a:p>
          <a:p>
            <a:pPr defTabSz="942289">
              <a:defRPr/>
            </a:pPr>
            <a:r>
              <a:rPr lang="en-US" dirty="0"/>
              <a:t>Illness prevention at the individual level. </a:t>
            </a:r>
          </a:p>
          <a:p>
            <a:pPr defTabSz="942289">
              <a:defRPr/>
            </a:pPr>
            <a:endParaRPr lang="en-US" dirty="0"/>
          </a:p>
          <a:p>
            <a:pPr defTabSz="942289">
              <a:defRPr/>
            </a:pPr>
            <a:r>
              <a:rPr lang="en-US" dirty="0"/>
              <a:t>Illness prevention at the local, state, federal level. An example is the Ca Medical Supervision Program. </a:t>
            </a:r>
          </a:p>
          <a:p>
            <a:pPr defTabSz="942289">
              <a:defRPr/>
            </a:pPr>
            <a:endParaRPr lang="en-US" dirty="0"/>
          </a:p>
          <a:p>
            <a:endParaRPr lang="es-MX" dirty="0"/>
          </a:p>
        </p:txBody>
      </p:sp>
      <p:sp>
        <p:nvSpPr>
          <p:cNvPr id="4" name="Slide Number Placeholder 3"/>
          <p:cNvSpPr>
            <a:spLocks noGrp="1"/>
          </p:cNvSpPr>
          <p:nvPr>
            <p:ph type="sldNum" sz="quarter" idx="5"/>
          </p:nvPr>
        </p:nvSpPr>
        <p:spPr/>
        <p:txBody>
          <a:bodyPr/>
          <a:lstStyle/>
          <a:p>
            <a:fld id="{ECE9BF33-BEF0-4578-B785-EC2A14E9D325}" type="slidenum">
              <a:rPr lang="en-US" smtClean="0"/>
              <a:t>36</a:t>
            </a:fld>
            <a:endParaRPr lang="en-US" dirty="0"/>
          </a:p>
        </p:txBody>
      </p:sp>
    </p:spTree>
    <p:extLst>
      <p:ext uri="{BB962C8B-B14F-4D97-AF65-F5344CB8AC3E}">
        <p14:creationId xmlns:p14="http://schemas.microsoft.com/office/powerpoint/2010/main" val="3381168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resources available on pesticide safety and prevention that clinicians can share with their patients. These are from government (here, DPR), academia, and advocacy groups. They are usually available in both Spanish and English and sometime also in other languages.  Format varies, they can be factsheets, pamphlets, or even videos.</a:t>
            </a:r>
          </a:p>
        </p:txBody>
      </p:sp>
      <p:sp>
        <p:nvSpPr>
          <p:cNvPr id="4" name="Slide Number Placeholder 3"/>
          <p:cNvSpPr>
            <a:spLocks noGrp="1"/>
          </p:cNvSpPr>
          <p:nvPr>
            <p:ph type="sldNum" sz="quarter" idx="5"/>
          </p:nvPr>
        </p:nvSpPr>
        <p:spPr/>
        <p:txBody>
          <a:bodyPr/>
          <a:lstStyle/>
          <a:p>
            <a:fld id="{ECE9BF33-BEF0-4578-B785-EC2A14E9D325}" type="slidenum">
              <a:rPr lang="en-US" smtClean="0"/>
              <a:t>37</a:t>
            </a:fld>
            <a:endParaRPr lang="en-US" dirty="0"/>
          </a:p>
        </p:txBody>
      </p:sp>
    </p:spTree>
    <p:extLst>
      <p:ext uri="{BB962C8B-B14F-4D97-AF65-F5344CB8AC3E}">
        <p14:creationId xmlns:p14="http://schemas.microsoft.com/office/powerpoint/2010/main" val="3152856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resources emphasize </a:t>
            </a:r>
            <a:r>
              <a:rPr lang="en-US" b="1" dirty="0"/>
              <a:t>the i</a:t>
            </a:r>
            <a:r>
              <a:rPr lang="en-US" b="1" dirty="0">
                <a:latin typeface="Century Gothic" panose="020B0502020202020204" pitchFamily="34" charset="0"/>
                <a:ea typeface="Calibri" panose="020F0502020204030204" pitchFamily="34" charset="0"/>
              </a:rPr>
              <a:t>mportance of reading the label</a:t>
            </a:r>
            <a:r>
              <a:rPr lang="en-US" dirty="0">
                <a:latin typeface="Century Gothic" panose="020B0502020202020204" pitchFamily="34" charset="0"/>
                <a:ea typeface="Calibri" panose="020F0502020204030204" pitchFamily="34" charset="0"/>
              </a:rPr>
              <a:t>, </a:t>
            </a:r>
            <a:r>
              <a:rPr lang="en-US" b="1" dirty="0">
                <a:latin typeface="Century Gothic" panose="020B0502020202020204" pitchFamily="34" charset="0"/>
                <a:ea typeface="Calibri" panose="020F0502020204030204" pitchFamily="34" charset="0"/>
              </a:rPr>
              <a:t>using only what is allowed</a:t>
            </a:r>
            <a:r>
              <a:rPr lang="en-US" dirty="0">
                <a:latin typeface="Century Gothic" panose="020B0502020202020204" pitchFamily="34" charset="0"/>
                <a:ea typeface="Calibri" panose="020F0502020204030204" pitchFamily="34" charset="0"/>
              </a:rPr>
              <a:t>, and </a:t>
            </a:r>
            <a:r>
              <a:rPr lang="en-US" b="1" dirty="0">
                <a:latin typeface="Century Gothic" panose="020B0502020202020204" pitchFamily="34" charset="0"/>
                <a:ea typeface="Calibri" panose="020F0502020204030204" pitchFamily="34" charset="0"/>
              </a:rPr>
              <a:t>disposing the pesticide according to the label</a:t>
            </a:r>
            <a:r>
              <a:rPr lang="en-US" dirty="0">
                <a:latin typeface="Century Gothic" panose="020B0502020202020204" pitchFamily="34" charset="0"/>
                <a:ea typeface="Calibri" panose="020F0502020204030204" pitchFamily="34" charset="0"/>
              </a:rPr>
              <a:t>. Also, wearing </a:t>
            </a:r>
            <a:r>
              <a:rPr lang="en-US" b="1" dirty="0">
                <a:latin typeface="Century Gothic" panose="020B0502020202020204" pitchFamily="34" charset="0"/>
                <a:ea typeface="Calibri" panose="020F0502020204030204" pitchFamily="34" charset="0"/>
              </a:rPr>
              <a:t>appropriate personal protective equipment</a:t>
            </a:r>
            <a:r>
              <a:rPr lang="en-US" dirty="0">
                <a:latin typeface="Century Gothic" panose="020B0502020202020204" pitchFamily="34" charset="0"/>
                <a:ea typeface="Calibri" panose="020F0502020204030204" pitchFamily="34" charset="0"/>
              </a:rPr>
              <a:t>, and </a:t>
            </a:r>
            <a:r>
              <a:rPr lang="en-US" b="1" dirty="0">
                <a:latin typeface="Century Gothic" panose="020B0502020202020204" pitchFamily="34" charset="0"/>
                <a:ea typeface="Calibri" panose="020F0502020204030204" pitchFamily="34" charset="0"/>
              </a:rPr>
              <a:t>washing hands and clothes after use</a:t>
            </a:r>
            <a:r>
              <a:rPr lang="en-US" dirty="0">
                <a:latin typeface="Century Gothic" panose="020B0502020202020204" pitchFamily="34" charset="0"/>
                <a:ea typeface="Calibri" panose="020F0502020204030204" pitchFamily="34" charset="0"/>
              </a:rPr>
              <a:t>. </a:t>
            </a:r>
          </a:p>
          <a:p>
            <a:endParaRPr lang="en-US" dirty="0">
              <a:latin typeface="Century Gothic" panose="020B0502020202020204" pitchFamily="34" charset="0"/>
              <a:ea typeface="Calibri" panose="020F0502020204030204" pitchFamily="34" charset="0"/>
            </a:endParaRPr>
          </a:p>
          <a:p>
            <a:pPr defTabSz="942289">
              <a:defRPr/>
            </a:pPr>
            <a:r>
              <a:rPr lang="en-US" dirty="0">
                <a:latin typeface="Century Gothic" panose="020B0502020202020204" pitchFamily="34" charset="0"/>
                <a:ea typeface="Calibri" panose="020F0502020204030204" pitchFamily="34" charset="0"/>
              </a:rPr>
              <a:t>Some tips that may seem obvious but because they are frequently the cause of poisonings include: 1/ </a:t>
            </a:r>
            <a:r>
              <a:rPr lang="en-US" b="1" dirty="0">
                <a:latin typeface="Century Gothic" panose="020B0502020202020204" pitchFamily="34" charset="0"/>
                <a:ea typeface="Calibri" panose="020F0502020204030204" pitchFamily="34" charset="0"/>
              </a:rPr>
              <a:t>never mix different cleaning products together</a:t>
            </a:r>
            <a:r>
              <a:rPr lang="en-US" dirty="0">
                <a:latin typeface="Century Gothic" panose="020B0502020202020204" pitchFamily="34" charset="0"/>
                <a:ea typeface="Calibri" panose="020F0502020204030204" pitchFamily="34" charset="0"/>
              </a:rPr>
              <a:t>, 2/ </a:t>
            </a:r>
            <a:r>
              <a:rPr lang="en-US" b="1" dirty="0">
                <a:latin typeface="Century Gothic" panose="020B0502020202020204" pitchFamily="34" charset="0"/>
                <a:ea typeface="Calibri" panose="020F0502020204030204" pitchFamily="34" charset="0"/>
              </a:rPr>
              <a:t>never store pesticides in food or beverage containers</a:t>
            </a:r>
            <a:r>
              <a:rPr lang="en-US" dirty="0">
                <a:latin typeface="Century Gothic" panose="020B0502020202020204" pitchFamily="34" charset="0"/>
                <a:ea typeface="Calibri" panose="020F0502020204030204" pitchFamily="34" charset="0"/>
              </a:rPr>
              <a:t>, and 3/ </a:t>
            </a:r>
            <a:r>
              <a:rPr lang="en-US" b="1" dirty="0">
                <a:latin typeface="Century Gothic" panose="020B0502020202020204" pitchFamily="34" charset="0"/>
                <a:ea typeface="Calibri" panose="020F0502020204030204" pitchFamily="34" charset="0"/>
              </a:rPr>
              <a:t>always store in labeled containers</a:t>
            </a:r>
            <a:r>
              <a:rPr lang="en-US" dirty="0">
                <a:latin typeface="Century Gothic" panose="020B0502020202020204" pitchFamily="34" charset="0"/>
                <a:ea typeface="Calibri" panose="020F0502020204030204" pitchFamily="34" charset="0"/>
              </a:rPr>
              <a:t>, if not using the original container. </a:t>
            </a:r>
          </a:p>
          <a:p>
            <a:endParaRPr lang="en-US" dirty="0">
              <a:latin typeface="Century Gothic" panose="020B0502020202020204" pitchFamily="34" charset="0"/>
              <a:ea typeface="Calibri" panose="020F0502020204030204" pitchFamily="34" charset="0"/>
            </a:endParaRPr>
          </a:p>
          <a:p>
            <a:r>
              <a:rPr lang="en-US" dirty="0">
                <a:latin typeface="Century Gothic" panose="020B0502020202020204" pitchFamily="34" charset="0"/>
                <a:ea typeface="Calibri" panose="020F0502020204030204" pitchFamily="34" charset="0"/>
              </a:rPr>
              <a:t>A couple tips in relation to children : 1/pesticides must be </a:t>
            </a:r>
            <a:r>
              <a:rPr lang="en-US" b="1" dirty="0">
                <a:latin typeface="Century Gothic" panose="020B0502020202020204" pitchFamily="34" charset="0"/>
                <a:ea typeface="Calibri" panose="020F0502020204030204" pitchFamily="34" charset="0"/>
              </a:rPr>
              <a:t>kept out of reach of children </a:t>
            </a:r>
            <a:r>
              <a:rPr lang="en-US" dirty="0">
                <a:latin typeface="Century Gothic" panose="020B0502020202020204" pitchFamily="34" charset="0"/>
                <a:ea typeface="Calibri" panose="020F0502020204030204" pitchFamily="34" charset="0"/>
              </a:rPr>
              <a:t>at all times and 2/ </a:t>
            </a:r>
            <a:r>
              <a:rPr lang="en-US" b="1" dirty="0">
                <a:latin typeface="Century Gothic" panose="020B0502020202020204" pitchFamily="34" charset="0"/>
                <a:ea typeface="Calibri" panose="020F0502020204030204" pitchFamily="34" charset="0"/>
              </a:rPr>
              <a:t>never allow children into recently treated areas</a:t>
            </a:r>
            <a:r>
              <a:rPr lang="en-US" dirty="0">
                <a:latin typeface="Century Gothic" panose="020B0502020202020204" pitchFamily="34" charset="0"/>
                <a:ea typeface="Calibri" panose="020F0502020204030204" pitchFamily="34" charset="0"/>
              </a:rPr>
              <a:t>.</a:t>
            </a:r>
          </a:p>
          <a:p>
            <a:pPr marL="353358" indent="-353358" defTabSz="942289">
              <a:buFont typeface="Wingdings" panose="05000000000000000000" pitchFamily="2" charset="2"/>
              <a:buChar char=""/>
              <a:defRPr/>
            </a:pPr>
            <a:endParaRPr lang="en-US" dirty="0"/>
          </a:p>
          <a:p>
            <a:endParaRPr lang="en-US" dirty="0"/>
          </a:p>
        </p:txBody>
      </p:sp>
      <p:sp>
        <p:nvSpPr>
          <p:cNvPr id="4" name="Slide Number Placeholder 3"/>
          <p:cNvSpPr>
            <a:spLocks noGrp="1"/>
          </p:cNvSpPr>
          <p:nvPr>
            <p:ph type="sldNum" sz="quarter" idx="5"/>
          </p:nvPr>
        </p:nvSpPr>
        <p:spPr/>
        <p:txBody>
          <a:bodyPr/>
          <a:lstStyle/>
          <a:p>
            <a:fld id="{ECE9BF33-BEF0-4578-B785-EC2A14E9D325}" type="slidenum">
              <a:rPr lang="en-US" smtClean="0"/>
              <a:t>38</a:t>
            </a:fld>
            <a:endParaRPr lang="en-US" dirty="0"/>
          </a:p>
        </p:txBody>
      </p:sp>
    </p:spTree>
    <p:extLst>
      <p:ext uri="{BB962C8B-B14F-4D97-AF65-F5344CB8AC3E}">
        <p14:creationId xmlns:p14="http://schemas.microsoft.com/office/powerpoint/2010/main" val="3035418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20000"/>
          </a:bodyPr>
          <a:lstStyle/>
          <a:p>
            <a:pPr marL="13087" defTabSz="942289">
              <a:spcBef>
                <a:spcPts val="1175"/>
              </a:spcBef>
              <a:defRPr/>
            </a:pPr>
            <a:r>
              <a:rPr lang="en-US" spc="-10" dirty="0">
                <a:cs typeface="Calibri"/>
              </a:rPr>
              <a:t>Pesticide illness prevention program: Designed to protect certain pesticide handlers who work with the most toxic cholinesterase inhibiting pesticides by monitoring blood levels to prevent excessive exposure to those pesticides. </a:t>
            </a:r>
          </a:p>
          <a:p>
            <a:pPr marL="13087" defTabSz="942289">
              <a:spcBef>
                <a:spcPts val="1175"/>
              </a:spcBef>
              <a:defRPr/>
            </a:pPr>
            <a:endParaRPr lang="en-US" spc="-10" dirty="0">
              <a:cs typeface="Calibri"/>
            </a:endParaRPr>
          </a:p>
          <a:p>
            <a:pPr marL="13087" defTabSz="942289">
              <a:spcBef>
                <a:spcPts val="1175"/>
              </a:spcBef>
              <a:defRPr/>
            </a:pPr>
            <a:r>
              <a:rPr lang="en-US" spc="-10" dirty="0">
                <a:cs typeface="Calibri"/>
              </a:rPr>
              <a:t>Medical Supervisor Physicians are required to possess a copy of and be aware of the contents of the document, “Guidelines for Physicians Who Supervise Workers Exposed to Cholinesterase-Inhibiting Pesticides.” </a:t>
            </a:r>
          </a:p>
          <a:p>
            <a:pPr marL="13087" defTabSz="942289">
              <a:spcBef>
                <a:spcPts val="1175"/>
              </a:spcBef>
              <a:defRPr/>
            </a:pPr>
            <a:endParaRPr lang="en-US" spc="-10" dirty="0">
              <a:cs typeface="Calibri"/>
            </a:endParaRPr>
          </a:p>
          <a:p>
            <a:pPr marL="13087" defTabSz="942289">
              <a:spcBef>
                <a:spcPts val="1175"/>
              </a:spcBef>
              <a:defRPr/>
            </a:pPr>
            <a:r>
              <a:rPr lang="en-US" spc="-10" dirty="0">
                <a:cs typeface="Calibri"/>
              </a:rPr>
              <a:t>Cholinesterase</a:t>
            </a:r>
            <a:r>
              <a:rPr lang="en-US" spc="-72" dirty="0">
                <a:cs typeface="Calibri"/>
              </a:rPr>
              <a:t> </a:t>
            </a:r>
            <a:r>
              <a:rPr lang="en-US" spc="-10" dirty="0">
                <a:cs typeface="Calibri"/>
              </a:rPr>
              <a:t>inhibiting pesticides: organophosphates and carbamates</a:t>
            </a:r>
            <a:endParaRPr lang="en-US" b="1" dirty="0">
              <a:solidFill>
                <a:srgbClr val="0070C0"/>
              </a:solidFill>
              <a:cs typeface="Calibri"/>
            </a:endParaRPr>
          </a:p>
          <a:p>
            <a:pPr marL="13087" defTabSz="942289">
              <a:spcBef>
                <a:spcPts val="1175"/>
              </a:spcBef>
              <a:defRPr/>
            </a:pPr>
            <a:endParaRPr lang="en-US" spc="-31" dirty="0">
              <a:cs typeface="Calibri"/>
            </a:endParaRPr>
          </a:p>
          <a:p>
            <a:pPr marL="13087" defTabSz="942289">
              <a:spcBef>
                <a:spcPts val="1175"/>
              </a:spcBef>
              <a:defRPr/>
            </a:pPr>
            <a:r>
              <a:rPr lang="en-US" spc="-31" dirty="0">
                <a:cs typeface="Calibri"/>
              </a:rPr>
              <a:t>Most toxic (</a:t>
            </a:r>
            <a:r>
              <a:rPr lang="en-US" b="1" spc="-31" dirty="0">
                <a:cs typeface="Calibri"/>
              </a:rPr>
              <a:t>Toxicity</a:t>
            </a:r>
            <a:r>
              <a:rPr lang="en-US" b="1" spc="-67" dirty="0">
                <a:cs typeface="Calibri"/>
              </a:rPr>
              <a:t> </a:t>
            </a:r>
            <a:r>
              <a:rPr lang="en-US" b="1" dirty="0">
                <a:cs typeface="Calibri"/>
              </a:rPr>
              <a:t>Categories</a:t>
            </a:r>
            <a:r>
              <a:rPr lang="en-US" b="1" spc="-46" dirty="0">
                <a:cs typeface="Calibri"/>
              </a:rPr>
              <a:t> </a:t>
            </a:r>
            <a:r>
              <a:rPr lang="en-US" b="1" dirty="0">
                <a:cs typeface="Calibri"/>
              </a:rPr>
              <a:t>I</a:t>
            </a:r>
            <a:r>
              <a:rPr lang="en-US" b="1" spc="-36" dirty="0">
                <a:cs typeface="Calibri"/>
              </a:rPr>
              <a:t> </a:t>
            </a:r>
            <a:r>
              <a:rPr lang="en-US" b="1" dirty="0">
                <a:cs typeface="Calibri"/>
              </a:rPr>
              <a:t>and</a:t>
            </a:r>
            <a:r>
              <a:rPr lang="en-US" b="1" spc="-36" dirty="0">
                <a:cs typeface="Calibri"/>
              </a:rPr>
              <a:t> </a:t>
            </a:r>
            <a:r>
              <a:rPr lang="en-US" b="1" dirty="0">
                <a:cs typeface="Calibri"/>
              </a:rPr>
              <a:t>II</a:t>
            </a:r>
            <a:r>
              <a:rPr lang="en-US" dirty="0">
                <a:cs typeface="Calibri"/>
              </a:rPr>
              <a:t>)</a:t>
            </a:r>
            <a:r>
              <a:rPr lang="en-US" spc="-31" dirty="0">
                <a:cs typeface="Calibri"/>
              </a:rPr>
              <a:t> : </a:t>
            </a:r>
            <a:r>
              <a:rPr lang="en-US" b="1" spc="-31" dirty="0">
                <a:cs typeface="Calibri"/>
              </a:rPr>
              <a:t>Danger and Warning </a:t>
            </a:r>
            <a:r>
              <a:rPr lang="en-US" spc="-31" dirty="0">
                <a:cs typeface="Calibri"/>
              </a:rPr>
              <a:t>on label</a:t>
            </a:r>
            <a:endParaRPr lang="en-US" b="1" dirty="0">
              <a:solidFill>
                <a:srgbClr val="0070C0"/>
              </a:solidFill>
              <a:cs typeface="Calibri"/>
            </a:endParaRPr>
          </a:p>
          <a:p>
            <a:endParaRPr lang="en-US" dirty="0">
              <a:latin typeface="Calibri" panose="020F0502020204030204" pitchFamily="34" charset="0"/>
              <a:ea typeface="+mj-ea"/>
              <a:cs typeface="Calibri" panose="020F0502020204030204" pitchFamily="34" charset="0"/>
            </a:endParaRPr>
          </a:p>
          <a:p>
            <a:r>
              <a:rPr lang="en-US" dirty="0">
                <a:latin typeface="Calibri" panose="020F0502020204030204" pitchFamily="34" charset="0"/>
                <a:ea typeface="+mj-ea"/>
                <a:cs typeface="Calibri" panose="020F0502020204030204" pitchFamily="34" charset="0"/>
              </a:rPr>
              <a:t>Blood ChE= surrogate for brain ChE--to </a:t>
            </a:r>
            <a:r>
              <a:rPr lang="en-US" b="1" dirty="0">
                <a:latin typeface="Calibri" panose="020F0502020204030204" pitchFamily="34" charset="0"/>
                <a:ea typeface="+mj-ea"/>
                <a:cs typeface="Calibri" panose="020F0502020204030204" pitchFamily="34" charset="0"/>
              </a:rPr>
              <a:t>prevent a cumulative inhibition of brain cholinesterase activity</a:t>
            </a:r>
            <a:r>
              <a:rPr lang="en-US" dirty="0">
                <a:latin typeface="Calibri" panose="020F0502020204030204" pitchFamily="34" charset="0"/>
                <a:ea typeface="+mj-ea"/>
                <a:cs typeface="Calibri" panose="020F0502020204030204" pitchFamily="34" charset="0"/>
              </a:rPr>
              <a:t>.</a:t>
            </a:r>
          </a:p>
          <a:p>
            <a:endParaRPr lang="en-US" dirty="0"/>
          </a:p>
          <a:p>
            <a:pPr defTabSz="942289">
              <a:defRPr/>
            </a:pPr>
            <a:r>
              <a:rPr lang="en-US" b="1" dirty="0">
                <a:cs typeface="Calibri"/>
              </a:rPr>
              <a:t>At the end, not that many employees check all the boxes. We estimated about 1200-1500 in California</a:t>
            </a:r>
          </a:p>
          <a:p>
            <a:endParaRPr dirty="0"/>
          </a:p>
        </p:txBody>
      </p:sp>
    </p:spTree>
    <p:extLst>
      <p:ext uri="{BB962C8B-B14F-4D97-AF65-F5344CB8AC3E}">
        <p14:creationId xmlns:p14="http://schemas.microsoft.com/office/powerpoint/2010/main" val="2992348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49798-6F5B-488D-8795-6D54F3D02D3D}" type="slidenum">
              <a:rPr lang="en-US" smtClean="0"/>
              <a:t>4</a:t>
            </a:fld>
            <a:endParaRPr lang="en-US"/>
          </a:p>
        </p:txBody>
      </p:sp>
    </p:spTree>
    <p:extLst>
      <p:ext uri="{BB962C8B-B14F-4D97-AF65-F5344CB8AC3E}">
        <p14:creationId xmlns:p14="http://schemas.microsoft.com/office/powerpoint/2010/main" val="38737865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defTabSz="942289">
              <a:defRPr/>
            </a:pPr>
            <a:r>
              <a:rPr lang="en-US" dirty="0">
                <a:latin typeface="Calibri"/>
                <a:cs typeface="Calibri"/>
              </a:rPr>
              <a:t>On</a:t>
            </a:r>
            <a:r>
              <a:rPr lang="en-US" spc="-31" dirty="0">
                <a:latin typeface="Calibri"/>
                <a:cs typeface="Calibri"/>
              </a:rPr>
              <a:t> </a:t>
            </a:r>
            <a:r>
              <a:rPr lang="en-US" dirty="0">
                <a:latin typeface="Calibri"/>
                <a:cs typeface="Calibri"/>
              </a:rPr>
              <a:t>its</a:t>
            </a:r>
            <a:r>
              <a:rPr lang="en-US" spc="-36" dirty="0">
                <a:latin typeface="Calibri"/>
                <a:cs typeface="Calibri"/>
              </a:rPr>
              <a:t> </a:t>
            </a:r>
            <a:r>
              <a:rPr lang="en-US" dirty="0">
                <a:latin typeface="Calibri"/>
                <a:cs typeface="Calibri"/>
              </a:rPr>
              <a:t>website,</a:t>
            </a:r>
            <a:r>
              <a:rPr lang="en-US" spc="-36" dirty="0">
                <a:latin typeface="Calibri"/>
                <a:cs typeface="Calibri"/>
              </a:rPr>
              <a:t> </a:t>
            </a:r>
            <a:r>
              <a:rPr lang="en-US" spc="-10" dirty="0">
                <a:latin typeface="Calibri"/>
                <a:cs typeface="Calibri"/>
              </a:rPr>
              <a:t>OEHHA </a:t>
            </a:r>
            <a:r>
              <a:rPr lang="en-US" dirty="0">
                <a:latin typeface="Calibri"/>
                <a:cs typeface="Calibri"/>
              </a:rPr>
              <a:t>provides</a:t>
            </a:r>
            <a:r>
              <a:rPr lang="en-US" spc="-52" dirty="0">
                <a:latin typeface="Calibri"/>
                <a:cs typeface="Calibri"/>
              </a:rPr>
              <a:t> </a:t>
            </a:r>
            <a:r>
              <a:rPr lang="en-US" dirty="0">
                <a:latin typeface="Calibri"/>
                <a:cs typeface="Calibri"/>
              </a:rPr>
              <a:t>a</a:t>
            </a:r>
            <a:r>
              <a:rPr lang="en-US" spc="-67" dirty="0">
                <a:latin typeface="Calibri"/>
                <a:cs typeface="Calibri"/>
              </a:rPr>
              <a:t> </a:t>
            </a:r>
            <a:r>
              <a:rPr lang="en-US" dirty="0">
                <a:latin typeface="Calibri"/>
                <a:cs typeface="Calibri"/>
              </a:rPr>
              <a:t>calculator</a:t>
            </a:r>
            <a:r>
              <a:rPr lang="en-US" spc="-62" dirty="0">
                <a:latin typeface="Calibri"/>
                <a:cs typeface="Calibri"/>
              </a:rPr>
              <a:t> </a:t>
            </a:r>
            <a:r>
              <a:rPr lang="en-US" spc="-26" dirty="0">
                <a:latin typeface="Calibri"/>
                <a:cs typeface="Calibri"/>
              </a:rPr>
              <a:t>and </a:t>
            </a:r>
            <a:r>
              <a:rPr lang="en-US" dirty="0">
                <a:latin typeface="Calibri"/>
                <a:cs typeface="Calibri"/>
              </a:rPr>
              <a:t>a</a:t>
            </a:r>
            <a:r>
              <a:rPr lang="en-US" spc="-21" dirty="0">
                <a:latin typeface="Calibri"/>
                <a:cs typeface="Calibri"/>
              </a:rPr>
              <a:t> </a:t>
            </a:r>
            <a:r>
              <a:rPr lang="en-US" dirty="0">
                <a:latin typeface="Calibri"/>
                <a:cs typeface="Calibri"/>
              </a:rPr>
              <a:t>flow</a:t>
            </a:r>
            <a:r>
              <a:rPr lang="en-US" spc="-21" dirty="0">
                <a:latin typeface="Calibri"/>
                <a:cs typeface="Calibri"/>
              </a:rPr>
              <a:t> </a:t>
            </a:r>
            <a:r>
              <a:rPr lang="en-US" dirty="0">
                <a:latin typeface="Calibri"/>
                <a:cs typeface="Calibri"/>
              </a:rPr>
              <a:t>chart</a:t>
            </a:r>
            <a:r>
              <a:rPr lang="en-US" spc="-46" dirty="0">
                <a:latin typeface="Calibri"/>
                <a:cs typeface="Calibri"/>
              </a:rPr>
              <a:t> </a:t>
            </a:r>
            <a:r>
              <a:rPr lang="en-US" dirty="0">
                <a:latin typeface="Calibri"/>
                <a:cs typeface="Calibri"/>
              </a:rPr>
              <a:t>to</a:t>
            </a:r>
            <a:r>
              <a:rPr lang="en-US" spc="-21" dirty="0">
                <a:latin typeface="Calibri"/>
                <a:cs typeface="Calibri"/>
              </a:rPr>
              <a:t> </a:t>
            </a:r>
            <a:r>
              <a:rPr lang="en-US" spc="-10" dirty="0">
                <a:latin typeface="Calibri"/>
                <a:cs typeface="Calibri"/>
              </a:rPr>
              <a:t>assist </a:t>
            </a:r>
            <a:r>
              <a:rPr lang="en-US" dirty="0">
                <a:latin typeface="Calibri"/>
                <a:cs typeface="Calibri"/>
              </a:rPr>
              <a:t>Medical</a:t>
            </a:r>
            <a:r>
              <a:rPr lang="en-US" spc="-46" dirty="0">
                <a:latin typeface="Calibri"/>
                <a:cs typeface="Calibri"/>
              </a:rPr>
              <a:t> </a:t>
            </a:r>
            <a:r>
              <a:rPr lang="en-US" dirty="0">
                <a:latin typeface="Calibri"/>
                <a:cs typeface="Calibri"/>
              </a:rPr>
              <a:t>Supervisors</a:t>
            </a:r>
            <a:r>
              <a:rPr lang="en-US" spc="-41" dirty="0">
                <a:latin typeface="Calibri"/>
                <a:cs typeface="Calibri"/>
              </a:rPr>
              <a:t> </a:t>
            </a:r>
            <a:r>
              <a:rPr lang="en-US" spc="-26" dirty="0">
                <a:latin typeface="Calibri"/>
                <a:cs typeface="Calibri"/>
              </a:rPr>
              <a:t>in </a:t>
            </a:r>
            <a:r>
              <a:rPr lang="en-US" dirty="0">
                <a:latin typeface="Calibri"/>
                <a:cs typeface="Calibri"/>
              </a:rPr>
              <a:t>calculating</a:t>
            </a:r>
            <a:r>
              <a:rPr lang="en-US" spc="-88" dirty="0">
                <a:latin typeface="Calibri"/>
                <a:cs typeface="Calibri"/>
              </a:rPr>
              <a:t> </a:t>
            </a:r>
            <a:r>
              <a:rPr lang="en-US" spc="-10" dirty="0">
                <a:latin typeface="Calibri"/>
                <a:cs typeface="Calibri"/>
              </a:rPr>
              <a:t>cholinesterase </a:t>
            </a:r>
            <a:r>
              <a:rPr lang="en-US" dirty="0">
                <a:latin typeface="Calibri"/>
                <a:cs typeface="Calibri"/>
              </a:rPr>
              <a:t>activity</a:t>
            </a:r>
            <a:r>
              <a:rPr lang="en-US" spc="-41" dirty="0">
                <a:latin typeface="Calibri"/>
                <a:cs typeface="Calibri"/>
              </a:rPr>
              <a:t> </a:t>
            </a:r>
            <a:r>
              <a:rPr lang="en-US" spc="-10" dirty="0">
                <a:latin typeface="Calibri"/>
                <a:cs typeface="Calibri"/>
              </a:rPr>
              <a:t>levels.</a:t>
            </a:r>
            <a:endParaRPr lang="en-US" dirty="0">
              <a:latin typeface="Calibri"/>
              <a:cs typeface="Calibri"/>
            </a:endParaRPr>
          </a:p>
          <a:p>
            <a:endParaRPr lang="en-US" dirty="0"/>
          </a:p>
          <a:p>
            <a:r>
              <a:rPr lang="en-US" dirty="0"/>
              <a:t>Walk through the steps of the calculator to describe how the program works. </a:t>
            </a:r>
          </a:p>
          <a:p>
            <a:endParaRPr lang="en-US" dirty="0"/>
          </a:p>
          <a:p>
            <a:r>
              <a:rPr lang="en-US" dirty="0"/>
              <a:t>Estimate baseline: always order both plasma and RBC cholinesterase tests. Send samples to state certified labs. </a:t>
            </a:r>
          </a:p>
          <a:p>
            <a:r>
              <a:rPr lang="en-US" dirty="0"/>
              <a:t>Order follow up tests. </a:t>
            </a:r>
          </a:p>
          <a:p>
            <a:r>
              <a:rPr lang="en-US"/>
              <a:t>Interpret Results. </a:t>
            </a:r>
            <a:endParaRPr lang="en-US" dirty="0"/>
          </a:p>
          <a:p>
            <a:r>
              <a:rPr lang="en-US" dirty="0"/>
              <a:t>Make recommendations. </a:t>
            </a:r>
            <a:endParaRPr dirty="0"/>
          </a:p>
        </p:txBody>
      </p:sp>
    </p:spTree>
    <p:extLst>
      <p:ext uri="{BB962C8B-B14F-4D97-AF65-F5344CB8AC3E}">
        <p14:creationId xmlns:p14="http://schemas.microsoft.com/office/powerpoint/2010/main" val="41460340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13087">
              <a:spcBef>
                <a:spcPts val="98"/>
              </a:spcBef>
            </a:pPr>
            <a:r>
              <a:rPr lang="en-US" dirty="0">
                <a:latin typeface="Calibri"/>
                <a:cs typeface="Calibri"/>
              </a:rPr>
              <a:t>If</a:t>
            </a:r>
            <a:r>
              <a:rPr lang="en-US" spc="-52" dirty="0">
                <a:latin typeface="Calibri"/>
                <a:cs typeface="Calibri"/>
              </a:rPr>
              <a:t> </a:t>
            </a:r>
            <a:r>
              <a:rPr lang="en-US" dirty="0">
                <a:latin typeface="Calibri"/>
                <a:cs typeface="Calibri"/>
              </a:rPr>
              <a:t>&lt;</a:t>
            </a:r>
            <a:r>
              <a:rPr lang="en-US" spc="-26" dirty="0">
                <a:latin typeface="Calibri"/>
                <a:cs typeface="Calibri"/>
              </a:rPr>
              <a:t> </a:t>
            </a:r>
            <a:r>
              <a:rPr lang="en-US" dirty="0">
                <a:latin typeface="Calibri"/>
                <a:cs typeface="Calibri"/>
              </a:rPr>
              <a:t>80</a:t>
            </a:r>
            <a:r>
              <a:rPr lang="en-US" spc="-46" dirty="0">
                <a:latin typeface="Calibri"/>
                <a:cs typeface="Calibri"/>
              </a:rPr>
              <a:t> </a:t>
            </a:r>
            <a:r>
              <a:rPr lang="en-US" dirty="0">
                <a:latin typeface="Calibri"/>
                <a:cs typeface="Calibri"/>
              </a:rPr>
              <a:t>%</a:t>
            </a:r>
            <a:r>
              <a:rPr lang="en-US" spc="-36" dirty="0">
                <a:latin typeface="Calibri"/>
                <a:cs typeface="Calibri"/>
              </a:rPr>
              <a:t> </a:t>
            </a:r>
            <a:r>
              <a:rPr lang="en-US" dirty="0">
                <a:latin typeface="Calibri"/>
                <a:cs typeface="Calibri"/>
              </a:rPr>
              <a:t>of</a:t>
            </a:r>
            <a:r>
              <a:rPr lang="en-US" spc="-62" dirty="0">
                <a:latin typeface="Calibri"/>
                <a:cs typeface="Calibri"/>
              </a:rPr>
              <a:t> </a:t>
            </a:r>
            <a:r>
              <a:rPr lang="en-US" b="1" dirty="0">
                <a:latin typeface="Calibri"/>
                <a:cs typeface="Calibri"/>
              </a:rPr>
              <a:t>either</a:t>
            </a:r>
            <a:r>
              <a:rPr lang="en-US" b="1" spc="-46" dirty="0">
                <a:latin typeface="Calibri"/>
                <a:cs typeface="Calibri"/>
              </a:rPr>
              <a:t> </a:t>
            </a:r>
            <a:r>
              <a:rPr lang="en-US" dirty="0">
                <a:latin typeface="Calibri"/>
                <a:cs typeface="Calibri"/>
              </a:rPr>
              <a:t>plasma</a:t>
            </a:r>
            <a:r>
              <a:rPr lang="en-US" spc="-26" dirty="0">
                <a:latin typeface="Calibri"/>
                <a:cs typeface="Calibri"/>
              </a:rPr>
              <a:t> </a:t>
            </a:r>
            <a:r>
              <a:rPr lang="en-US" b="1" spc="-26" dirty="0">
                <a:latin typeface="Calibri"/>
                <a:cs typeface="Calibri"/>
              </a:rPr>
              <a:t>or</a:t>
            </a:r>
            <a:endParaRPr lang="en-US" dirty="0">
              <a:latin typeface="Calibri"/>
              <a:cs typeface="Calibri"/>
            </a:endParaRPr>
          </a:p>
          <a:p>
            <a:pPr marL="13087"/>
            <a:r>
              <a:rPr lang="en-US" dirty="0">
                <a:latin typeface="Calibri"/>
                <a:cs typeface="Calibri"/>
              </a:rPr>
              <a:t>RBC</a:t>
            </a:r>
            <a:r>
              <a:rPr lang="en-US" spc="-57" dirty="0">
                <a:latin typeface="Calibri"/>
                <a:cs typeface="Calibri"/>
              </a:rPr>
              <a:t> </a:t>
            </a:r>
            <a:r>
              <a:rPr lang="en-US" dirty="0">
                <a:latin typeface="Calibri"/>
                <a:cs typeface="Calibri"/>
              </a:rPr>
              <a:t>baseline</a:t>
            </a:r>
            <a:r>
              <a:rPr lang="en-US" spc="-46" dirty="0">
                <a:latin typeface="Calibri"/>
                <a:cs typeface="Calibri"/>
              </a:rPr>
              <a:t> </a:t>
            </a:r>
            <a:r>
              <a:rPr lang="en-US" spc="-10" dirty="0">
                <a:latin typeface="Calibri"/>
                <a:cs typeface="Calibri"/>
              </a:rPr>
              <a:t>values</a:t>
            </a:r>
            <a:endParaRPr lang="en-US" dirty="0">
              <a:latin typeface="Calibri"/>
              <a:cs typeface="Calibri"/>
            </a:endParaRPr>
          </a:p>
          <a:p>
            <a:pPr marL="13087" marR="5235">
              <a:spcBef>
                <a:spcPts val="1262"/>
              </a:spcBef>
            </a:pPr>
            <a:r>
              <a:rPr lang="en-US" sz="1100" dirty="0">
                <a:solidFill>
                  <a:srgbClr val="006FC0"/>
                </a:solidFill>
                <a:latin typeface="Calibri"/>
                <a:cs typeface="Calibri"/>
              </a:rPr>
              <a:t>Conduct</a:t>
            </a:r>
            <a:r>
              <a:rPr lang="en-US" sz="1100" spc="-67" dirty="0">
                <a:solidFill>
                  <a:srgbClr val="006FC0"/>
                </a:solidFill>
                <a:latin typeface="Calibri"/>
                <a:cs typeface="Calibri"/>
              </a:rPr>
              <a:t> </a:t>
            </a:r>
            <a:r>
              <a:rPr lang="en-US" sz="1100" dirty="0">
                <a:solidFill>
                  <a:srgbClr val="006FC0"/>
                </a:solidFill>
                <a:latin typeface="Calibri"/>
                <a:cs typeface="Calibri"/>
              </a:rPr>
              <a:t>a</a:t>
            </a:r>
            <a:r>
              <a:rPr lang="en-US" sz="1100" spc="-41" dirty="0">
                <a:solidFill>
                  <a:srgbClr val="006FC0"/>
                </a:solidFill>
                <a:latin typeface="Calibri"/>
                <a:cs typeface="Calibri"/>
              </a:rPr>
              <a:t> </a:t>
            </a:r>
            <a:r>
              <a:rPr lang="en-US" sz="1100" dirty="0">
                <a:solidFill>
                  <a:srgbClr val="006FC0"/>
                </a:solidFill>
                <a:latin typeface="Calibri"/>
                <a:cs typeface="Calibri"/>
              </a:rPr>
              <a:t>review</a:t>
            </a:r>
            <a:r>
              <a:rPr lang="en-US" sz="1100" spc="-62" dirty="0">
                <a:solidFill>
                  <a:srgbClr val="006FC0"/>
                </a:solidFill>
                <a:latin typeface="Calibri"/>
                <a:cs typeface="Calibri"/>
              </a:rPr>
              <a:t> </a:t>
            </a:r>
            <a:r>
              <a:rPr lang="en-US" sz="1100" dirty="0">
                <a:solidFill>
                  <a:srgbClr val="006FC0"/>
                </a:solidFill>
                <a:latin typeface="Calibri"/>
                <a:cs typeface="Calibri"/>
              </a:rPr>
              <a:t>of</a:t>
            </a:r>
            <a:r>
              <a:rPr lang="en-US" sz="1100" spc="-46" dirty="0">
                <a:solidFill>
                  <a:srgbClr val="006FC0"/>
                </a:solidFill>
                <a:latin typeface="Calibri"/>
                <a:cs typeface="Calibri"/>
              </a:rPr>
              <a:t> </a:t>
            </a:r>
            <a:r>
              <a:rPr lang="en-US" sz="1100" dirty="0">
                <a:solidFill>
                  <a:srgbClr val="006FC0"/>
                </a:solidFill>
                <a:latin typeface="Calibri"/>
                <a:cs typeface="Calibri"/>
              </a:rPr>
              <a:t>the</a:t>
            </a:r>
            <a:r>
              <a:rPr lang="en-US" sz="1100" spc="-41" dirty="0">
                <a:solidFill>
                  <a:srgbClr val="006FC0"/>
                </a:solidFill>
                <a:latin typeface="Calibri"/>
                <a:cs typeface="Calibri"/>
              </a:rPr>
              <a:t> </a:t>
            </a:r>
            <a:r>
              <a:rPr lang="en-US" sz="1100" spc="-10" dirty="0">
                <a:solidFill>
                  <a:srgbClr val="006FC0"/>
                </a:solidFill>
                <a:latin typeface="Calibri"/>
                <a:cs typeface="Calibri"/>
              </a:rPr>
              <a:t>workplace </a:t>
            </a:r>
            <a:r>
              <a:rPr lang="en-US" sz="1100" spc="-21" dirty="0">
                <a:solidFill>
                  <a:srgbClr val="006FC0"/>
                </a:solidFill>
                <a:latin typeface="Calibri"/>
                <a:cs typeface="Calibri"/>
              </a:rPr>
              <a:t>environment,</a:t>
            </a:r>
            <a:r>
              <a:rPr lang="en-US" sz="1100" spc="-67" dirty="0">
                <a:solidFill>
                  <a:srgbClr val="006FC0"/>
                </a:solidFill>
                <a:latin typeface="Calibri"/>
                <a:cs typeface="Calibri"/>
              </a:rPr>
              <a:t> </a:t>
            </a:r>
            <a:r>
              <a:rPr lang="en-US" sz="1100" dirty="0">
                <a:solidFill>
                  <a:srgbClr val="006FC0"/>
                </a:solidFill>
                <a:latin typeface="Calibri"/>
                <a:cs typeface="Calibri"/>
              </a:rPr>
              <a:t>safety</a:t>
            </a:r>
            <a:r>
              <a:rPr lang="en-US" sz="1100" spc="-57" dirty="0">
                <a:solidFill>
                  <a:srgbClr val="006FC0"/>
                </a:solidFill>
                <a:latin typeface="Calibri"/>
                <a:cs typeface="Calibri"/>
              </a:rPr>
              <a:t> </a:t>
            </a:r>
            <a:r>
              <a:rPr lang="en-US" sz="1100" spc="-10" dirty="0">
                <a:solidFill>
                  <a:srgbClr val="006FC0"/>
                </a:solidFill>
                <a:latin typeface="Calibri"/>
                <a:cs typeface="Calibri"/>
              </a:rPr>
              <a:t>equipment </a:t>
            </a:r>
            <a:r>
              <a:rPr lang="en-US" sz="1100" dirty="0">
                <a:solidFill>
                  <a:srgbClr val="006FC0"/>
                </a:solidFill>
                <a:latin typeface="Calibri"/>
                <a:cs typeface="Calibri"/>
              </a:rPr>
              <a:t>used</a:t>
            </a:r>
            <a:r>
              <a:rPr lang="en-US" sz="1100" spc="-36" dirty="0">
                <a:solidFill>
                  <a:srgbClr val="006FC0"/>
                </a:solidFill>
                <a:latin typeface="Calibri"/>
                <a:cs typeface="Calibri"/>
              </a:rPr>
              <a:t> </a:t>
            </a:r>
            <a:r>
              <a:rPr lang="en-US" sz="1100" dirty="0">
                <a:solidFill>
                  <a:srgbClr val="006FC0"/>
                </a:solidFill>
                <a:latin typeface="Calibri"/>
                <a:cs typeface="Calibri"/>
              </a:rPr>
              <a:t>and</a:t>
            </a:r>
            <a:r>
              <a:rPr lang="en-US" sz="1100" spc="-46" dirty="0">
                <a:solidFill>
                  <a:srgbClr val="006FC0"/>
                </a:solidFill>
                <a:latin typeface="Calibri"/>
                <a:cs typeface="Calibri"/>
              </a:rPr>
              <a:t> </a:t>
            </a:r>
            <a:r>
              <a:rPr lang="en-US" sz="1100" dirty="0">
                <a:solidFill>
                  <a:srgbClr val="006FC0"/>
                </a:solidFill>
                <a:latin typeface="Calibri"/>
                <a:cs typeface="Calibri"/>
              </a:rPr>
              <a:t>its</a:t>
            </a:r>
            <a:r>
              <a:rPr lang="en-US" sz="1100" spc="-41" dirty="0">
                <a:solidFill>
                  <a:srgbClr val="006FC0"/>
                </a:solidFill>
                <a:latin typeface="Calibri"/>
                <a:cs typeface="Calibri"/>
              </a:rPr>
              <a:t> </a:t>
            </a:r>
            <a:r>
              <a:rPr lang="en-US" sz="1100" spc="-10" dirty="0">
                <a:solidFill>
                  <a:srgbClr val="006FC0"/>
                </a:solidFill>
                <a:latin typeface="Calibri"/>
                <a:cs typeface="Calibri"/>
              </a:rPr>
              <a:t>condition,</a:t>
            </a:r>
            <a:r>
              <a:rPr lang="en-US" sz="1100" spc="-41" dirty="0">
                <a:solidFill>
                  <a:srgbClr val="006FC0"/>
                </a:solidFill>
                <a:latin typeface="Calibri"/>
                <a:cs typeface="Calibri"/>
              </a:rPr>
              <a:t> </a:t>
            </a:r>
            <a:r>
              <a:rPr lang="en-US" sz="1100" spc="-26" dirty="0">
                <a:solidFill>
                  <a:srgbClr val="006FC0"/>
                </a:solidFill>
                <a:latin typeface="Calibri"/>
                <a:cs typeface="Calibri"/>
              </a:rPr>
              <a:t>and </a:t>
            </a:r>
            <a:r>
              <a:rPr lang="en-US" sz="1100" dirty="0">
                <a:solidFill>
                  <a:srgbClr val="006FC0"/>
                </a:solidFill>
                <a:latin typeface="Calibri"/>
                <a:cs typeface="Calibri"/>
              </a:rPr>
              <a:t>employee</a:t>
            </a:r>
            <a:r>
              <a:rPr lang="en-US" sz="1100" spc="-82" dirty="0">
                <a:solidFill>
                  <a:srgbClr val="006FC0"/>
                </a:solidFill>
                <a:latin typeface="Calibri"/>
                <a:cs typeface="Calibri"/>
              </a:rPr>
              <a:t> </a:t>
            </a:r>
            <a:r>
              <a:rPr lang="en-US" sz="1100" dirty="0">
                <a:solidFill>
                  <a:srgbClr val="006FC0"/>
                </a:solidFill>
                <a:latin typeface="Calibri"/>
                <a:cs typeface="Calibri"/>
              </a:rPr>
              <a:t>work</a:t>
            </a:r>
            <a:r>
              <a:rPr lang="en-US" sz="1100" spc="-108" dirty="0">
                <a:solidFill>
                  <a:srgbClr val="006FC0"/>
                </a:solidFill>
                <a:latin typeface="Calibri"/>
                <a:cs typeface="Calibri"/>
              </a:rPr>
              <a:t> </a:t>
            </a:r>
            <a:r>
              <a:rPr lang="en-US" sz="1100" spc="-10" dirty="0">
                <a:solidFill>
                  <a:srgbClr val="006FC0"/>
                </a:solidFill>
                <a:latin typeface="Calibri"/>
                <a:cs typeface="Calibri"/>
              </a:rPr>
              <a:t>practices</a:t>
            </a:r>
          </a:p>
          <a:p>
            <a:pPr marL="13087" marR="5235">
              <a:spcBef>
                <a:spcPts val="1262"/>
              </a:spcBef>
            </a:pPr>
            <a:endParaRPr lang="en-US" sz="1100" dirty="0">
              <a:latin typeface="Calibri"/>
              <a:cs typeface="Calibri"/>
            </a:endParaRPr>
          </a:p>
          <a:p>
            <a:pPr marL="13087">
              <a:spcBef>
                <a:spcPts val="98"/>
              </a:spcBef>
            </a:pPr>
            <a:r>
              <a:rPr lang="en-US" dirty="0">
                <a:latin typeface="Calibri"/>
                <a:cs typeface="Calibri"/>
              </a:rPr>
              <a:t>If</a:t>
            </a:r>
            <a:r>
              <a:rPr lang="en-US" spc="-36" dirty="0">
                <a:latin typeface="Calibri"/>
                <a:cs typeface="Calibri"/>
              </a:rPr>
              <a:t> </a:t>
            </a:r>
            <a:r>
              <a:rPr lang="en-US" dirty="0">
                <a:latin typeface="Calibri"/>
                <a:cs typeface="Calibri"/>
              </a:rPr>
              <a:t>≤</a:t>
            </a:r>
            <a:r>
              <a:rPr lang="en-US" spc="-10" dirty="0">
                <a:latin typeface="Calibri"/>
                <a:cs typeface="Calibri"/>
              </a:rPr>
              <a:t> </a:t>
            </a:r>
            <a:r>
              <a:rPr lang="en-US" dirty="0">
                <a:latin typeface="Calibri"/>
                <a:cs typeface="Calibri"/>
              </a:rPr>
              <a:t>70</a:t>
            </a:r>
            <a:r>
              <a:rPr lang="en-US" spc="-31" dirty="0">
                <a:latin typeface="Calibri"/>
                <a:cs typeface="Calibri"/>
              </a:rPr>
              <a:t> </a:t>
            </a:r>
            <a:r>
              <a:rPr lang="en-US" dirty="0">
                <a:latin typeface="Calibri"/>
                <a:cs typeface="Calibri"/>
              </a:rPr>
              <a:t>%</a:t>
            </a:r>
            <a:r>
              <a:rPr lang="en-US" spc="-26" dirty="0">
                <a:latin typeface="Calibri"/>
                <a:cs typeface="Calibri"/>
              </a:rPr>
              <a:t> </a:t>
            </a:r>
            <a:r>
              <a:rPr lang="en-US" dirty="0">
                <a:latin typeface="Calibri"/>
                <a:cs typeface="Calibri"/>
              </a:rPr>
              <a:t>of</a:t>
            </a:r>
            <a:r>
              <a:rPr lang="en-US" spc="-41" dirty="0">
                <a:latin typeface="Calibri"/>
                <a:cs typeface="Calibri"/>
              </a:rPr>
              <a:t> </a:t>
            </a:r>
            <a:r>
              <a:rPr lang="en-US" dirty="0">
                <a:latin typeface="Calibri"/>
                <a:cs typeface="Calibri"/>
              </a:rPr>
              <a:t>RBC</a:t>
            </a:r>
            <a:r>
              <a:rPr lang="en-US" spc="-5" dirty="0">
                <a:latin typeface="Calibri"/>
                <a:cs typeface="Calibri"/>
              </a:rPr>
              <a:t> </a:t>
            </a:r>
            <a:r>
              <a:rPr lang="en-US" b="1" dirty="0">
                <a:latin typeface="Calibri"/>
                <a:cs typeface="Calibri"/>
              </a:rPr>
              <a:t>OR</a:t>
            </a:r>
            <a:r>
              <a:rPr lang="en-US" b="1" spc="-26" dirty="0">
                <a:latin typeface="Calibri"/>
                <a:cs typeface="Calibri"/>
              </a:rPr>
              <a:t> </a:t>
            </a:r>
            <a:r>
              <a:rPr lang="en-US" dirty="0">
                <a:latin typeface="Calibri"/>
                <a:cs typeface="Calibri"/>
              </a:rPr>
              <a:t>if</a:t>
            </a:r>
            <a:r>
              <a:rPr lang="en-US" spc="-36" dirty="0">
                <a:latin typeface="Calibri"/>
                <a:cs typeface="Calibri"/>
              </a:rPr>
              <a:t> </a:t>
            </a:r>
            <a:r>
              <a:rPr lang="en-US" dirty="0">
                <a:latin typeface="Calibri"/>
                <a:cs typeface="Calibri"/>
              </a:rPr>
              <a:t>≤</a:t>
            </a:r>
            <a:r>
              <a:rPr lang="en-US" spc="-21" dirty="0">
                <a:latin typeface="Calibri"/>
                <a:cs typeface="Calibri"/>
              </a:rPr>
              <a:t> </a:t>
            </a:r>
            <a:r>
              <a:rPr lang="en-US" dirty="0">
                <a:latin typeface="Calibri"/>
                <a:cs typeface="Calibri"/>
              </a:rPr>
              <a:t>60</a:t>
            </a:r>
            <a:r>
              <a:rPr lang="en-US" spc="-21" dirty="0">
                <a:latin typeface="Calibri"/>
                <a:cs typeface="Calibri"/>
              </a:rPr>
              <a:t> </a:t>
            </a:r>
            <a:r>
              <a:rPr lang="en-US" dirty="0">
                <a:latin typeface="Calibri"/>
                <a:cs typeface="Calibri"/>
              </a:rPr>
              <a:t>%</a:t>
            </a:r>
            <a:r>
              <a:rPr lang="en-US" spc="-26" dirty="0">
                <a:latin typeface="Calibri"/>
                <a:cs typeface="Calibri"/>
              </a:rPr>
              <a:t> of</a:t>
            </a:r>
            <a:endParaRPr lang="en-US" dirty="0">
              <a:latin typeface="Calibri"/>
              <a:cs typeface="Calibri"/>
            </a:endParaRPr>
          </a:p>
          <a:p>
            <a:pPr marL="13087"/>
            <a:r>
              <a:rPr lang="en-US" dirty="0">
                <a:latin typeface="Calibri"/>
                <a:cs typeface="Calibri"/>
              </a:rPr>
              <a:t>plasma</a:t>
            </a:r>
            <a:r>
              <a:rPr lang="en-US" spc="-77" dirty="0">
                <a:latin typeface="Calibri"/>
                <a:cs typeface="Calibri"/>
              </a:rPr>
              <a:t> </a:t>
            </a:r>
            <a:r>
              <a:rPr lang="en-US" dirty="0">
                <a:latin typeface="Calibri"/>
                <a:cs typeface="Calibri"/>
              </a:rPr>
              <a:t>baseline</a:t>
            </a:r>
            <a:r>
              <a:rPr lang="en-US" spc="-72" dirty="0">
                <a:latin typeface="Calibri"/>
                <a:cs typeface="Calibri"/>
              </a:rPr>
              <a:t> </a:t>
            </a:r>
            <a:r>
              <a:rPr lang="en-US" spc="-10" dirty="0">
                <a:latin typeface="Calibri"/>
                <a:cs typeface="Calibri"/>
              </a:rPr>
              <a:t>values</a:t>
            </a:r>
            <a:endParaRPr lang="en-US" dirty="0">
              <a:latin typeface="Calibri"/>
              <a:cs typeface="Calibri"/>
            </a:endParaRPr>
          </a:p>
          <a:p>
            <a:pPr marL="13087" marR="18322">
              <a:spcBef>
                <a:spcPts val="1262"/>
              </a:spcBef>
            </a:pPr>
            <a:r>
              <a:rPr lang="en-US" sz="1100" spc="-31" dirty="0">
                <a:solidFill>
                  <a:srgbClr val="006FC0"/>
                </a:solidFill>
                <a:latin typeface="Calibri"/>
                <a:cs typeface="Calibri"/>
              </a:rPr>
              <a:t>Workers</a:t>
            </a:r>
            <a:r>
              <a:rPr lang="en-US" sz="1100" spc="-67" dirty="0">
                <a:solidFill>
                  <a:srgbClr val="006FC0"/>
                </a:solidFill>
                <a:latin typeface="Calibri"/>
                <a:cs typeface="Calibri"/>
              </a:rPr>
              <a:t> </a:t>
            </a:r>
            <a:r>
              <a:rPr lang="en-US" sz="1100" dirty="0">
                <a:solidFill>
                  <a:srgbClr val="006FC0"/>
                </a:solidFill>
                <a:latin typeface="Calibri"/>
                <a:cs typeface="Calibri"/>
              </a:rPr>
              <a:t>can</a:t>
            </a:r>
            <a:r>
              <a:rPr lang="en-US" sz="1100" spc="-72" dirty="0">
                <a:solidFill>
                  <a:srgbClr val="006FC0"/>
                </a:solidFill>
                <a:latin typeface="Calibri"/>
                <a:cs typeface="Calibri"/>
              </a:rPr>
              <a:t> </a:t>
            </a:r>
            <a:r>
              <a:rPr lang="en-US" sz="1100" spc="-10" dirty="0">
                <a:solidFill>
                  <a:srgbClr val="006FC0"/>
                </a:solidFill>
                <a:latin typeface="Calibri"/>
                <a:cs typeface="Calibri"/>
              </a:rPr>
              <a:t>continue</a:t>
            </a:r>
            <a:r>
              <a:rPr lang="en-US" sz="1100" spc="-62" dirty="0">
                <a:solidFill>
                  <a:srgbClr val="006FC0"/>
                </a:solidFill>
                <a:latin typeface="Calibri"/>
                <a:cs typeface="Calibri"/>
              </a:rPr>
              <a:t> </a:t>
            </a:r>
            <a:r>
              <a:rPr lang="en-US" sz="1100" dirty="0">
                <a:solidFill>
                  <a:srgbClr val="006FC0"/>
                </a:solidFill>
                <a:latin typeface="Calibri"/>
                <a:cs typeface="Calibri"/>
              </a:rPr>
              <a:t>working,</a:t>
            </a:r>
            <a:r>
              <a:rPr lang="en-US" sz="1100" spc="-77" dirty="0">
                <a:solidFill>
                  <a:srgbClr val="006FC0"/>
                </a:solidFill>
                <a:latin typeface="Calibri"/>
                <a:cs typeface="Calibri"/>
              </a:rPr>
              <a:t> </a:t>
            </a:r>
            <a:r>
              <a:rPr lang="en-US" sz="1100" spc="-26" dirty="0">
                <a:solidFill>
                  <a:srgbClr val="006FC0"/>
                </a:solidFill>
                <a:latin typeface="Calibri"/>
                <a:cs typeface="Calibri"/>
              </a:rPr>
              <a:t>but </a:t>
            </a:r>
            <a:r>
              <a:rPr lang="en-US" sz="1100" dirty="0">
                <a:solidFill>
                  <a:srgbClr val="006FC0"/>
                </a:solidFill>
                <a:latin typeface="Calibri"/>
                <a:cs typeface="Calibri"/>
              </a:rPr>
              <a:t>they</a:t>
            </a:r>
            <a:r>
              <a:rPr lang="en-US" sz="1100" spc="-62" dirty="0">
                <a:solidFill>
                  <a:srgbClr val="006FC0"/>
                </a:solidFill>
                <a:latin typeface="Calibri"/>
                <a:cs typeface="Calibri"/>
              </a:rPr>
              <a:t> </a:t>
            </a:r>
            <a:r>
              <a:rPr lang="en-US" sz="1100" dirty="0">
                <a:solidFill>
                  <a:srgbClr val="006FC0"/>
                </a:solidFill>
                <a:latin typeface="Calibri"/>
                <a:cs typeface="Calibri"/>
              </a:rPr>
              <a:t>must</a:t>
            </a:r>
            <a:r>
              <a:rPr lang="en-US" sz="1100" spc="-77" dirty="0">
                <a:solidFill>
                  <a:srgbClr val="006FC0"/>
                </a:solidFill>
                <a:latin typeface="Calibri"/>
                <a:cs typeface="Calibri"/>
              </a:rPr>
              <a:t> </a:t>
            </a:r>
            <a:r>
              <a:rPr lang="en-US" sz="1100" dirty="0">
                <a:solidFill>
                  <a:srgbClr val="006FC0"/>
                </a:solidFill>
                <a:latin typeface="Calibri"/>
                <a:cs typeface="Calibri"/>
              </a:rPr>
              <a:t>stop</a:t>
            </a:r>
            <a:r>
              <a:rPr lang="en-US" sz="1100" spc="-72" dirty="0">
                <a:solidFill>
                  <a:srgbClr val="006FC0"/>
                </a:solidFill>
                <a:latin typeface="Calibri"/>
                <a:cs typeface="Calibri"/>
              </a:rPr>
              <a:t> </a:t>
            </a:r>
            <a:r>
              <a:rPr lang="en-US" sz="1100" spc="-10" dirty="0">
                <a:solidFill>
                  <a:srgbClr val="006FC0"/>
                </a:solidFill>
                <a:latin typeface="Calibri"/>
                <a:cs typeface="Calibri"/>
              </a:rPr>
              <a:t>handling </a:t>
            </a:r>
            <a:r>
              <a:rPr lang="en-US" sz="1100" spc="-26" dirty="0">
                <a:solidFill>
                  <a:srgbClr val="006FC0"/>
                </a:solidFill>
                <a:latin typeface="Calibri"/>
                <a:cs typeface="Calibri"/>
              </a:rPr>
              <a:t>cholinesterase-</a:t>
            </a:r>
            <a:r>
              <a:rPr lang="en-US" sz="1100" dirty="0">
                <a:solidFill>
                  <a:srgbClr val="006FC0"/>
                </a:solidFill>
                <a:latin typeface="Calibri"/>
                <a:cs typeface="Calibri"/>
              </a:rPr>
              <a:t>inhibiting</a:t>
            </a:r>
            <a:r>
              <a:rPr lang="en-US" sz="1100" spc="-15" dirty="0">
                <a:solidFill>
                  <a:srgbClr val="006FC0"/>
                </a:solidFill>
                <a:latin typeface="Calibri"/>
                <a:cs typeface="Calibri"/>
              </a:rPr>
              <a:t> </a:t>
            </a:r>
            <a:r>
              <a:rPr lang="en-US" sz="1100" spc="-10" dirty="0">
                <a:solidFill>
                  <a:srgbClr val="006FC0"/>
                </a:solidFill>
                <a:latin typeface="Calibri"/>
                <a:cs typeface="Calibri"/>
              </a:rPr>
              <a:t>pesticides</a:t>
            </a:r>
            <a:endParaRPr lang="en-US" sz="1100" dirty="0">
              <a:latin typeface="Calibri"/>
              <a:cs typeface="Calibri"/>
            </a:endParaRPr>
          </a:p>
          <a:p>
            <a:endParaRPr dirty="0"/>
          </a:p>
        </p:txBody>
      </p:sp>
    </p:spTree>
    <p:extLst>
      <p:ext uri="{BB962C8B-B14F-4D97-AF65-F5344CB8AC3E}">
        <p14:creationId xmlns:p14="http://schemas.microsoft.com/office/powerpoint/2010/main" val="4202924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5377" eaLnBrk="0" fontAlgn="base" hangingPunct="0">
              <a:spcBef>
                <a:spcPct val="0"/>
              </a:spcBef>
              <a:spcAft>
                <a:spcPct val="0"/>
              </a:spcAft>
              <a:defRPr/>
            </a:pPr>
            <a:fld id="{850EA258-6832-48F0-AC6E-A0852A381638}" type="slidenum">
              <a:rPr lang="en-US">
                <a:solidFill>
                  <a:srgbClr val="000000"/>
                </a:solidFill>
                <a:latin typeface="Arial" pitchFamily="34" charset="0"/>
              </a:rPr>
              <a:pPr defTabSz="955377" eaLnBrk="0" fontAlgn="base" hangingPunct="0">
                <a:spcBef>
                  <a:spcPct val="0"/>
                </a:spcBef>
                <a:spcAft>
                  <a:spcPct val="0"/>
                </a:spcAft>
                <a:defRPr/>
              </a:pPr>
              <a:t>42</a:t>
            </a:fld>
            <a:endParaRPr lang="en-US">
              <a:solidFill>
                <a:srgbClr val="000000"/>
              </a:solidFill>
              <a:latin typeface="Arial" pitchFamily="34" charset="0"/>
            </a:endParaRPr>
          </a:p>
        </p:txBody>
      </p:sp>
    </p:spTree>
    <p:extLst>
      <p:ext uri="{BB962C8B-B14F-4D97-AF65-F5344CB8AC3E}">
        <p14:creationId xmlns:p14="http://schemas.microsoft.com/office/powerpoint/2010/main" val="4191439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49798-6F5B-488D-8795-6D54F3D02D3D}" type="slidenum">
              <a:rPr lang="en-US" smtClean="0"/>
              <a:t>43</a:t>
            </a:fld>
            <a:endParaRPr lang="en-US"/>
          </a:p>
        </p:txBody>
      </p:sp>
    </p:spTree>
    <p:extLst>
      <p:ext uri="{BB962C8B-B14F-4D97-AF65-F5344CB8AC3E}">
        <p14:creationId xmlns:p14="http://schemas.microsoft.com/office/powerpoint/2010/main" val="3340915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055"/>
          <p:cNvSpPr>
            <a:spLocks noGrp="1" noChangeArrowheads="1"/>
          </p:cNvSpPr>
          <p:nvPr>
            <p:ph type="sldNum" sz="quarter" idx="5"/>
          </p:nvPr>
        </p:nvSpPr>
        <p:spPr>
          <a:noFill/>
        </p:spPr>
        <p:txBody>
          <a:bodyPr/>
          <a:lstStyle>
            <a:lvl1pPr defTabSz="955377" eaLnBrk="0" hangingPunct="0">
              <a:defRPr>
                <a:solidFill>
                  <a:schemeClr val="tx1"/>
                </a:solidFill>
                <a:latin typeface="Arial" pitchFamily="34" charset="0"/>
              </a:defRPr>
            </a:lvl1pPr>
            <a:lvl2pPr marL="765610" indent="-294465" defTabSz="955377" eaLnBrk="0" hangingPunct="0">
              <a:defRPr>
                <a:solidFill>
                  <a:schemeClr val="tx1"/>
                </a:solidFill>
                <a:latin typeface="Arial" pitchFamily="34" charset="0"/>
              </a:defRPr>
            </a:lvl2pPr>
            <a:lvl3pPr marL="1177862" indent="-235572" defTabSz="955377" eaLnBrk="0" hangingPunct="0">
              <a:defRPr>
                <a:solidFill>
                  <a:schemeClr val="tx1"/>
                </a:solidFill>
                <a:latin typeface="Arial" pitchFamily="34" charset="0"/>
              </a:defRPr>
            </a:lvl3pPr>
            <a:lvl4pPr marL="1649006" indent="-235572" defTabSz="955377" eaLnBrk="0" hangingPunct="0">
              <a:defRPr>
                <a:solidFill>
                  <a:schemeClr val="tx1"/>
                </a:solidFill>
                <a:latin typeface="Arial" pitchFamily="34" charset="0"/>
              </a:defRPr>
            </a:lvl4pPr>
            <a:lvl5pPr marL="2120151" indent="-235572" defTabSz="955377" eaLnBrk="0" hangingPunct="0">
              <a:defRPr>
                <a:solidFill>
                  <a:schemeClr val="tx1"/>
                </a:solidFill>
                <a:latin typeface="Arial" pitchFamily="34" charset="0"/>
              </a:defRPr>
            </a:lvl5pPr>
            <a:lvl6pPr marL="2591295" indent="-235572" defTabSz="955377" eaLnBrk="0" fontAlgn="base" hangingPunct="0">
              <a:spcBef>
                <a:spcPct val="0"/>
              </a:spcBef>
              <a:spcAft>
                <a:spcPct val="0"/>
              </a:spcAft>
              <a:defRPr>
                <a:solidFill>
                  <a:schemeClr val="tx1"/>
                </a:solidFill>
                <a:latin typeface="Arial" pitchFamily="34" charset="0"/>
              </a:defRPr>
            </a:lvl6pPr>
            <a:lvl7pPr marL="3062440" indent="-235572" defTabSz="955377" eaLnBrk="0" fontAlgn="base" hangingPunct="0">
              <a:spcBef>
                <a:spcPct val="0"/>
              </a:spcBef>
              <a:spcAft>
                <a:spcPct val="0"/>
              </a:spcAft>
              <a:defRPr>
                <a:solidFill>
                  <a:schemeClr val="tx1"/>
                </a:solidFill>
                <a:latin typeface="Arial" pitchFamily="34" charset="0"/>
              </a:defRPr>
            </a:lvl7pPr>
            <a:lvl8pPr marL="3533585" indent="-235572" defTabSz="955377" eaLnBrk="0" fontAlgn="base" hangingPunct="0">
              <a:spcBef>
                <a:spcPct val="0"/>
              </a:spcBef>
              <a:spcAft>
                <a:spcPct val="0"/>
              </a:spcAft>
              <a:defRPr>
                <a:solidFill>
                  <a:schemeClr val="tx1"/>
                </a:solidFill>
                <a:latin typeface="Arial" pitchFamily="34" charset="0"/>
              </a:defRPr>
            </a:lvl8pPr>
            <a:lvl9pPr marL="4004729" indent="-235572" defTabSz="955377"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defRPr/>
            </a:pPr>
            <a:fld id="{2DDED91C-F679-48B7-955A-657E7F680088}" type="slidenum">
              <a:rPr lang="en-US" altLang="en-US">
                <a:solidFill>
                  <a:srgbClr val="000000"/>
                </a:solidFill>
              </a:rPr>
              <a:pPr fontAlgn="base">
                <a:spcBef>
                  <a:spcPct val="0"/>
                </a:spcBef>
                <a:spcAft>
                  <a:spcPct val="0"/>
                </a:spcAft>
                <a:defRPr/>
              </a:pPr>
              <a:t>44</a:t>
            </a:fld>
            <a:endParaRPr lang="en-US" altLang="en-US" dirty="0">
              <a:solidFill>
                <a:srgbClr val="000000"/>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endParaRPr lang="en-US" altLang="en-US" sz="6200" u="sng" dirty="0"/>
          </a:p>
        </p:txBody>
      </p:sp>
    </p:spTree>
    <p:extLst>
      <p:ext uri="{BB962C8B-B14F-4D97-AF65-F5344CB8AC3E}">
        <p14:creationId xmlns:p14="http://schemas.microsoft.com/office/powerpoint/2010/main" val="3347872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055"/>
          <p:cNvSpPr txBox="1">
            <a:spLocks noGrp="1" noChangeArrowheads="1"/>
          </p:cNvSpPr>
          <p:nvPr/>
        </p:nvSpPr>
        <p:spPr bwMode="auto">
          <a:xfrm>
            <a:off x="4113517" y="9075526"/>
            <a:ext cx="3146791"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29" tIns="47765" rIns="95529" bIns="47765" anchor="b"/>
          <a:lstStyle>
            <a:lvl1pPr defTabSz="927100" eaLnBrk="0" hangingPunct="0">
              <a:defRPr>
                <a:solidFill>
                  <a:schemeClr val="tx1"/>
                </a:solidFill>
                <a:latin typeface="Arial" pitchFamily="34" charset="0"/>
              </a:defRPr>
            </a:lvl1pPr>
            <a:lvl2pPr marL="742950" indent="-285750" defTabSz="927100" eaLnBrk="0" hangingPunct="0">
              <a:defRPr>
                <a:solidFill>
                  <a:schemeClr val="tx1"/>
                </a:solidFill>
                <a:latin typeface="Arial" pitchFamily="34" charset="0"/>
              </a:defRPr>
            </a:lvl2pPr>
            <a:lvl3pPr marL="1143000" indent="-228600" defTabSz="927100" eaLnBrk="0" hangingPunct="0">
              <a:defRPr>
                <a:solidFill>
                  <a:schemeClr val="tx1"/>
                </a:solidFill>
                <a:latin typeface="Arial" pitchFamily="34" charset="0"/>
              </a:defRPr>
            </a:lvl3pPr>
            <a:lvl4pPr marL="1600200" indent="-228600" defTabSz="927100" eaLnBrk="0" hangingPunct="0">
              <a:defRPr>
                <a:solidFill>
                  <a:schemeClr val="tx1"/>
                </a:solidFill>
                <a:latin typeface="Arial" pitchFamily="34" charset="0"/>
              </a:defRPr>
            </a:lvl4pPr>
            <a:lvl5pPr marL="2057400" indent="-228600" defTabSz="927100" eaLnBrk="0" hangingPunct="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defTabSz="955377" fontAlgn="base">
              <a:spcBef>
                <a:spcPct val="0"/>
              </a:spcBef>
              <a:spcAft>
                <a:spcPct val="0"/>
              </a:spcAft>
              <a:defRPr/>
            </a:pPr>
            <a:fld id="{E5CEFA9D-4CB1-4406-91D0-3FD921057D92}" type="slidenum">
              <a:rPr lang="en-US" altLang="en-US" sz="1200">
                <a:solidFill>
                  <a:srgbClr val="000000"/>
                </a:solidFill>
              </a:rPr>
              <a:pPr algn="r" defTabSz="955377" fontAlgn="base">
                <a:spcBef>
                  <a:spcPct val="0"/>
                </a:spcBef>
                <a:spcAft>
                  <a:spcPct val="0"/>
                </a:spcAft>
                <a:defRPr/>
              </a:pPr>
              <a:t>45</a:t>
            </a:fld>
            <a:endParaRPr lang="en-US" altLang="en-US" sz="1200" dirty="0">
              <a:solidFill>
                <a:srgbClr val="000000"/>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sz="6200" u="sng" dirty="0"/>
          </a:p>
        </p:txBody>
      </p:sp>
    </p:spTree>
    <p:extLst>
      <p:ext uri="{BB962C8B-B14F-4D97-AF65-F5344CB8AC3E}">
        <p14:creationId xmlns:p14="http://schemas.microsoft.com/office/powerpoint/2010/main" val="1824029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8549"/>
            <a:r>
              <a:rPr lang="en-US" sz="1400" dirty="0"/>
              <a:t>A pest is any living organism that </a:t>
            </a:r>
            <a:r>
              <a:rPr lang="en-US" sz="1400" b="1" dirty="0"/>
              <a:t>causes damage or economic loss or transmits or produces disease.</a:t>
            </a:r>
          </a:p>
          <a:p>
            <a:pPr marR="18549"/>
            <a:endParaRPr lang="en-US" sz="1400" dirty="0"/>
          </a:p>
          <a:p>
            <a:pPr marR="18549" defTabSz="942289">
              <a:defRPr/>
            </a:pPr>
            <a:r>
              <a:rPr lang="en-US" sz="1400" dirty="0"/>
              <a:t>Common pests include weeds, ants, germs, cockroaches, flies, mice, rats, or termites.</a:t>
            </a:r>
          </a:p>
          <a:p>
            <a:pPr marR="18549" defTabSz="942289">
              <a:defRPr/>
            </a:pPr>
            <a:endParaRPr lang="en-US" sz="1400" dirty="0">
              <a:ea typeface="Calibri" panose="020F0502020204030204" pitchFamily="34" charset="0"/>
              <a:cs typeface="Times New Roman" panose="02020603050405020304" pitchFamily="18" charset="0"/>
            </a:endParaRPr>
          </a:p>
          <a:p>
            <a:pPr marR="18549" defTabSz="942289">
              <a:defRPr/>
            </a:pPr>
            <a:r>
              <a:rPr lang="en-US" sz="1400" dirty="0">
                <a:ea typeface="Calibri" panose="020F0502020204030204" pitchFamily="34" charset="0"/>
                <a:cs typeface="Times New Roman" panose="02020603050405020304" pitchFamily="18" charset="0"/>
              </a:rPr>
              <a:t>Pests are also virus and bacteria that cause plant diseases.</a:t>
            </a:r>
          </a:p>
          <a:p>
            <a:pPr marR="18549"/>
            <a:endParaRPr lang="en-US" dirty="0"/>
          </a:p>
        </p:txBody>
      </p:sp>
      <p:sp>
        <p:nvSpPr>
          <p:cNvPr id="4" name="Slide Number Placeholder 3"/>
          <p:cNvSpPr>
            <a:spLocks noGrp="1"/>
          </p:cNvSpPr>
          <p:nvPr>
            <p:ph type="sldNum" sz="quarter" idx="5"/>
          </p:nvPr>
        </p:nvSpPr>
        <p:spPr/>
        <p:txBody>
          <a:bodyPr/>
          <a:lstStyle/>
          <a:p>
            <a:pPr defTabSz="471145">
              <a:defRPr/>
            </a:pPr>
            <a:fld id="{ECE9BF33-BEF0-4578-B785-EC2A14E9D325}" type="slidenum">
              <a:rPr lang="en-US">
                <a:solidFill>
                  <a:prstClr val="black"/>
                </a:solidFill>
                <a:latin typeface="Calibri" panose="020F0502020204030204"/>
              </a:rPr>
              <a:pPr defTabSz="471145">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58210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055"/>
          <p:cNvSpPr>
            <a:spLocks noGrp="1" noChangeArrowheads="1"/>
          </p:cNvSpPr>
          <p:nvPr>
            <p:ph type="sldNum" sz="quarter" idx="5"/>
          </p:nvPr>
        </p:nvSpPr>
        <p:spPr>
          <a:noFill/>
        </p:spPr>
        <p:txBody>
          <a:bodyPr/>
          <a:lstStyle>
            <a:lvl1pPr defTabSz="955377" eaLnBrk="0" hangingPunct="0">
              <a:defRPr>
                <a:solidFill>
                  <a:schemeClr val="tx1"/>
                </a:solidFill>
                <a:latin typeface="Arial" pitchFamily="34" charset="0"/>
              </a:defRPr>
            </a:lvl1pPr>
            <a:lvl2pPr marL="765610" indent="-294465" defTabSz="955377" eaLnBrk="0" hangingPunct="0">
              <a:defRPr>
                <a:solidFill>
                  <a:schemeClr val="tx1"/>
                </a:solidFill>
                <a:latin typeface="Arial" pitchFamily="34" charset="0"/>
              </a:defRPr>
            </a:lvl2pPr>
            <a:lvl3pPr marL="1177862" indent="-235572" defTabSz="955377" eaLnBrk="0" hangingPunct="0">
              <a:defRPr>
                <a:solidFill>
                  <a:schemeClr val="tx1"/>
                </a:solidFill>
                <a:latin typeface="Arial" pitchFamily="34" charset="0"/>
              </a:defRPr>
            </a:lvl3pPr>
            <a:lvl4pPr marL="1649006" indent="-235572" defTabSz="955377" eaLnBrk="0" hangingPunct="0">
              <a:defRPr>
                <a:solidFill>
                  <a:schemeClr val="tx1"/>
                </a:solidFill>
                <a:latin typeface="Arial" pitchFamily="34" charset="0"/>
              </a:defRPr>
            </a:lvl4pPr>
            <a:lvl5pPr marL="2120151" indent="-235572" defTabSz="955377" eaLnBrk="0" hangingPunct="0">
              <a:defRPr>
                <a:solidFill>
                  <a:schemeClr val="tx1"/>
                </a:solidFill>
                <a:latin typeface="Arial" pitchFamily="34" charset="0"/>
              </a:defRPr>
            </a:lvl5pPr>
            <a:lvl6pPr marL="2591295" indent="-235572" defTabSz="955377" eaLnBrk="0" fontAlgn="base" hangingPunct="0">
              <a:spcBef>
                <a:spcPct val="0"/>
              </a:spcBef>
              <a:spcAft>
                <a:spcPct val="0"/>
              </a:spcAft>
              <a:defRPr>
                <a:solidFill>
                  <a:schemeClr val="tx1"/>
                </a:solidFill>
                <a:latin typeface="Arial" pitchFamily="34" charset="0"/>
              </a:defRPr>
            </a:lvl6pPr>
            <a:lvl7pPr marL="3062440" indent="-235572" defTabSz="955377" eaLnBrk="0" fontAlgn="base" hangingPunct="0">
              <a:spcBef>
                <a:spcPct val="0"/>
              </a:spcBef>
              <a:spcAft>
                <a:spcPct val="0"/>
              </a:spcAft>
              <a:defRPr>
                <a:solidFill>
                  <a:schemeClr val="tx1"/>
                </a:solidFill>
                <a:latin typeface="Arial" pitchFamily="34" charset="0"/>
              </a:defRPr>
            </a:lvl7pPr>
            <a:lvl8pPr marL="3533585" indent="-235572" defTabSz="955377" eaLnBrk="0" fontAlgn="base" hangingPunct="0">
              <a:spcBef>
                <a:spcPct val="0"/>
              </a:spcBef>
              <a:spcAft>
                <a:spcPct val="0"/>
              </a:spcAft>
              <a:defRPr>
                <a:solidFill>
                  <a:schemeClr val="tx1"/>
                </a:solidFill>
                <a:latin typeface="Arial" pitchFamily="34" charset="0"/>
              </a:defRPr>
            </a:lvl8pPr>
            <a:lvl9pPr marL="4004729" indent="-235572" defTabSz="955377"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defRPr/>
            </a:pPr>
            <a:fld id="{65719555-7CB9-4543-B2BF-BF8B4B718A68}" type="slidenum">
              <a:rPr lang="en-US" altLang="en-US">
                <a:solidFill>
                  <a:srgbClr val="000000"/>
                </a:solidFill>
              </a:rPr>
              <a:pPr fontAlgn="base">
                <a:spcBef>
                  <a:spcPct val="0"/>
                </a:spcBef>
                <a:spcAft>
                  <a:spcPct val="0"/>
                </a:spcAft>
                <a:defRPr/>
              </a:pPr>
              <a:t>6</a:t>
            </a:fld>
            <a:endParaRPr lang="en-US" altLang="en-US" dirty="0">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defTabSz="942289">
              <a:defRPr/>
            </a:pPr>
            <a:r>
              <a:rPr lang="en-US" b="0" i="0" dirty="0">
                <a:solidFill>
                  <a:srgbClr val="1B1B1B"/>
                </a:solidFill>
                <a:effectLst/>
                <a:latin typeface="+mn-lt"/>
              </a:rPr>
              <a:t>A pesticide is any </a:t>
            </a:r>
            <a:r>
              <a:rPr lang="en-US" b="1" i="0" dirty="0">
                <a:solidFill>
                  <a:srgbClr val="1B1B1B"/>
                </a:solidFill>
                <a:effectLst/>
                <a:latin typeface="+mn-lt"/>
              </a:rPr>
              <a:t>substance or mixture of substances </a:t>
            </a:r>
            <a:r>
              <a:rPr lang="en-US" b="0" i="0" dirty="0">
                <a:solidFill>
                  <a:srgbClr val="1B1B1B"/>
                </a:solidFill>
                <a:effectLst/>
                <a:latin typeface="+mn-lt"/>
              </a:rPr>
              <a:t>intended for:</a:t>
            </a:r>
          </a:p>
          <a:p>
            <a:pPr algn="l">
              <a:buFont typeface="Arial" panose="020B0604020202020204" pitchFamily="34" charset="0"/>
              <a:buChar char="•"/>
            </a:pPr>
            <a:r>
              <a:rPr lang="en-US" b="1" i="0" dirty="0">
                <a:solidFill>
                  <a:srgbClr val="1B1B1B"/>
                </a:solidFill>
                <a:effectLst/>
                <a:latin typeface="+mn-lt"/>
              </a:rPr>
              <a:t>preventing;</a:t>
            </a:r>
          </a:p>
          <a:p>
            <a:pPr algn="l">
              <a:buFont typeface="Arial" panose="020B0604020202020204" pitchFamily="34" charset="0"/>
              <a:buChar char="•"/>
            </a:pPr>
            <a:r>
              <a:rPr lang="en-US" b="1" i="0" dirty="0">
                <a:solidFill>
                  <a:srgbClr val="1B1B1B"/>
                </a:solidFill>
                <a:effectLst/>
                <a:latin typeface="+mn-lt"/>
              </a:rPr>
              <a:t>destroying;</a:t>
            </a:r>
          </a:p>
          <a:p>
            <a:pPr algn="l">
              <a:buFont typeface="Arial" panose="020B0604020202020204" pitchFamily="34" charset="0"/>
              <a:buChar char="•"/>
            </a:pPr>
            <a:r>
              <a:rPr lang="en-US" b="1" i="0" dirty="0">
                <a:solidFill>
                  <a:srgbClr val="1B1B1B"/>
                </a:solidFill>
                <a:effectLst/>
                <a:latin typeface="+mn-lt"/>
              </a:rPr>
              <a:t>repelling; or</a:t>
            </a:r>
          </a:p>
          <a:p>
            <a:pPr algn="l">
              <a:buFont typeface="Arial" panose="020B0604020202020204" pitchFamily="34" charset="0"/>
              <a:buChar char="•"/>
            </a:pPr>
            <a:r>
              <a:rPr lang="en-US" b="1" i="0" dirty="0">
                <a:solidFill>
                  <a:srgbClr val="1B1B1B"/>
                </a:solidFill>
                <a:effectLst/>
                <a:latin typeface="+mn-lt"/>
              </a:rPr>
              <a:t>mitigating </a:t>
            </a:r>
            <a:r>
              <a:rPr lang="en-US" b="0" i="0" dirty="0">
                <a:solidFill>
                  <a:srgbClr val="1B1B1B"/>
                </a:solidFill>
                <a:effectLst/>
                <a:latin typeface="+mn-lt"/>
              </a:rPr>
              <a:t>any pest</a:t>
            </a:r>
            <a:endParaRPr lang="en-US" dirty="0">
              <a:effectLst/>
              <a:latin typeface="+mn-lt"/>
              <a:ea typeface="Calibri" panose="020F0502020204030204" pitchFamily="34" charset="0"/>
              <a:cs typeface="Times New Roman" panose="02020603050405020304" pitchFamily="18" charset="0"/>
            </a:endParaRPr>
          </a:p>
          <a:p>
            <a:endParaRPr lang="en-US" dirty="0">
              <a:latin typeface="+mn-lt"/>
            </a:endParaRPr>
          </a:p>
          <a:p>
            <a:r>
              <a:rPr lang="en-US" dirty="0">
                <a:latin typeface="+mn-lt"/>
              </a:rPr>
              <a:t>They are classified by target organism or function and by chemical group.</a:t>
            </a:r>
          </a:p>
          <a:p>
            <a:pPr defTabSz="942289">
              <a:defRPr/>
            </a:pPr>
            <a:endParaRPr lang="en-US" altLang="en-US" dirty="0">
              <a:solidFill>
                <a:srgbClr val="2F2B20"/>
              </a:solidFill>
              <a:latin typeface="+mn-lt"/>
            </a:endParaRPr>
          </a:p>
          <a:p>
            <a:pPr defTabSz="942289">
              <a:defRPr/>
            </a:pPr>
            <a:r>
              <a:rPr lang="en-US" altLang="en-US" dirty="0">
                <a:solidFill>
                  <a:srgbClr val="2F2B20"/>
                </a:solidFill>
                <a:latin typeface="+mn-lt"/>
              </a:rPr>
              <a:t>*</a:t>
            </a:r>
            <a:r>
              <a:rPr lang="en-US" altLang="en-US" i="1" dirty="0">
                <a:solidFill>
                  <a:srgbClr val="2F2B20"/>
                </a:solidFill>
                <a:latin typeface="+mn-lt"/>
              </a:rPr>
              <a:t>In California, sanitizers and anti-microbial products </a:t>
            </a:r>
            <a:r>
              <a:rPr lang="en-US" altLang="en-US" b="1" i="1" dirty="0">
                <a:solidFill>
                  <a:srgbClr val="2F2B20"/>
                </a:solidFill>
                <a:latin typeface="+mn-lt"/>
              </a:rPr>
              <a:t>not</a:t>
            </a:r>
            <a:r>
              <a:rPr lang="en-US" altLang="en-US" i="1" dirty="0">
                <a:solidFill>
                  <a:srgbClr val="2F2B20"/>
                </a:solidFill>
                <a:latin typeface="+mn-lt"/>
              </a:rPr>
              <a:t> used </a:t>
            </a:r>
            <a:r>
              <a:rPr lang="en-US" altLang="en-US" b="1" i="1" dirty="0">
                <a:solidFill>
                  <a:srgbClr val="2F2B20"/>
                </a:solidFill>
                <a:latin typeface="+mn-lt"/>
              </a:rPr>
              <a:t>on or in humans or animals are classified as pesticides</a:t>
            </a:r>
            <a:r>
              <a:rPr lang="en-US" altLang="en-US" i="1" dirty="0">
                <a:solidFill>
                  <a:srgbClr val="2F2B20"/>
                </a:solidFill>
                <a:latin typeface="+mn-lt"/>
              </a:rPr>
              <a:t>.</a:t>
            </a:r>
          </a:p>
          <a:p>
            <a:endParaRPr lang="en-US" dirty="0">
              <a:latin typeface="+mn-lt"/>
            </a:endParaRPr>
          </a:p>
          <a:p>
            <a:pPr defTabSz="942289">
              <a:defRPr/>
            </a:pPr>
            <a:r>
              <a:rPr lang="en-US" dirty="0">
                <a:latin typeface="+mn-lt"/>
              </a:rPr>
              <a:t>Products that are NOT considered to be a Pesticide in California: </a:t>
            </a:r>
          </a:p>
          <a:p>
            <a:pPr marL="171450" indent="-171450" defTabSz="942289">
              <a:buFont typeface="Arial" panose="020B0604020202020204" pitchFamily="34" charset="0"/>
              <a:buChar char="•"/>
              <a:defRPr/>
            </a:pPr>
            <a:r>
              <a:rPr lang="en-US" b="1" dirty="0">
                <a:latin typeface="+mn-lt"/>
                <a:cs typeface="Arial" panose="020B0604020202020204" pitchFamily="34" charset="0"/>
              </a:rPr>
              <a:t>Over-the-counter and prescription treatments for head lice</a:t>
            </a:r>
          </a:p>
          <a:p>
            <a:pPr marL="171450" indent="-171450">
              <a:buFont typeface="Arial" panose="020B0604020202020204" pitchFamily="34" charset="0"/>
              <a:buChar char="•"/>
            </a:pPr>
            <a:r>
              <a:rPr lang="en-US" dirty="0">
                <a:latin typeface="+mn-lt"/>
                <a:cs typeface="Arial" panose="020B0604020202020204" pitchFamily="34" charset="0"/>
              </a:rPr>
              <a:t>Cosmetics and similar products applied to the human body</a:t>
            </a:r>
          </a:p>
          <a:p>
            <a:pPr marL="171450" indent="-171450">
              <a:buFont typeface="Arial" panose="020B0604020202020204" pitchFamily="34" charset="0"/>
              <a:buChar char="•"/>
            </a:pPr>
            <a:r>
              <a:rPr lang="en-US" b="1" dirty="0">
                <a:latin typeface="+mn-lt"/>
                <a:cs typeface="Arial" panose="020B0604020202020204" pitchFamily="34" charset="0"/>
              </a:rPr>
              <a:t>Fertilizers, nutrients and other substances that promote plant survival and health.</a:t>
            </a:r>
          </a:p>
          <a:p>
            <a:pPr marL="171450" indent="-171450">
              <a:buFont typeface="Arial" panose="020B0604020202020204" pitchFamily="34" charset="0"/>
              <a:buChar char="•"/>
            </a:pPr>
            <a:r>
              <a:rPr lang="en-US" dirty="0">
                <a:latin typeface="+mn-lt"/>
                <a:cs typeface="Arial" panose="020B0604020202020204" pitchFamily="34" charset="0"/>
              </a:rPr>
              <a:t>Biological control agents, except for certain microorganisms (birds and beneficial insects)</a:t>
            </a:r>
          </a:p>
          <a:p>
            <a:pPr marL="171450" indent="-171450">
              <a:buFont typeface="Arial" panose="020B0604020202020204" pitchFamily="34" charset="0"/>
              <a:buChar char="•"/>
            </a:pPr>
            <a:r>
              <a:rPr lang="en-US" dirty="0">
                <a:latin typeface="+mn-lt"/>
                <a:cs typeface="Arial" panose="020B0604020202020204" pitchFamily="34" charset="0"/>
              </a:rPr>
              <a:t>Plant-incorporated protectants (found in genetically-modified plants)</a:t>
            </a:r>
          </a:p>
          <a:p>
            <a:pPr marL="171450" indent="-171450">
              <a:buFont typeface="Arial" panose="020B0604020202020204" pitchFamily="34" charset="0"/>
              <a:buChar char="•"/>
            </a:pPr>
            <a:r>
              <a:rPr lang="en-US" b="1" dirty="0">
                <a:latin typeface="+mn-lt"/>
                <a:cs typeface="Arial" panose="020B0604020202020204" pitchFamily="34" charset="0"/>
              </a:rPr>
              <a:t>Certain low-risk substances (garlic or cedar)</a:t>
            </a:r>
          </a:p>
          <a:p>
            <a:endParaRPr lang="en-US" altLang="en-US" sz="4100" u="sng" dirty="0"/>
          </a:p>
        </p:txBody>
      </p:sp>
    </p:spTree>
    <p:extLst>
      <p:ext uri="{BB962C8B-B14F-4D97-AF65-F5344CB8AC3E}">
        <p14:creationId xmlns:p14="http://schemas.microsoft.com/office/powerpoint/2010/main" val="1306514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49798-6F5B-488D-8795-6D54F3D02D3D}" type="slidenum">
              <a:rPr lang="en-US" smtClean="0"/>
              <a:t>7</a:t>
            </a:fld>
            <a:endParaRPr lang="en-US"/>
          </a:p>
        </p:txBody>
      </p:sp>
    </p:spTree>
    <p:extLst>
      <p:ext uri="{BB962C8B-B14F-4D97-AF65-F5344CB8AC3E}">
        <p14:creationId xmlns:p14="http://schemas.microsoft.com/office/powerpoint/2010/main" val="2406835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ea typeface="+mn-ea"/>
                <a:cs typeface="+mn-cs"/>
              </a:rPr>
              <a:t>Federal, state and local government agencies all play a role in pesticide use control. </a:t>
            </a:r>
          </a:p>
          <a:p>
            <a:endParaRPr lang="en-US" kern="1200" dirty="0">
              <a:solidFill>
                <a:schemeClr val="tx1"/>
              </a:solidFill>
              <a:effectLst/>
              <a:ea typeface="+mn-ea"/>
              <a:cs typeface="+mn-cs"/>
            </a:endParaRPr>
          </a:p>
          <a:p>
            <a:r>
              <a:rPr lang="en-US" b="1" kern="1200" dirty="0">
                <a:solidFill>
                  <a:schemeClr val="tx1"/>
                </a:solidFill>
                <a:effectLst/>
                <a:ea typeface="+mn-ea"/>
                <a:cs typeface="+mn-cs"/>
              </a:rPr>
              <a:t>Pesticides are one of the few chemicals that are regulated in the US.</a:t>
            </a:r>
          </a:p>
          <a:p>
            <a:endParaRPr lang="en-US" kern="1200" dirty="0">
              <a:solidFill>
                <a:schemeClr val="tx1"/>
              </a:solidFill>
              <a:effectLst/>
              <a:ea typeface="+mn-ea"/>
              <a:cs typeface="+mn-cs"/>
            </a:endParaRPr>
          </a:p>
          <a:p>
            <a:r>
              <a:rPr lang="en-US" b="1" kern="1200" dirty="0">
                <a:solidFill>
                  <a:schemeClr val="tx1"/>
                </a:solidFill>
                <a:effectLst/>
                <a:ea typeface="+mn-ea"/>
                <a:cs typeface="+mn-cs"/>
              </a:rPr>
              <a:t>USEPA</a:t>
            </a:r>
            <a:r>
              <a:rPr lang="en-US" kern="1200" dirty="0">
                <a:solidFill>
                  <a:schemeClr val="tx1"/>
                </a:solidFill>
                <a:effectLst/>
                <a:ea typeface="+mn-ea"/>
                <a:cs typeface="+mn-cs"/>
              </a:rPr>
              <a:t> sets minimum pesticide use standards. It registers (licenses) all pesticides used in the United States and sets highest level of pesticide residues that are allowed on food. Functions under the </a:t>
            </a:r>
            <a:r>
              <a:rPr lang="en-US" b="1" kern="1200" dirty="0">
                <a:solidFill>
                  <a:schemeClr val="tx1"/>
                </a:solidFill>
                <a:effectLst/>
                <a:ea typeface="+mn-ea"/>
                <a:cs typeface="+mn-cs"/>
              </a:rPr>
              <a:t>Federal Insecticide, Fungicide, and Rodenticide Act (FIFRA 1996), </a:t>
            </a:r>
            <a:r>
              <a:rPr lang="en-US" b="0" kern="1200" dirty="0">
                <a:solidFill>
                  <a:schemeClr val="tx1"/>
                </a:solidFill>
                <a:effectLst/>
                <a:ea typeface="+mn-ea"/>
                <a:cs typeface="+mn-cs"/>
              </a:rPr>
              <a:t>which provides for federal regulation of pesticide distribution, sales, and use. </a:t>
            </a:r>
            <a:r>
              <a:rPr lang="en-US" b="1" kern="1200" dirty="0">
                <a:solidFill>
                  <a:schemeClr val="tx1"/>
                </a:solidFill>
                <a:effectLst/>
                <a:ea typeface="+mn-ea"/>
                <a:cs typeface="+mn-cs"/>
              </a:rPr>
              <a:t> </a:t>
            </a:r>
            <a:endParaRPr lang="en-US" kern="1200" dirty="0">
              <a:solidFill>
                <a:schemeClr val="tx1"/>
              </a:solidFill>
              <a:effectLst/>
              <a:ea typeface="+mn-ea"/>
              <a:cs typeface="+mn-cs"/>
            </a:endParaRPr>
          </a:p>
          <a:p>
            <a:endParaRPr lang="en-US" kern="1200" dirty="0">
              <a:solidFill>
                <a:schemeClr val="tx1"/>
              </a:solidFill>
              <a:effectLst/>
              <a:ea typeface="+mn-ea"/>
              <a:cs typeface="+mn-cs"/>
            </a:endParaRPr>
          </a:p>
          <a:p>
            <a:r>
              <a:rPr lang="en-US" kern="1200" dirty="0">
                <a:solidFill>
                  <a:schemeClr val="tx1"/>
                </a:solidFill>
                <a:effectLst/>
                <a:ea typeface="+mn-ea"/>
                <a:cs typeface="+mn-cs"/>
              </a:rPr>
              <a:t>Before EPA may register a pesticide under FIFRA, the applicant must show that using the pesticide according to specifications “will not generally cause unreasonable adverse effects on the environment.”</a:t>
            </a:r>
          </a:p>
          <a:p>
            <a:endParaRPr lang="en-US" kern="1200" dirty="0">
              <a:solidFill>
                <a:schemeClr val="tx1"/>
              </a:solidFill>
              <a:effectLst/>
              <a:ea typeface="+mn-ea"/>
              <a:cs typeface="+mn-cs"/>
            </a:endParaRPr>
          </a:p>
          <a:p>
            <a:r>
              <a:rPr lang="en-US" b="1" kern="1200" dirty="0">
                <a:solidFill>
                  <a:schemeClr val="tx1"/>
                </a:solidFill>
                <a:effectLst/>
                <a:ea typeface="+mn-ea"/>
                <a:cs typeface="+mn-cs"/>
              </a:rPr>
              <a:t>DPR</a:t>
            </a:r>
          </a:p>
          <a:p>
            <a:pPr marL="171450" indent="-171450">
              <a:buFont typeface="Arial" panose="020B0604020202020204" pitchFamily="34" charset="0"/>
              <a:buChar char="•"/>
            </a:pPr>
            <a:r>
              <a:rPr lang="en-US" kern="1200" dirty="0">
                <a:solidFill>
                  <a:schemeClr val="tx1"/>
                </a:solidFill>
                <a:effectLst/>
                <a:ea typeface="+mn-ea"/>
                <a:cs typeface="+mn-cs"/>
              </a:rPr>
              <a:t>California has pesticide regulatory programs wider in scope than any other state. </a:t>
            </a:r>
          </a:p>
          <a:p>
            <a:pPr marL="171450" indent="-171450">
              <a:buFont typeface="Arial" panose="020B0604020202020204" pitchFamily="34" charset="0"/>
              <a:buChar char="•"/>
            </a:pPr>
            <a:r>
              <a:rPr lang="en-US" kern="1200" dirty="0">
                <a:solidFill>
                  <a:schemeClr val="tx1"/>
                </a:solidFill>
                <a:effectLst/>
                <a:ea typeface="+mn-ea"/>
                <a:cs typeface="+mn-cs"/>
              </a:rPr>
              <a:t>Department of Pesticide Regulation (DPR) has </a:t>
            </a:r>
            <a:r>
              <a:rPr lang="en-US" b="1" kern="1200" dirty="0">
                <a:solidFill>
                  <a:schemeClr val="tx1"/>
                </a:solidFill>
                <a:effectLst/>
                <a:ea typeface="+mn-ea"/>
                <a:cs typeface="+mn-cs"/>
              </a:rPr>
              <a:t>primary responsibility for pesticide use enforcement</a:t>
            </a:r>
            <a:r>
              <a:rPr lang="en-US" kern="1200" dirty="0">
                <a:solidFill>
                  <a:schemeClr val="tx1"/>
                </a:solidFill>
                <a:effectLst/>
                <a:ea typeface="+mn-ea"/>
                <a:cs typeface="+mn-cs"/>
              </a:rPr>
              <a:t> in our state. </a:t>
            </a:r>
          </a:p>
          <a:p>
            <a:pPr marL="171450" indent="-171450">
              <a:buFont typeface="Arial" panose="020B0604020202020204" pitchFamily="34" charset="0"/>
              <a:buChar char="•"/>
            </a:pPr>
            <a:r>
              <a:rPr lang="en-US" b="1" kern="1200" dirty="0">
                <a:solidFill>
                  <a:schemeClr val="tx1"/>
                </a:solidFill>
                <a:effectLst/>
                <a:ea typeface="+mn-ea"/>
                <a:cs typeface="+mn-cs"/>
              </a:rPr>
              <a:t>This authority extends to county agricultural commissioners for local enforcement.</a:t>
            </a:r>
            <a:r>
              <a:rPr lang="en-US" kern="1200" dirty="0">
                <a:solidFill>
                  <a:schemeClr val="tx1"/>
                </a:solidFill>
                <a:effectLst/>
                <a:ea typeface="+mn-ea"/>
                <a:cs typeface="+mn-cs"/>
              </a:rPr>
              <a:t> </a:t>
            </a:r>
          </a:p>
          <a:p>
            <a:pPr marL="171450" indent="-171450">
              <a:buFont typeface="Arial" panose="020B0604020202020204" pitchFamily="34" charset="0"/>
              <a:buChar char="•"/>
            </a:pPr>
            <a:r>
              <a:rPr lang="en-US" kern="1200" dirty="0">
                <a:solidFill>
                  <a:schemeClr val="tx1"/>
                </a:solidFill>
                <a:effectLst/>
                <a:ea typeface="+mn-ea"/>
                <a:cs typeface="+mn-cs"/>
              </a:rPr>
              <a:t>DPR registers pesticides used in California. Any pesticide sold in California must be registered with DPR in addition to USEPA registration. </a:t>
            </a:r>
          </a:p>
          <a:p>
            <a:pPr marL="171450" indent="-171450">
              <a:buFont typeface="Arial" panose="020B0604020202020204" pitchFamily="34" charset="0"/>
              <a:buChar char="•"/>
            </a:pPr>
            <a:r>
              <a:rPr lang="en-US" kern="1200" dirty="0">
                <a:solidFill>
                  <a:schemeClr val="tx1"/>
                </a:solidFill>
                <a:effectLst/>
                <a:ea typeface="+mn-ea"/>
                <a:cs typeface="+mn-cs"/>
              </a:rPr>
              <a:t>DPR </a:t>
            </a:r>
            <a:r>
              <a:rPr lang="en-US" b="1" kern="1200" dirty="0">
                <a:solidFill>
                  <a:schemeClr val="tx1"/>
                </a:solidFill>
                <a:effectLst/>
                <a:ea typeface="+mn-ea"/>
                <a:cs typeface="+mn-cs"/>
              </a:rPr>
              <a:t>regulates pesticide sales, use, monitoring, and enforcement in the state</a:t>
            </a:r>
            <a:r>
              <a:rPr lang="en-US" kern="1200" dirty="0">
                <a:solidFill>
                  <a:schemeClr val="tx1"/>
                </a:solidFill>
                <a:effectLst/>
                <a:ea typeface="+mn-ea"/>
                <a:cs typeface="+mn-cs"/>
              </a:rPr>
              <a:t>. </a:t>
            </a:r>
          </a:p>
          <a:p>
            <a:endParaRPr lang="en-US" kern="1200" dirty="0">
              <a:solidFill>
                <a:schemeClr val="tx1"/>
              </a:solidFill>
              <a:effectLst/>
              <a:ea typeface="+mn-ea"/>
              <a:cs typeface="+mn-cs"/>
            </a:endParaRPr>
          </a:p>
          <a:p>
            <a:r>
              <a:rPr lang="en-US" b="1" dirty="0"/>
              <a:t>OEHHA, CARB, SWRCB </a:t>
            </a:r>
            <a:r>
              <a:rPr lang="en-US" b="0" dirty="0"/>
              <a:t>all play various roles with pesticides and help to support DPR. </a:t>
            </a:r>
            <a:r>
              <a:rPr lang="en-US" sz="1900" dirty="0">
                <a:solidFill>
                  <a:srgbClr val="000000"/>
                </a:solidFill>
                <a:latin typeface="Calibri" panose="020F0502020204030204" pitchFamily="34" charset="0"/>
                <a:ea typeface="Times New Roman" panose="02020603050405020304" pitchFamily="18" charset="0"/>
              </a:rPr>
              <a:t> </a:t>
            </a:r>
            <a:endParaRPr lang="en-US" sz="2100" b="1" dirty="0"/>
          </a:p>
        </p:txBody>
      </p:sp>
      <p:sp>
        <p:nvSpPr>
          <p:cNvPr id="4" name="Slide Number Placeholder 3"/>
          <p:cNvSpPr>
            <a:spLocks noGrp="1"/>
          </p:cNvSpPr>
          <p:nvPr>
            <p:ph type="sldNum" sz="quarter" idx="10"/>
          </p:nvPr>
        </p:nvSpPr>
        <p:spPr/>
        <p:txBody>
          <a:bodyPr/>
          <a:lstStyle/>
          <a:p>
            <a:fld id="{ECE9BF33-BEF0-4578-B785-EC2A14E9D325}" type="slidenum">
              <a:rPr lang="en-US" smtClean="0"/>
              <a:t>8</a:t>
            </a:fld>
            <a:endParaRPr lang="en-US" dirty="0"/>
          </a:p>
        </p:txBody>
      </p:sp>
    </p:spTree>
    <p:extLst>
      <p:ext uri="{BB962C8B-B14F-4D97-AF65-F5344CB8AC3E}">
        <p14:creationId xmlns:p14="http://schemas.microsoft.com/office/powerpoint/2010/main" val="3555263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1990, California became the first state to require full reporting of ag pesticide use in response to demands for more realistic and comprehensive pesticide use data. </a:t>
            </a:r>
          </a:p>
          <a:p>
            <a:endParaRPr lang="en-US" dirty="0"/>
          </a:p>
          <a:p>
            <a:r>
              <a:rPr lang="en-US" dirty="0"/>
              <a:t>Under this program, </a:t>
            </a:r>
            <a:r>
              <a:rPr lang="en-US" b="1" dirty="0"/>
              <a:t>ALL ag pesticide use must be reported.</a:t>
            </a:r>
          </a:p>
          <a:p>
            <a:r>
              <a:rPr lang="en-US" b="1" dirty="0"/>
              <a:t>California is the only program where we know when, where, and how much of a pesticide is being used. </a:t>
            </a:r>
          </a:p>
          <a:p>
            <a:endParaRPr lang="en-US" dirty="0"/>
          </a:p>
          <a:p>
            <a:r>
              <a:rPr lang="en-US" dirty="0"/>
              <a:t>Ag use includes pesticide applications </a:t>
            </a:r>
            <a:r>
              <a:rPr lang="en-US" b="1" dirty="0"/>
              <a:t>to parks, golf courses, cemeteries, rangeland, pastures, along roadside and railroad rights-of-way</a:t>
            </a:r>
            <a:r>
              <a:rPr lang="en-US" dirty="0"/>
              <a:t>. </a:t>
            </a:r>
          </a:p>
          <a:p>
            <a:r>
              <a:rPr lang="en-US" dirty="0"/>
              <a:t>Also, all postharvest pesticide treatments of ag commodities must be reported along with all pesticide treatments in poultry and fish production as well as some livestock applications. </a:t>
            </a:r>
          </a:p>
          <a:p>
            <a:endParaRPr lang="en-US" dirty="0"/>
          </a:p>
          <a:p>
            <a:r>
              <a:rPr lang="en-US" dirty="0"/>
              <a:t>Supplemental data:</a:t>
            </a:r>
          </a:p>
          <a:p>
            <a:r>
              <a:rPr lang="en-US" dirty="0"/>
              <a:t>DPR’s sales database</a:t>
            </a:r>
          </a:p>
          <a:p>
            <a:pPr lvl="1"/>
            <a:r>
              <a:rPr lang="en-US" dirty="0"/>
              <a:t>Annual self-reporting of total pounds/gallons of product </a:t>
            </a:r>
          </a:p>
          <a:p>
            <a:pPr lvl="1"/>
            <a:r>
              <a:rPr lang="en-US" dirty="0"/>
              <a:t>Pesticide registrants, pest control dealers and pesticide brokers</a:t>
            </a:r>
          </a:p>
        </p:txBody>
      </p:sp>
      <p:sp>
        <p:nvSpPr>
          <p:cNvPr id="4" name="Slide Number Placeholder 3"/>
          <p:cNvSpPr>
            <a:spLocks noGrp="1"/>
          </p:cNvSpPr>
          <p:nvPr>
            <p:ph type="sldNum" sz="quarter" idx="10"/>
          </p:nvPr>
        </p:nvSpPr>
        <p:spPr/>
        <p:txBody>
          <a:bodyPr/>
          <a:lstStyle/>
          <a:p>
            <a:fld id="{ECE9BF33-BEF0-4578-B785-EC2A14E9D325}" type="slidenum">
              <a:rPr lang="en-US" smtClean="0"/>
              <a:t>9</a:t>
            </a:fld>
            <a:endParaRPr lang="en-US" dirty="0"/>
          </a:p>
        </p:txBody>
      </p:sp>
    </p:spTree>
    <p:extLst>
      <p:ext uri="{BB962C8B-B14F-4D97-AF65-F5344CB8AC3E}">
        <p14:creationId xmlns:p14="http://schemas.microsoft.com/office/powerpoint/2010/main" val="316889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9689C8-9717-41C3-A177-6CDFD3E8695A}" type="datetimeFigureOut">
              <a:rPr lang="en-US" smtClean="0"/>
              <a:t>07/25/2022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F04EC61-F097-4765-9653-779FDED01AD9}" type="slidenum">
              <a:rPr lang="en-US" smtClean="0"/>
              <a:t>‹#›</a:t>
            </a:fld>
            <a:endParaRPr lang="en-US"/>
          </a:p>
        </p:txBody>
      </p:sp>
    </p:spTree>
    <p:extLst>
      <p:ext uri="{BB962C8B-B14F-4D97-AF65-F5344CB8AC3E}">
        <p14:creationId xmlns:p14="http://schemas.microsoft.com/office/powerpoint/2010/main" val="2894589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9689C8-9717-41C3-A177-6CDFD3E8695A}" type="datetimeFigureOut">
              <a:rPr lang="en-US" smtClean="0"/>
              <a:t>07/25/2022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F04EC61-F097-4765-9653-779FDED01AD9}" type="slidenum">
              <a:rPr lang="en-US" smtClean="0"/>
              <a:t>‹#›</a:t>
            </a:fld>
            <a:endParaRPr lang="en-US"/>
          </a:p>
        </p:txBody>
      </p:sp>
    </p:spTree>
    <p:extLst>
      <p:ext uri="{BB962C8B-B14F-4D97-AF65-F5344CB8AC3E}">
        <p14:creationId xmlns:p14="http://schemas.microsoft.com/office/powerpoint/2010/main" val="1609499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9689C8-9717-41C3-A177-6CDFD3E8695A}" type="datetimeFigureOut">
              <a:rPr lang="en-US" smtClean="0"/>
              <a:t>07/25/2022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F04EC61-F097-4765-9653-779FDED01AD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80652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C9689C8-9717-41C3-A177-6CDFD3E8695A}" type="datetimeFigureOut">
              <a:rPr lang="en-US" smtClean="0"/>
              <a:t>07/25/2022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04EC61-F097-4765-9653-779FDED01AD9}" type="slidenum">
              <a:rPr lang="en-US" smtClean="0"/>
              <a:t>‹#›</a:t>
            </a:fld>
            <a:endParaRPr lang="en-US"/>
          </a:p>
        </p:txBody>
      </p:sp>
    </p:spTree>
    <p:extLst>
      <p:ext uri="{BB962C8B-B14F-4D97-AF65-F5344CB8AC3E}">
        <p14:creationId xmlns:p14="http://schemas.microsoft.com/office/powerpoint/2010/main" val="3596442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C9689C8-9717-41C3-A177-6CDFD3E8695A}" type="datetimeFigureOut">
              <a:rPr lang="en-US" smtClean="0"/>
              <a:t>07/25/2022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04EC61-F097-4765-9653-779FDED01AD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13043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C9689C8-9717-41C3-A177-6CDFD3E8695A}" type="datetimeFigureOut">
              <a:rPr lang="en-US" smtClean="0"/>
              <a:t>07/25/2022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04EC61-F097-4765-9653-779FDED01AD9}" type="slidenum">
              <a:rPr lang="en-US" smtClean="0"/>
              <a:t>‹#›</a:t>
            </a:fld>
            <a:endParaRPr lang="en-US"/>
          </a:p>
        </p:txBody>
      </p:sp>
    </p:spTree>
    <p:extLst>
      <p:ext uri="{BB962C8B-B14F-4D97-AF65-F5344CB8AC3E}">
        <p14:creationId xmlns:p14="http://schemas.microsoft.com/office/powerpoint/2010/main" val="336094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689C8-9717-41C3-A177-6CDFD3E8695A}" type="datetimeFigureOut">
              <a:rPr lang="en-US" smtClean="0"/>
              <a:t>07/25/2022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04EC61-F097-4765-9653-779FDED01AD9}" type="slidenum">
              <a:rPr lang="en-US" smtClean="0"/>
              <a:t>‹#›</a:t>
            </a:fld>
            <a:endParaRPr lang="en-US"/>
          </a:p>
        </p:txBody>
      </p:sp>
    </p:spTree>
    <p:extLst>
      <p:ext uri="{BB962C8B-B14F-4D97-AF65-F5344CB8AC3E}">
        <p14:creationId xmlns:p14="http://schemas.microsoft.com/office/powerpoint/2010/main" val="2082314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689C8-9717-41C3-A177-6CDFD3E8695A}" type="datetimeFigureOut">
              <a:rPr lang="en-US" smtClean="0"/>
              <a:t>07/25/2022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04EC61-F097-4765-9653-779FDED01AD9}" type="slidenum">
              <a:rPr lang="en-US" smtClean="0"/>
              <a:t>‹#›</a:t>
            </a:fld>
            <a:endParaRPr lang="en-US"/>
          </a:p>
        </p:txBody>
      </p:sp>
    </p:spTree>
    <p:extLst>
      <p:ext uri="{BB962C8B-B14F-4D97-AF65-F5344CB8AC3E}">
        <p14:creationId xmlns:p14="http://schemas.microsoft.com/office/powerpoint/2010/main" val="2095377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DC4179-CA5D-4134-8CA7-B50C25DD6B26}" type="datetime1">
              <a:rPr lang="en-US" smtClean="0"/>
              <a:t>07/25/2022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9DE9035-9F63-43C6-BD88-92A4023063C7}" type="slidenum">
              <a:rPr lang="en-US" smtClean="0"/>
              <a:t>‹#›</a:t>
            </a:fld>
            <a:endParaRPr lang="en-US" dirty="0"/>
          </a:p>
        </p:txBody>
      </p:sp>
    </p:spTree>
    <p:extLst>
      <p:ext uri="{BB962C8B-B14F-4D97-AF65-F5344CB8AC3E}">
        <p14:creationId xmlns:p14="http://schemas.microsoft.com/office/powerpoint/2010/main" val="3073942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24F688-C804-42A4-9CF5-D9370486A8E3}" type="datetime1">
              <a:rPr lang="en-US" smtClean="0"/>
              <a:t>07/25/2022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9DE9035-9F63-43C6-BD88-92A4023063C7}" type="slidenum">
              <a:rPr lang="en-US" smtClean="0"/>
              <a:t>‹#›</a:t>
            </a:fld>
            <a:endParaRPr lang="en-US" dirty="0"/>
          </a:p>
        </p:txBody>
      </p:sp>
    </p:spTree>
    <p:extLst>
      <p:ext uri="{BB962C8B-B14F-4D97-AF65-F5344CB8AC3E}">
        <p14:creationId xmlns:p14="http://schemas.microsoft.com/office/powerpoint/2010/main" val="216063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E6CCE7-9BBD-40C5-8FA3-F46993579826}" type="datetime1">
              <a:rPr lang="en-US" smtClean="0"/>
              <a:t>07/25/2022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9DE9035-9F63-43C6-BD88-92A4023063C7}" type="slidenum">
              <a:rPr lang="en-US" smtClean="0"/>
              <a:t>‹#›</a:t>
            </a:fld>
            <a:endParaRPr lang="en-US" dirty="0"/>
          </a:p>
        </p:txBody>
      </p:sp>
    </p:spTree>
    <p:extLst>
      <p:ext uri="{BB962C8B-B14F-4D97-AF65-F5344CB8AC3E}">
        <p14:creationId xmlns:p14="http://schemas.microsoft.com/office/powerpoint/2010/main" val="2058090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689C8-9717-41C3-A177-6CDFD3E8695A}" type="datetimeFigureOut">
              <a:rPr lang="en-US" smtClean="0"/>
              <a:t>07/25/2022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04EC61-F097-4765-9653-779FDED01AD9}" type="slidenum">
              <a:rPr lang="en-US" smtClean="0"/>
              <a:t>‹#›</a:t>
            </a:fld>
            <a:endParaRPr lang="en-US"/>
          </a:p>
        </p:txBody>
      </p:sp>
    </p:spTree>
    <p:extLst>
      <p:ext uri="{BB962C8B-B14F-4D97-AF65-F5344CB8AC3E}">
        <p14:creationId xmlns:p14="http://schemas.microsoft.com/office/powerpoint/2010/main" val="3107584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51021D-3C73-43B2-BCB7-FDE25FB9ECB6}" type="datetime1">
              <a:rPr lang="en-US" smtClean="0"/>
              <a:t>07/25/2022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9DE9035-9F63-43C6-BD88-92A4023063C7}" type="slidenum">
              <a:rPr lang="en-US" smtClean="0"/>
              <a:t>‹#›</a:t>
            </a:fld>
            <a:endParaRPr lang="en-US" dirty="0"/>
          </a:p>
        </p:txBody>
      </p:sp>
    </p:spTree>
    <p:extLst>
      <p:ext uri="{BB962C8B-B14F-4D97-AF65-F5344CB8AC3E}">
        <p14:creationId xmlns:p14="http://schemas.microsoft.com/office/powerpoint/2010/main" val="192540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24EEEF-9F39-4AB6-8038-1D202BDAE54B}" type="datetime1">
              <a:rPr lang="en-US" smtClean="0"/>
              <a:t>07/25/2022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9DE9035-9F63-43C6-BD88-92A4023063C7}" type="slidenum">
              <a:rPr lang="en-US" smtClean="0"/>
              <a:t>‹#›</a:t>
            </a:fld>
            <a:endParaRPr lang="en-US" dirty="0"/>
          </a:p>
        </p:txBody>
      </p:sp>
    </p:spTree>
    <p:extLst>
      <p:ext uri="{BB962C8B-B14F-4D97-AF65-F5344CB8AC3E}">
        <p14:creationId xmlns:p14="http://schemas.microsoft.com/office/powerpoint/2010/main" val="1135367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36BE23-C1DF-4C2A-9469-BF0C857568D3}" type="datetime1">
              <a:rPr lang="en-US" smtClean="0"/>
              <a:t>07/25/2022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9DE9035-9F63-43C6-BD88-92A4023063C7}" type="slidenum">
              <a:rPr lang="en-US" smtClean="0"/>
              <a:t>‹#›</a:t>
            </a:fld>
            <a:endParaRPr lang="en-US" dirty="0"/>
          </a:p>
        </p:txBody>
      </p:sp>
    </p:spTree>
    <p:extLst>
      <p:ext uri="{BB962C8B-B14F-4D97-AF65-F5344CB8AC3E}">
        <p14:creationId xmlns:p14="http://schemas.microsoft.com/office/powerpoint/2010/main" val="2403710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625A5-10B0-433C-A54B-06547DD114AE}" type="datetime1">
              <a:rPr lang="en-US" smtClean="0"/>
              <a:t>07/25/2022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9DE9035-9F63-43C6-BD88-92A4023063C7}" type="slidenum">
              <a:rPr lang="en-US" smtClean="0"/>
              <a:t>‹#›</a:t>
            </a:fld>
            <a:endParaRPr lang="en-US" dirty="0"/>
          </a:p>
        </p:txBody>
      </p:sp>
    </p:spTree>
    <p:extLst>
      <p:ext uri="{BB962C8B-B14F-4D97-AF65-F5344CB8AC3E}">
        <p14:creationId xmlns:p14="http://schemas.microsoft.com/office/powerpoint/2010/main" val="3584388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ECDD432-656A-4312-ABBA-DBB779162904}" type="datetime1">
              <a:rPr lang="en-US" smtClean="0"/>
              <a:t>07/25/2022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9DE9035-9F63-43C6-BD88-92A4023063C7}" type="slidenum">
              <a:rPr lang="en-US" smtClean="0"/>
              <a:t>‹#›</a:t>
            </a:fld>
            <a:endParaRPr lang="en-US" dirty="0"/>
          </a:p>
        </p:txBody>
      </p:sp>
    </p:spTree>
    <p:extLst>
      <p:ext uri="{BB962C8B-B14F-4D97-AF65-F5344CB8AC3E}">
        <p14:creationId xmlns:p14="http://schemas.microsoft.com/office/powerpoint/2010/main" val="1238957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13EFFA-4A1D-489E-B6F7-5AF7DE478724}" type="datetime1">
              <a:rPr lang="en-US" smtClean="0"/>
              <a:t>07/25/2022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9DE9035-9F63-43C6-BD88-92A4023063C7}" type="slidenum">
              <a:rPr lang="en-US" smtClean="0"/>
              <a:t>‹#›</a:t>
            </a:fld>
            <a:endParaRPr lang="en-US" dirty="0"/>
          </a:p>
        </p:txBody>
      </p:sp>
    </p:spTree>
    <p:extLst>
      <p:ext uri="{BB962C8B-B14F-4D97-AF65-F5344CB8AC3E}">
        <p14:creationId xmlns:p14="http://schemas.microsoft.com/office/powerpoint/2010/main" val="984284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BBE722-D0CB-4ED8-8C3A-C71B1FDF783B}" type="datetime1">
              <a:rPr lang="en-US" smtClean="0"/>
              <a:t>07/25/2022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9DE9035-9F63-43C6-BD88-92A4023063C7}" type="slidenum">
              <a:rPr lang="en-US" smtClean="0"/>
              <a:t>‹#›</a:t>
            </a:fld>
            <a:endParaRPr lang="en-US" dirty="0"/>
          </a:p>
        </p:txBody>
      </p:sp>
    </p:spTree>
    <p:extLst>
      <p:ext uri="{BB962C8B-B14F-4D97-AF65-F5344CB8AC3E}">
        <p14:creationId xmlns:p14="http://schemas.microsoft.com/office/powerpoint/2010/main" val="503545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AF3E7-BD5B-478F-85F9-0897F02FB9DA}" type="datetime1">
              <a:rPr lang="en-US" smtClean="0"/>
              <a:t>07/25/2022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9DE9035-9F63-43C6-BD88-92A4023063C7}"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54997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349933D9-0F28-4BF9-8AFE-E4A3408EB317}" type="datetime1">
              <a:rPr lang="en-US" smtClean="0"/>
              <a:t>07/25/2022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9DE9035-9F63-43C6-BD88-92A4023063C7}" type="slidenum">
              <a:rPr lang="en-US" smtClean="0"/>
              <a:t>‹#›</a:t>
            </a:fld>
            <a:endParaRPr lang="en-US" dirty="0"/>
          </a:p>
        </p:txBody>
      </p:sp>
    </p:spTree>
    <p:extLst>
      <p:ext uri="{BB962C8B-B14F-4D97-AF65-F5344CB8AC3E}">
        <p14:creationId xmlns:p14="http://schemas.microsoft.com/office/powerpoint/2010/main" val="4063138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0CD87C4C-4EA7-46D4-8EA1-6C55CCD7AA7D}" type="datetime1">
              <a:rPr lang="en-US" smtClean="0"/>
              <a:t>07/25/2022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9DE9035-9F63-43C6-BD88-92A4023063C7}"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3158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9689C8-9717-41C3-A177-6CDFD3E8695A}" type="datetimeFigureOut">
              <a:rPr lang="en-US" smtClean="0"/>
              <a:t>07/25/2022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F04EC61-F097-4765-9653-779FDED01AD9}" type="slidenum">
              <a:rPr lang="en-US" smtClean="0"/>
              <a:t>‹#›</a:t>
            </a:fld>
            <a:endParaRPr lang="en-US"/>
          </a:p>
        </p:txBody>
      </p:sp>
    </p:spTree>
    <p:extLst>
      <p:ext uri="{BB962C8B-B14F-4D97-AF65-F5344CB8AC3E}">
        <p14:creationId xmlns:p14="http://schemas.microsoft.com/office/powerpoint/2010/main" val="18894927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489AB6BD-99AC-477C-8EFA-EC3918EB5397}" type="datetime1">
              <a:rPr lang="en-US" smtClean="0"/>
              <a:t>07/25/2022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9DE9035-9F63-43C6-BD88-92A4023063C7}" type="slidenum">
              <a:rPr lang="en-US" smtClean="0"/>
              <a:t>‹#›</a:t>
            </a:fld>
            <a:endParaRPr lang="en-US" dirty="0"/>
          </a:p>
        </p:txBody>
      </p:sp>
    </p:spTree>
    <p:extLst>
      <p:ext uri="{BB962C8B-B14F-4D97-AF65-F5344CB8AC3E}">
        <p14:creationId xmlns:p14="http://schemas.microsoft.com/office/powerpoint/2010/main" val="2440085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A56BC3-E19E-4D39-B23C-98CE33BC2BAA}" type="datetime1">
              <a:rPr lang="en-US" smtClean="0"/>
              <a:t>07/25/2022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9DE9035-9F63-43C6-BD88-92A4023063C7}" type="slidenum">
              <a:rPr lang="en-US" smtClean="0"/>
              <a:t>‹#›</a:t>
            </a:fld>
            <a:endParaRPr lang="en-US" dirty="0"/>
          </a:p>
        </p:txBody>
      </p:sp>
    </p:spTree>
    <p:extLst>
      <p:ext uri="{BB962C8B-B14F-4D97-AF65-F5344CB8AC3E}">
        <p14:creationId xmlns:p14="http://schemas.microsoft.com/office/powerpoint/2010/main" val="3987221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48F18A-02EA-4B65-B492-F23183331D2D}" type="datetime1">
              <a:rPr lang="en-US" smtClean="0"/>
              <a:t>07/25/2022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9DE9035-9F63-43C6-BD88-92A4023063C7}" type="slidenum">
              <a:rPr lang="en-US" smtClean="0"/>
              <a:t>‹#›</a:t>
            </a:fld>
            <a:endParaRPr lang="en-US" dirty="0"/>
          </a:p>
        </p:txBody>
      </p:sp>
    </p:spTree>
    <p:extLst>
      <p:ext uri="{BB962C8B-B14F-4D97-AF65-F5344CB8AC3E}">
        <p14:creationId xmlns:p14="http://schemas.microsoft.com/office/powerpoint/2010/main" val="2919495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855253" y="496316"/>
            <a:ext cx="2481495" cy="635000"/>
          </a:xfrm>
          <a:prstGeom prst="rect">
            <a:avLst/>
          </a:prstGeom>
        </p:spPr>
        <p:txBody>
          <a:bodyPr wrap="square" lIns="0" tIns="0" rIns="0" bIns="0">
            <a:spAutoFit/>
          </a:bodyPr>
          <a:lstStyle>
            <a:lvl1pPr>
              <a:defRPr sz="4000" b="0" i="0">
                <a:solidFill>
                  <a:srgbClr val="00AF50"/>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BB31C43-1DC4-467D-A638-15BC2C6F5697}" type="datetime1">
              <a:rPr lang="en-US" smtClean="0"/>
              <a:t>07/25/2022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54212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00AF50"/>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E85B9D6-FDB7-4B87-A65F-1FECA0DF9CD8}" type="datetime1">
              <a:rPr lang="en-US" smtClean="0"/>
              <a:t>07/25/2022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9690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9689C8-9717-41C3-A177-6CDFD3E8695A}" type="datetimeFigureOut">
              <a:rPr lang="en-US" smtClean="0"/>
              <a:t>07/25/2022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F04EC61-F097-4765-9653-779FDED01AD9}" type="slidenum">
              <a:rPr lang="en-US" smtClean="0"/>
              <a:t>‹#›</a:t>
            </a:fld>
            <a:endParaRPr lang="en-US"/>
          </a:p>
        </p:txBody>
      </p:sp>
    </p:spTree>
    <p:extLst>
      <p:ext uri="{BB962C8B-B14F-4D97-AF65-F5344CB8AC3E}">
        <p14:creationId xmlns:p14="http://schemas.microsoft.com/office/powerpoint/2010/main" val="1523069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9689C8-9717-41C3-A177-6CDFD3E8695A}" type="datetimeFigureOut">
              <a:rPr lang="en-US" smtClean="0"/>
              <a:t>07/25/2022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F04EC61-F097-4765-9653-779FDED01AD9}" type="slidenum">
              <a:rPr lang="en-US" smtClean="0"/>
              <a:t>‹#›</a:t>
            </a:fld>
            <a:endParaRPr lang="en-US"/>
          </a:p>
        </p:txBody>
      </p:sp>
    </p:spTree>
    <p:extLst>
      <p:ext uri="{BB962C8B-B14F-4D97-AF65-F5344CB8AC3E}">
        <p14:creationId xmlns:p14="http://schemas.microsoft.com/office/powerpoint/2010/main" val="4137674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9689C8-9717-41C3-A177-6CDFD3E8695A}" type="datetimeFigureOut">
              <a:rPr lang="en-US" smtClean="0"/>
              <a:t>07/25/2022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F04EC61-F097-4765-9653-779FDED01AD9}" type="slidenum">
              <a:rPr lang="en-US" smtClean="0"/>
              <a:t>‹#›</a:t>
            </a:fld>
            <a:endParaRPr lang="en-US"/>
          </a:p>
        </p:txBody>
      </p:sp>
    </p:spTree>
    <p:extLst>
      <p:ext uri="{BB962C8B-B14F-4D97-AF65-F5344CB8AC3E}">
        <p14:creationId xmlns:p14="http://schemas.microsoft.com/office/powerpoint/2010/main" val="209417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9689C8-9717-41C3-A177-6CDFD3E8695A}" type="datetimeFigureOut">
              <a:rPr lang="en-US" smtClean="0"/>
              <a:t>07/25/2022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F04EC61-F097-4765-9653-779FDED01AD9}" type="slidenum">
              <a:rPr lang="en-US" smtClean="0"/>
              <a:t>‹#›</a:t>
            </a:fld>
            <a:endParaRPr lang="en-US"/>
          </a:p>
        </p:txBody>
      </p:sp>
    </p:spTree>
    <p:extLst>
      <p:ext uri="{BB962C8B-B14F-4D97-AF65-F5344CB8AC3E}">
        <p14:creationId xmlns:p14="http://schemas.microsoft.com/office/powerpoint/2010/main" val="319561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9689C8-9717-41C3-A177-6CDFD3E8695A}" type="datetimeFigureOut">
              <a:rPr lang="en-US" smtClean="0"/>
              <a:t>07/25/2022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F04EC61-F097-4765-9653-779FDED01AD9}" type="slidenum">
              <a:rPr lang="en-US" smtClean="0"/>
              <a:t>‹#›</a:t>
            </a:fld>
            <a:endParaRPr lang="en-US"/>
          </a:p>
        </p:txBody>
      </p:sp>
    </p:spTree>
    <p:extLst>
      <p:ext uri="{BB962C8B-B14F-4D97-AF65-F5344CB8AC3E}">
        <p14:creationId xmlns:p14="http://schemas.microsoft.com/office/powerpoint/2010/main" val="332766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9689C8-9717-41C3-A177-6CDFD3E8695A}" type="datetimeFigureOut">
              <a:rPr lang="en-US" smtClean="0"/>
              <a:t>07/25/2022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04EC61-F097-4765-9653-779FDED01AD9}" type="slidenum">
              <a:rPr lang="en-US" smtClean="0"/>
              <a:t>‹#›</a:t>
            </a:fld>
            <a:endParaRPr lang="en-US"/>
          </a:p>
        </p:txBody>
      </p:sp>
    </p:spTree>
    <p:extLst>
      <p:ext uri="{BB962C8B-B14F-4D97-AF65-F5344CB8AC3E}">
        <p14:creationId xmlns:p14="http://schemas.microsoft.com/office/powerpoint/2010/main" val="230941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C9689C8-9717-41C3-A177-6CDFD3E8695A}" type="datetimeFigureOut">
              <a:rPr lang="en-US" smtClean="0"/>
              <a:t>07/25/2022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F04EC61-F097-4765-9653-779FDED01AD9}" type="slidenum">
              <a:rPr lang="en-US" smtClean="0"/>
              <a:t>‹#›</a:t>
            </a:fld>
            <a:endParaRPr lang="en-US"/>
          </a:p>
        </p:txBody>
      </p:sp>
    </p:spTree>
    <p:extLst>
      <p:ext uri="{BB962C8B-B14F-4D97-AF65-F5344CB8AC3E}">
        <p14:creationId xmlns:p14="http://schemas.microsoft.com/office/powerpoint/2010/main" val="1252501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0032C1B-6A64-48A5-AAD4-3E00601F9679}" type="datetime1">
              <a:rPr lang="en-US" smtClean="0"/>
              <a:t>07/25/2022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9DE9035-9F63-43C6-BD88-92A4023063C7}" type="slidenum">
              <a:rPr lang="en-US" smtClean="0"/>
              <a:t>‹#›</a:t>
            </a:fld>
            <a:endParaRPr lang="en-US" dirty="0"/>
          </a:p>
        </p:txBody>
      </p:sp>
    </p:spTree>
    <p:extLst>
      <p:ext uri="{BB962C8B-B14F-4D97-AF65-F5344CB8AC3E}">
        <p14:creationId xmlns:p14="http://schemas.microsoft.com/office/powerpoint/2010/main" val="321465737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hyperlink" Target="https://oehha.ca.gov/pesticides/clinician-trainings" TargetMode="External"/><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hyperlink" Target="https://oehha.ca.gov/pesticides/health-education-resource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mailto:Alanna.Bares@oehha.ca.gov" TargetMode="External"/><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hyperlink" Target="https://www.epa.gov/pesticide-worker-safety/recognition-and-management-pesticide-poisonings"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hyperlink" Target="http://www.cdpr.ca.gov/docs/dept/quicklinks/humanhea.htm" TargetMode="External"/><Relationship Id="rId5" Type="http://schemas.openxmlformats.org/officeDocument/2006/relationships/hyperlink" Target="http://npic.orst.edu/" TargetMode="External"/><Relationship Id="rId4" Type="http://schemas.openxmlformats.org/officeDocument/2006/relationships/hyperlink" Target="https://espanol.epa.gov/seguridad-laboral-al-usar-pesticidas/reconocimiento-y-manejo-de-los-envenenamientos-por-pesticidas"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cdpr.ca.gov/docs/whs/whs_homepage.htm" TargetMode="External"/><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hyperlink" Target="https://oehha.ca.gov/pesticides/general-info/medical-supervisor-calculator" TargetMode="External"/><Relationship Id="rId5" Type="http://schemas.openxmlformats.org/officeDocument/2006/relationships/hyperlink" Target="http://www.oehha.ca.gov/pesticides" TargetMode="External"/><Relationship Id="rId4" Type="http://schemas.openxmlformats.org/officeDocument/2006/relationships/hyperlink" Target="https://www.epa.gov/pesticide-worker-safety/recognition-and-management-pesticide-poisoning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57ABABA7-0420-4200-9B65-1C1967CE93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317EBE3-FF86-4DA1-BC9A-331F7F2144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xmlns="" id="{7A03E380-9CD1-4ABA-A763-9F9D252B890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6009967" y="0"/>
            <a:ext cx="6176982" cy="6853245"/>
            <a:chOff x="2487613" y="285750"/>
            <a:chExt cx="2428876" cy="5654676"/>
          </a:xfrm>
          <a:solidFill>
            <a:schemeClr val="bg2">
              <a:lumMod val="90000"/>
            </a:schemeClr>
          </a:solidFill>
        </p:grpSpPr>
        <p:sp>
          <p:nvSpPr>
            <p:cNvPr id="15" name="Freeform 11">
              <a:extLst>
                <a:ext uri="{FF2B5EF4-FFF2-40B4-BE49-F238E27FC236}">
                  <a16:creationId xmlns:a16="http://schemas.microsoft.com/office/drawing/2014/main" xmlns="" id="{66E01B84-4C2B-4DE5-90C8-9C4001A75B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xmlns="" id="{64CE5A7A-D5C5-4FE5-860C-0B5748FDEE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xmlns="" id="{016A7D2A-6EEA-47B8-A763-7D82E41B3C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xmlns="" id="{E758F6E7-6DEC-48D0-ACB1-E5E26B13E6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xmlns="" id="{B56657FF-C027-42E7-859B-902929B6FA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xmlns="" id="{79047F2A-5978-46C6-B3A2-54AAC2136B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xmlns="" id="{F3BE8FD1-0A72-4640-AC7A-2E057273F8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xmlns="" id="{752FC782-A372-4D11-B20D-958955E564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xmlns="" id="{AA00B2F1-BEE2-444A-8249-C8E3212CA1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xmlns="" id="{E7F5747E-514B-4CF7-B6B0-DAD7149097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xmlns="" id="{931614BB-1593-40ED-8113-2BD1187055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xmlns="" id="{2691871F-F15C-4E19-BC9C-78E5748D74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4" name="Title 3">
            <a:extLst>
              <a:ext uri="{FF2B5EF4-FFF2-40B4-BE49-F238E27FC236}">
                <a16:creationId xmlns:a16="http://schemas.microsoft.com/office/drawing/2014/main" xmlns="" id="{53F0FF3B-1E82-91BF-2578-4234B8769BD8}"/>
              </a:ext>
            </a:extLst>
          </p:cNvPr>
          <p:cNvSpPr>
            <a:spLocks noGrp="1"/>
          </p:cNvSpPr>
          <p:nvPr>
            <p:ph type="ctrTitle"/>
          </p:nvPr>
        </p:nvSpPr>
        <p:spPr>
          <a:xfrm>
            <a:off x="628650" y="1051891"/>
            <a:ext cx="6819899" cy="4220820"/>
          </a:xfrm>
        </p:spPr>
        <p:txBody>
          <a:bodyPr anchor="ctr">
            <a:normAutofit/>
          </a:bodyPr>
          <a:lstStyle/>
          <a:p>
            <a:pPr algn="ctr"/>
            <a:r>
              <a:rPr lang="en-US" sz="5500" b="1" dirty="0"/>
              <a:t>Pesticide Use and Pesticide-Related Illness in California </a:t>
            </a:r>
            <a:endParaRPr lang="en-US" sz="5500" dirty="0">
              <a:solidFill>
                <a:schemeClr val="tx2">
                  <a:lumMod val="75000"/>
                </a:schemeClr>
              </a:solidFill>
            </a:endParaRPr>
          </a:p>
        </p:txBody>
      </p:sp>
      <p:cxnSp>
        <p:nvCxnSpPr>
          <p:cNvPr id="28" name="Straight Connector 27">
            <a:extLst>
              <a:ext uri="{FF2B5EF4-FFF2-40B4-BE49-F238E27FC236}">
                <a16:creationId xmlns:a16="http://schemas.microsoft.com/office/drawing/2014/main" xmlns="" id="{34D43EC1-35FA-4FC3-8526-F655CEB09D9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537196"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xmlns="" id="{F89D2638-E408-8101-556C-689F3750CB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3851" y="1581493"/>
            <a:ext cx="3562350" cy="3562350"/>
          </a:xfrm>
          <a:prstGeom prst="rect">
            <a:avLst/>
          </a:prstGeom>
        </p:spPr>
      </p:pic>
      <p:sp>
        <p:nvSpPr>
          <p:cNvPr id="6" name="TextBox 5">
            <a:extLst>
              <a:ext uri="{FF2B5EF4-FFF2-40B4-BE49-F238E27FC236}">
                <a16:creationId xmlns:a16="http://schemas.microsoft.com/office/drawing/2014/main" xmlns="" id="{373504BA-3715-8944-302A-F15F6FDD7CD4}"/>
              </a:ext>
            </a:extLst>
          </p:cNvPr>
          <p:cNvSpPr txBox="1"/>
          <p:nvPr/>
        </p:nvSpPr>
        <p:spPr>
          <a:xfrm>
            <a:off x="0" y="4775359"/>
            <a:ext cx="8382000" cy="1723549"/>
          </a:xfrm>
          <a:prstGeom prst="rect">
            <a:avLst/>
          </a:prstGeom>
          <a:noFill/>
        </p:spPr>
        <p:txBody>
          <a:bodyPr wrap="square" rtlCol="0">
            <a:spAutoFit/>
          </a:bodyPr>
          <a:lstStyle/>
          <a:p>
            <a:pPr algn="ctr"/>
            <a:r>
              <a:rPr lang="en-US" sz="2200" dirty="0"/>
              <a:t>Alanna Bares, MD, MPH</a:t>
            </a:r>
          </a:p>
          <a:p>
            <a:pPr algn="ctr"/>
            <a:r>
              <a:rPr lang="en-US" sz="2200" dirty="0"/>
              <a:t>Pesticide Epidemiology Section</a:t>
            </a:r>
          </a:p>
          <a:p>
            <a:pPr algn="ctr"/>
            <a:r>
              <a:rPr lang="en-US" sz="2200" dirty="0"/>
              <a:t>Office of Environmental Health Hazard Assessment (OEHHA)</a:t>
            </a:r>
          </a:p>
          <a:p>
            <a:pPr algn="ctr"/>
            <a:r>
              <a:rPr lang="en-US" sz="2200" dirty="0"/>
              <a:t>California Environmental Protection Agency (CalEPA)</a:t>
            </a:r>
          </a:p>
          <a:p>
            <a:endParaRPr lang="en-US" dirty="0"/>
          </a:p>
        </p:txBody>
      </p:sp>
      <p:sp>
        <p:nvSpPr>
          <p:cNvPr id="29" name="TextBox 28">
            <a:extLst>
              <a:ext uri="{FF2B5EF4-FFF2-40B4-BE49-F238E27FC236}">
                <a16:creationId xmlns:a16="http://schemas.microsoft.com/office/drawing/2014/main" xmlns="" id="{71ABA4F9-9670-0FE5-1EB5-FD038B0F4026}"/>
              </a:ext>
            </a:extLst>
          </p:cNvPr>
          <p:cNvSpPr txBox="1"/>
          <p:nvPr/>
        </p:nvSpPr>
        <p:spPr>
          <a:xfrm>
            <a:off x="7329793" y="6198297"/>
            <a:ext cx="57794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CARHC 14</a:t>
            </a:r>
            <a:r>
              <a:rPr kumimoji="0" lang="en-US" sz="1800" b="0" i="0" u="none" strike="noStrike" kern="1200" cap="none" spc="0" normalizeH="0" baseline="30000" noProof="0" dirty="0">
                <a:ln>
                  <a:noFill/>
                </a:ln>
                <a:solidFill>
                  <a:prstClr val="black"/>
                </a:solidFill>
                <a:effectLst/>
                <a:uLnTx/>
                <a:uFillTx/>
                <a:latin typeface="+mj-lt"/>
                <a:ea typeface="+mn-ea"/>
                <a:cs typeface="+mn-cs"/>
              </a:rPr>
              <a:t>th</a:t>
            </a:r>
            <a:r>
              <a:rPr kumimoji="0" lang="en-US" sz="1800" b="0" i="0" u="none" strike="noStrike" kern="1200" cap="none" spc="0" normalizeH="0" baseline="0" noProof="0" dirty="0">
                <a:ln>
                  <a:noFill/>
                </a:ln>
                <a:solidFill>
                  <a:prstClr val="black"/>
                </a:solidFill>
                <a:effectLst/>
                <a:uLnTx/>
                <a:uFillTx/>
                <a:latin typeface="+mj-lt"/>
                <a:ea typeface="+mn-ea"/>
                <a:cs typeface="+mn-cs"/>
              </a:rPr>
              <a:t> Annual Conference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Folsom, California July 26-27,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79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113" y="1129938"/>
            <a:ext cx="5439656" cy="4680539"/>
          </a:xfrm>
        </p:spPr>
        <p:txBody>
          <a:bodyPr>
            <a:normAutofit/>
          </a:bodyPr>
          <a:lstStyle/>
          <a:p>
            <a:pPr algn="ctr"/>
            <a:r>
              <a:rPr lang="en-US" sz="4000" b="1" dirty="0">
                <a:solidFill>
                  <a:schemeClr val="tx1"/>
                </a:solidFill>
              </a:rPr>
              <a:t>Pesticides Used for </a:t>
            </a:r>
            <a:r>
              <a:rPr lang="en-US" sz="4000" b="1" dirty="0"/>
              <a:t/>
            </a:r>
            <a:br>
              <a:rPr lang="en-US" sz="4000" b="1" dirty="0"/>
            </a:br>
            <a:r>
              <a:rPr lang="en-US" sz="4000" b="1" dirty="0"/>
              <a:t>Production Agriculture</a:t>
            </a:r>
            <a:r>
              <a:rPr lang="en-US" sz="4000" dirty="0"/>
              <a:t/>
            </a:r>
            <a:br>
              <a:rPr lang="en-US" sz="4000" dirty="0"/>
            </a:br>
            <a:r>
              <a:rPr lang="en-US" sz="4000" dirty="0"/>
              <a:t/>
            </a:r>
            <a:br>
              <a:rPr lang="en-US" sz="4000" dirty="0"/>
            </a:br>
            <a:r>
              <a:rPr lang="en-US" sz="4000" dirty="0"/>
              <a:t>Annual average 191 million lbs. in 2015 - 2019</a:t>
            </a:r>
          </a:p>
        </p:txBody>
      </p:sp>
      <p:sp>
        <p:nvSpPr>
          <p:cNvPr id="3" name="Slide Number Placeholder 2"/>
          <p:cNvSpPr>
            <a:spLocks noGrp="1"/>
          </p:cNvSpPr>
          <p:nvPr>
            <p:ph type="sldNum" sz="quarter" idx="12"/>
          </p:nvPr>
        </p:nvSpPr>
        <p:spPr/>
        <p:txBody>
          <a:bodyPr/>
          <a:lstStyle/>
          <a:p>
            <a:fld id="{79DE9035-9F63-43C6-BD88-92A4023063C7}" type="slidenum">
              <a:rPr lang="en-US" smtClean="0"/>
              <a:t>10</a:t>
            </a:fld>
            <a:endParaRPr lang="en-US" dirty="0"/>
          </a:p>
        </p:txBody>
      </p:sp>
      <p:pic>
        <p:nvPicPr>
          <p:cNvPr id="5" name="Content Placeholder 4"/>
          <p:cNvPicPr>
            <a:picLocks noGrp="1" noChangeAspect="1"/>
          </p:cNvPicPr>
          <p:nvPr>
            <p:ph idx="1"/>
          </p:nvPr>
        </p:nvPicPr>
        <p:blipFill rotWithShape="1">
          <a:blip r:embed="rId3"/>
          <a:srcRect l="22143" t="4682" r="23150" b="5590"/>
          <a:stretch/>
        </p:blipFill>
        <p:spPr>
          <a:xfrm>
            <a:off x="6795971" y="609572"/>
            <a:ext cx="4901747" cy="5742592"/>
          </a:xfrm>
          <a:prstGeom prst="rect">
            <a:avLst/>
          </a:prstGeom>
        </p:spPr>
      </p:pic>
    </p:spTree>
    <p:extLst>
      <p:ext uri="{BB962C8B-B14F-4D97-AF65-F5344CB8AC3E}">
        <p14:creationId xmlns:p14="http://schemas.microsoft.com/office/powerpoint/2010/main" val="1809431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266" y="666555"/>
            <a:ext cx="9345075" cy="893303"/>
          </a:xfrm>
        </p:spPr>
        <p:txBody>
          <a:bodyPr>
            <a:normAutofit fontScale="90000"/>
          </a:bodyPr>
          <a:lstStyle/>
          <a:p>
            <a:pPr algn="ctr"/>
            <a:r>
              <a:rPr lang="en-US" sz="4000" b="1" dirty="0"/>
              <a:t>CA Commodities with High Pesticide Use</a:t>
            </a:r>
          </a:p>
        </p:txBody>
      </p:sp>
      <p:pic>
        <p:nvPicPr>
          <p:cNvPr id="3" name="Picture 2"/>
          <p:cNvPicPr>
            <a:picLocks noChangeAspect="1"/>
          </p:cNvPicPr>
          <p:nvPr/>
        </p:nvPicPr>
        <p:blipFill>
          <a:blip r:embed="rId3"/>
          <a:stretch>
            <a:fillRect/>
          </a:stretch>
        </p:blipFill>
        <p:spPr>
          <a:xfrm>
            <a:off x="7959749" y="1682496"/>
            <a:ext cx="2614332" cy="1742888"/>
          </a:xfrm>
          <a:prstGeom prst="rect">
            <a:avLst/>
          </a:prstGeom>
        </p:spPr>
      </p:pic>
      <p:pic>
        <p:nvPicPr>
          <p:cNvPr id="7" name="Picture 6"/>
          <p:cNvPicPr preferRelativeResize="0">
            <a:picLocks/>
          </p:cNvPicPr>
          <p:nvPr/>
        </p:nvPicPr>
        <p:blipFill>
          <a:blip r:embed="rId4"/>
          <a:stretch>
            <a:fillRect/>
          </a:stretch>
        </p:blipFill>
        <p:spPr>
          <a:xfrm>
            <a:off x="1481730" y="3968882"/>
            <a:ext cx="2615184" cy="1746504"/>
          </a:xfrm>
          <a:prstGeom prst="rect">
            <a:avLst/>
          </a:prstGeom>
        </p:spPr>
      </p:pic>
      <p:pic>
        <p:nvPicPr>
          <p:cNvPr id="10" name="Picture 9"/>
          <p:cNvPicPr>
            <a:picLocks noChangeAspect="1"/>
          </p:cNvPicPr>
          <p:nvPr/>
        </p:nvPicPr>
        <p:blipFill rotWithShape="1">
          <a:blip r:embed="rId5"/>
          <a:srcRect l="776" r="37733"/>
          <a:stretch/>
        </p:blipFill>
        <p:spPr>
          <a:xfrm>
            <a:off x="4365347" y="1682496"/>
            <a:ext cx="3325969" cy="4041410"/>
          </a:xfrm>
          <a:prstGeom prst="rect">
            <a:avLst/>
          </a:prstGeom>
        </p:spPr>
      </p:pic>
      <p:pic>
        <p:nvPicPr>
          <p:cNvPr id="5" name="Picture 4"/>
          <p:cNvPicPr preferRelativeResize="0">
            <a:picLocks/>
          </p:cNvPicPr>
          <p:nvPr/>
        </p:nvPicPr>
        <p:blipFill>
          <a:blip r:embed="rId6"/>
          <a:stretch>
            <a:fillRect/>
          </a:stretch>
        </p:blipFill>
        <p:spPr>
          <a:xfrm>
            <a:off x="1481730" y="1682496"/>
            <a:ext cx="2615184" cy="1746504"/>
          </a:xfrm>
          <a:prstGeom prst="rect">
            <a:avLst/>
          </a:prstGeom>
        </p:spPr>
      </p:pic>
      <p:pic>
        <p:nvPicPr>
          <p:cNvPr id="9" name="Picture 8"/>
          <p:cNvPicPr preferRelativeResize="0">
            <a:picLocks/>
          </p:cNvPicPr>
          <p:nvPr/>
        </p:nvPicPr>
        <p:blipFill>
          <a:blip r:embed="rId7"/>
          <a:stretch>
            <a:fillRect/>
          </a:stretch>
        </p:blipFill>
        <p:spPr>
          <a:xfrm>
            <a:off x="7958897" y="3966357"/>
            <a:ext cx="2615184" cy="1781299"/>
          </a:xfrm>
          <a:prstGeom prst="rect">
            <a:avLst/>
          </a:prstGeom>
        </p:spPr>
      </p:pic>
      <p:sp>
        <p:nvSpPr>
          <p:cNvPr id="6" name="TextBox 5">
            <a:extLst>
              <a:ext uri="{FF2B5EF4-FFF2-40B4-BE49-F238E27FC236}">
                <a16:creationId xmlns:a16="http://schemas.microsoft.com/office/drawing/2014/main" xmlns="" id="{F6E496EC-79D8-0397-9A03-191EB9791E20}"/>
              </a:ext>
            </a:extLst>
          </p:cNvPr>
          <p:cNvSpPr txBox="1"/>
          <p:nvPr/>
        </p:nvSpPr>
        <p:spPr>
          <a:xfrm>
            <a:off x="882315" y="770021"/>
            <a:ext cx="513347" cy="400110"/>
          </a:xfrm>
          <a:prstGeom prst="rect">
            <a:avLst/>
          </a:prstGeom>
          <a:noFill/>
        </p:spPr>
        <p:txBody>
          <a:bodyPr wrap="square" rtlCol="0">
            <a:spAutoFit/>
          </a:bodyPr>
          <a:lstStyle/>
          <a:p>
            <a:r>
              <a:rPr lang="en-US" sz="2000" dirty="0">
                <a:solidFill>
                  <a:schemeClr val="bg1"/>
                </a:solidFill>
              </a:rPr>
              <a:t>11</a:t>
            </a:r>
          </a:p>
        </p:txBody>
      </p:sp>
    </p:spTree>
    <p:extLst>
      <p:ext uri="{BB962C8B-B14F-4D97-AF65-F5344CB8AC3E}">
        <p14:creationId xmlns:p14="http://schemas.microsoft.com/office/powerpoint/2010/main" val="1856102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3227684" y="282379"/>
            <a:ext cx="8693806" cy="6209861"/>
          </a:xfrm>
          <a:prstGeom prst="rect">
            <a:avLst/>
          </a:prstGeom>
        </p:spPr>
      </p:pic>
      <p:sp>
        <p:nvSpPr>
          <p:cNvPr id="2" name="Slide Number Placeholder 1"/>
          <p:cNvSpPr>
            <a:spLocks noGrp="1"/>
          </p:cNvSpPr>
          <p:nvPr>
            <p:ph type="sldNum" sz="quarter" idx="12"/>
          </p:nvPr>
        </p:nvSpPr>
        <p:spPr/>
        <p:txBody>
          <a:bodyPr/>
          <a:lstStyle/>
          <a:p>
            <a:fld id="{79DE9035-9F63-43C6-BD88-92A4023063C7}" type="slidenum">
              <a:rPr lang="en-US" smtClean="0"/>
              <a:t>12</a:t>
            </a:fld>
            <a:endParaRPr lang="en-US" dirty="0"/>
          </a:p>
        </p:txBody>
      </p:sp>
      <p:sp>
        <p:nvSpPr>
          <p:cNvPr id="5" name="Rectangle 4"/>
          <p:cNvSpPr/>
          <p:nvPr/>
        </p:nvSpPr>
        <p:spPr>
          <a:xfrm>
            <a:off x="520154" y="1396663"/>
            <a:ext cx="3034851" cy="3416320"/>
          </a:xfrm>
          <a:prstGeom prst="rect">
            <a:avLst/>
          </a:prstGeom>
        </p:spPr>
        <p:txBody>
          <a:bodyPr wrap="square">
            <a:spAutoFit/>
          </a:bodyPr>
          <a:lstStyle/>
          <a:p>
            <a:r>
              <a:rPr lang="en-US" sz="3600" b="1" dirty="0">
                <a:latin typeface="+mj-lt"/>
              </a:rPr>
              <a:t>Top 10 Active Ingredients Used for Production Agriculture</a:t>
            </a:r>
          </a:p>
        </p:txBody>
      </p:sp>
    </p:spTree>
    <p:extLst>
      <p:ext uri="{BB962C8B-B14F-4D97-AF65-F5344CB8AC3E}">
        <p14:creationId xmlns:p14="http://schemas.microsoft.com/office/powerpoint/2010/main" val="3116424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0425" y="637173"/>
            <a:ext cx="10306595" cy="1280890"/>
          </a:xfrm>
        </p:spPr>
        <p:txBody>
          <a:bodyPr>
            <a:normAutofit/>
          </a:bodyPr>
          <a:lstStyle/>
          <a:p>
            <a:r>
              <a:rPr lang="en-US" b="1" dirty="0"/>
              <a:t>Pesticides Risk on Human Health</a:t>
            </a:r>
          </a:p>
        </p:txBody>
      </p:sp>
      <p:sp>
        <p:nvSpPr>
          <p:cNvPr id="3" name="Content Placeholder 2"/>
          <p:cNvSpPr>
            <a:spLocks noGrp="1"/>
          </p:cNvSpPr>
          <p:nvPr>
            <p:ph sz="half" idx="1"/>
          </p:nvPr>
        </p:nvSpPr>
        <p:spPr/>
        <p:txBody>
          <a:bodyPr>
            <a:normAutofit/>
          </a:bodyPr>
          <a:lstStyle/>
          <a:p>
            <a:r>
              <a:rPr lang="en-US" sz="2800" dirty="0"/>
              <a:t>How toxic is the chemical?</a:t>
            </a:r>
          </a:p>
        </p:txBody>
      </p:sp>
      <p:sp>
        <p:nvSpPr>
          <p:cNvPr id="7" name="Content Placeholder 6">
            <a:extLst>
              <a:ext uri="{FF2B5EF4-FFF2-40B4-BE49-F238E27FC236}">
                <a16:creationId xmlns:a16="http://schemas.microsoft.com/office/drawing/2014/main" xmlns="" id="{9E93C638-34F1-6E00-0160-563AE52BAF2C}"/>
              </a:ext>
            </a:extLst>
          </p:cNvPr>
          <p:cNvSpPr>
            <a:spLocks noGrp="1"/>
          </p:cNvSpPr>
          <p:nvPr>
            <p:ph sz="half" idx="2"/>
          </p:nvPr>
        </p:nvSpPr>
        <p:spPr/>
        <p:txBody>
          <a:bodyPr>
            <a:normAutofit/>
          </a:bodyPr>
          <a:lstStyle/>
          <a:p>
            <a:r>
              <a:rPr lang="en-US" sz="2800" dirty="0"/>
              <a:t>How much exposure is there? </a:t>
            </a:r>
          </a:p>
        </p:txBody>
      </p:sp>
      <p:sp>
        <p:nvSpPr>
          <p:cNvPr id="6" name="Slide Number Placeholder 5"/>
          <p:cNvSpPr>
            <a:spLocks noGrp="1"/>
          </p:cNvSpPr>
          <p:nvPr>
            <p:ph type="sldNum" sz="quarter" idx="12"/>
          </p:nvPr>
        </p:nvSpPr>
        <p:spPr/>
        <p:txBody>
          <a:bodyPr/>
          <a:lstStyle/>
          <a:p>
            <a:fld id="{79DE9035-9F63-43C6-BD88-92A4023063C7}" type="slidenum">
              <a:rPr lang="en-US" smtClean="0"/>
              <a:t>13</a:t>
            </a:fld>
            <a:endParaRPr lang="en-US" dirty="0"/>
          </a:p>
        </p:txBody>
      </p:sp>
      <p:sp>
        <p:nvSpPr>
          <p:cNvPr id="4" name="Rectangle 3">
            <a:extLst>
              <a:ext uri="{FF2B5EF4-FFF2-40B4-BE49-F238E27FC236}">
                <a16:creationId xmlns:a16="http://schemas.microsoft.com/office/drawing/2014/main" xmlns="" id="{831C17C3-5541-4706-A88E-A464E3E41EFD}"/>
              </a:ext>
            </a:extLst>
          </p:cNvPr>
          <p:cNvSpPr txBox="1">
            <a:spLocks noChangeArrowheads="1"/>
          </p:cNvSpPr>
          <p:nvPr/>
        </p:nvSpPr>
        <p:spPr>
          <a:xfrm>
            <a:off x="3562896" y="3737175"/>
            <a:ext cx="6348547" cy="216666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80000"/>
              </a:lnSpc>
              <a:spcBef>
                <a:spcPts val="0"/>
              </a:spcBef>
              <a:spcAft>
                <a:spcPts val="600"/>
              </a:spcAft>
              <a:buFont typeface="Wingdings 3" charset="2"/>
              <a:buNone/>
            </a:pPr>
            <a:r>
              <a:rPr lang="en-US" altLang="en-US" sz="3600" b="1" dirty="0"/>
              <a:t>Risk = Toxicity x Exposure </a:t>
            </a:r>
          </a:p>
        </p:txBody>
      </p:sp>
    </p:spTree>
    <p:extLst>
      <p:ext uri="{BB962C8B-B14F-4D97-AF65-F5344CB8AC3E}">
        <p14:creationId xmlns:p14="http://schemas.microsoft.com/office/powerpoint/2010/main" val="219147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33600" y="175756"/>
            <a:ext cx="7876674" cy="1143000"/>
          </a:xfrm>
        </p:spPr>
        <p:txBody>
          <a:bodyPr>
            <a:noAutofit/>
          </a:bodyPr>
          <a:lstStyle/>
          <a:p>
            <a:pPr algn="ctr"/>
            <a:r>
              <a:rPr lang="en-US" altLang="en-US" sz="4000" b="1" dirty="0"/>
              <a:t>Occupational Pesticide Exposure Scenarios</a:t>
            </a:r>
            <a:endParaRPr lang="en-US" sz="4000" b="1" dirty="0"/>
          </a:p>
        </p:txBody>
      </p:sp>
      <p:sp>
        <p:nvSpPr>
          <p:cNvPr id="8" name="Content Placeholder 7"/>
          <p:cNvSpPr>
            <a:spLocks noGrp="1"/>
          </p:cNvSpPr>
          <p:nvPr>
            <p:ph idx="1"/>
          </p:nvPr>
        </p:nvSpPr>
        <p:spPr>
          <a:xfrm>
            <a:off x="1764632" y="1604919"/>
            <a:ext cx="4688721" cy="4876800"/>
          </a:xfrm>
        </p:spPr>
        <p:txBody>
          <a:bodyPr>
            <a:noAutofit/>
          </a:bodyPr>
          <a:lstStyle/>
          <a:p>
            <a:pPr>
              <a:buFontTx/>
              <a:buChar char="•"/>
            </a:pPr>
            <a:r>
              <a:rPr lang="en-US" altLang="en-US" sz="2200" dirty="0"/>
              <a:t>Pesticide handlers - by direct contact</a:t>
            </a:r>
          </a:p>
          <a:p>
            <a:pPr>
              <a:buFontTx/>
              <a:buChar char="•"/>
            </a:pPr>
            <a:r>
              <a:rPr lang="en-US" altLang="en-US" sz="2200" dirty="0"/>
              <a:t>Field workers – exposure to residues on plant leaves and produce</a:t>
            </a:r>
          </a:p>
          <a:p>
            <a:pPr>
              <a:buFontTx/>
              <a:buChar char="•"/>
            </a:pPr>
            <a:r>
              <a:rPr lang="en-US" altLang="en-US" sz="2200" dirty="0"/>
              <a:t>Drift or off-target movement of applied pesticides through air</a:t>
            </a:r>
          </a:p>
          <a:p>
            <a:pPr>
              <a:buFontTx/>
              <a:buChar char="•"/>
            </a:pPr>
            <a:r>
              <a:rPr lang="en-US" altLang="en-US" sz="2200" dirty="0"/>
              <a:t>Handling of pesticide containers that haven’t been de-contaminated</a:t>
            </a:r>
          </a:p>
          <a:p>
            <a:pPr>
              <a:buFontTx/>
              <a:buChar char="•"/>
            </a:pPr>
            <a:r>
              <a:rPr lang="en-US" altLang="en-US" sz="2200" dirty="0"/>
              <a:t>Most occupational pesticide illnesses are due to dermal exposure</a:t>
            </a:r>
          </a:p>
          <a:p>
            <a:endParaRPr lang="en-US" dirty="0"/>
          </a:p>
        </p:txBody>
      </p:sp>
      <p:sp>
        <p:nvSpPr>
          <p:cNvPr id="5" name="Slide Number Placeholder 4"/>
          <p:cNvSpPr>
            <a:spLocks noGrp="1"/>
          </p:cNvSpPr>
          <p:nvPr>
            <p:ph type="sldNum" sz="quarter" idx="12"/>
          </p:nvPr>
        </p:nvSpPr>
        <p:spPr/>
        <p:txBody>
          <a:bodyPr/>
          <a:lstStyle/>
          <a:p>
            <a:fld id="{77A743C5-AE86-4E53-A474-C5170081B690}" type="slidenum">
              <a:rPr lang="en-US" smtClean="0"/>
              <a:t>14</a:t>
            </a:fld>
            <a:endParaRPr lang="en-US" dirty="0"/>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306" y="2016933"/>
            <a:ext cx="4014536" cy="404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98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698" y="677898"/>
            <a:ext cx="9226633" cy="868514"/>
          </a:xfrm>
        </p:spPr>
        <p:txBody>
          <a:bodyPr/>
          <a:lstStyle/>
          <a:p>
            <a:r>
              <a:rPr lang="en-US" b="1" dirty="0"/>
              <a:t>California-specific Exposure Assessment </a:t>
            </a:r>
          </a:p>
        </p:txBody>
      </p:sp>
      <p:sp>
        <p:nvSpPr>
          <p:cNvPr id="3" name="Content Placeholder 2"/>
          <p:cNvSpPr>
            <a:spLocks noGrp="1"/>
          </p:cNvSpPr>
          <p:nvPr>
            <p:ph idx="1"/>
          </p:nvPr>
        </p:nvSpPr>
        <p:spPr>
          <a:xfrm>
            <a:off x="2337432" y="1555377"/>
            <a:ext cx="8205063" cy="4724400"/>
          </a:xfrm>
        </p:spPr>
        <p:txBody>
          <a:bodyPr>
            <a:noAutofit/>
          </a:bodyPr>
          <a:lstStyle/>
          <a:p>
            <a:r>
              <a:rPr lang="en-US" sz="2400" dirty="0"/>
              <a:t>Pesticide-related illness</a:t>
            </a:r>
          </a:p>
          <a:p>
            <a:endParaRPr lang="en-US" sz="2400" dirty="0"/>
          </a:p>
          <a:p>
            <a:r>
              <a:rPr lang="en-US" sz="2400" dirty="0"/>
              <a:t>Application scenarios based on PUR</a:t>
            </a:r>
          </a:p>
          <a:p>
            <a:pPr lvl="1"/>
            <a:r>
              <a:rPr lang="en-US" sz="2000" dirty="0"/>
              <a:t>Region, use amount, use acreage, application method</a:t>
            </a:r>
          </a:p>
          <a:p>
            <a:pPr marL="457200" lvl="1" indent="0">
              <a:buNone/>
            </a:pPr>
            <a:endParaRPr lang="en-US" sz="2000" dirty="0"/>
          </a:p>
          <a:p>
            <a:r>
              <a:rPr lang="en-US" sz="2400" dirty="0"/>
              <a:t>Inhalation: air concentrations</a:t>
            </a:r>
          </a:p>
          <a:p>
            <a:pPr marL="457200" lvl="1" indent="0">
              <a:buNone/>
            </a:pPr>
            <a:endParaRPr lang="en-US" sz="2000" dirty="0"/>
          </a:p>
          <a:p>
            <a:r>
              <a:rPr lang="en-US" sz="2400" dirty="0"/>
              <a:t>Ingestion: food intake &amp; residue</a:t>
            </a:r>
          </a:p>
          <a:p>
            <a:pPr lvl="1"/>
            <a:r>
              <a:rPr lang="en-US" sz="2000" dirty="0"/>
              <a:t>Commodity </a:t>
            </a:r>
          </a:p>
          <a:p>
            <a:pPr lvl="1"/>
            <a:r>
              <a:rPr lang="en-US" sz="2000" dirty="0"/>
              <a:t>Drinking water</a:t>
            </a:r>
          </a:p>
          <a:p>
            <a:endParaRPr lang="en-US" sz="2400" dirty="0"/>
          </a:p>
        </p:txBody>
      </p:sp>
      <p:sp>
        <p:nvSpPr>
          <p:cNvPr id="4" name="Slide Number Placeholder 3"/>
          <p:cNvSpPr>
            <a:spLocks noGrp="1"/>
          </p:cNvSpPr>
          <p:nvPr>
            <p:ph type="sldNum" sz="quarter" idx="12"/>
          </p:nvPr>
        </p:nvSpPr>
        <p:spPr/>
        <p:txBody>
          <a:bodyPr/>
          <a:lstStyle/>
          <a:p>
            <a:fld id="{79DE9035-9F63-43C6-BD88-92A4023063C7}" type="slidenum">
              <a:rPr lang="en-US" smtClean="0"/>
              <a:t>15</a:t>
            </a:fld>
            <a:endParaRPr lang="en-US" dirty="0"/>
          </a:p>
        </p:txBody>
      </p:sp>
    </p:spTree>
    <p:extLst>
      <p:ext uri="{BB962C8B-B14F-4D97-AF65-F5344CB8AC3E}">
        <p14:creationId xmlns:p14="http://schemas.microsoft.com/office/powerpoint/2010/main" val="2993613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99220" y="2795336"/>
            <a:ext cx="8915399" cy="1034005"/>
          </a:xfrm>
        </p:spPr>
        <p:txBody>
          <a:bodyPr>
            <a:normAutofit/>
          </a:bodyPr>
          <a:lstStyle/>
          <a:p>
            <a:pPr algn="ctr"/>
            <a:r>
              <a:rPr lang="en-US" sz="4800" b="1" dirty="0"/>
              <a:t>Pesticide-Related Illnesses </a:t>
            </a:r>
          </a:p>
        </p:txBody>
      </p:sp>
      <p:sp>
        <p:nvSpPr>
          <p:cNvPr id="6" name="Text Placeholder 5"/>
          <p:cNvSpPr>
            <a:spLocks noGrp="1"/>
          </p:cNvSpPr>
          <p:nvPr>
            <p:ph type="body" idx="1"/>
          </p:nvPr>
        </p:nvSpPr>
        <p:spPr>
          <a:xfrm>
            <a:off x="3458376" y="4013870"/>
            <a:ext cx="6497638" cy="860400"/>
          </a:xfrm>
        </p:spPr>
        <p:txBody>
          <a:bodyPr>
            <a:noAutofit/>
          </a:bodyPr>
          <a:lstStyle/>
          <a:p>
            <a:pPr marL="182880" lvl="1" indent="-285750">
              <a:spcBef>
                <a:spcPts val="0"/>
              </a:spcBef>
              <a:buFont typeface="+mj-lt"/>
              <a:buAutoNum type="arabicPeriod"/>
            </a:pPr>
            <a:r>
              <a:rPr lang="en-US" sz="2400" dirty="0">
                <a:ea typeface="Calibri" panose="020F0502020204030204" pitchFamily="34" charset="0"/>
                <a:cs typeface="Times New Roman" panose="02020603050405020304" pitchFamily="18" charset="0"/>
              </a:rPr>
              <a:t>Diagnosis &amp; Pesticide Exposure History</a:t>
            </a:r>
          </a:p>
          <a:p>
            <a:pPr marL="182880" lvl="1" indent="-285750">
              <a:spcBef>
                <a:spcPts val="0"/>
              </a:spcBef>
              <a:buFont typeface="+mj-lt"/>
              <a:buAutoNum type="arabicPeriod"/>
            </a:pPr>
            <a:r>
              <a:rPr lang="en-US" sz="2400" dirty="0">
                <a:ea typeface="Calibri" panose="020F0502020204030204" pitchFamily="34" charset="0"/>
                <a:cs typeface="Times New Roman" panose="02020603050405020304" pitchFamily="18" charset="0"/>
              </a:rPr>
              <a:t>Case Scenarios &amp; </a:t>
            </a:r>
            <a:r>
              <a:rPr lang="en-US" sz="2400" dirty="0">
                <a:ea typeface="Calibri" panose="020F0502020204030204" pitchFamily="34" charset="0"/>
              </a:rPr>
              <a:t>Treatment </a:t>
            </a:r>
            <a:endParaRPr lang="en-US" sz="2400" dirty="0"/>
          </a:p>
          <a:p>
            <a:endParaRPr lang="en-US" dirty="0"/>
          </a:p>
        </p:txBody>
      </p:sp>
      <p:sp>
        <p:nvSpPr>
          <p:cNvPr id="2" name="Slide Number Placeholder 1"/>
          <p:cNvSpPr>
            <a:spLocks noGrp="1"/>
          </p:cNvSpPr>
          <p:nvPr>
            <p:ph type="sldNum" sz="quarter" idx="12"/>
          </p:nvPr>
        </p:nvSpPr>
        <p:spPr/>
        <p:txBody>
          <a:bodyPr/>
          <a:lstStyle/>
          <a:p>
            <a:fld id="{79DE9035-9F63-43C6-BD88-92A4023063C7}" type="slidenum">
              <a:rPr lang="en-US" smtClean="0"/>
              <a:t>16</a:t>
            </a:fld>
            <a:endParaRPr lang="en-US" dirty="0"/>
          </a:p>
        </p:txBody>
      </p:sp>
    </p:spTree>
    <p:extLst>
      <p:ext uri="{BB962C8B-B14F-4D97-AF65-F5344CB8AC3E}">
        <p14:creationId xmlns:p14="http://schemas.microsoft.com/office/powerpoint/2010/main" val="2543782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9DE9035-9F63-43C6-BD88-92A4023063C7}" type="slidenum">
              <a:rPr lang="en-US" smtClean="0"/>
              <a:t>17</a:t>
            </a:fld>
            <a:endParaRPr lang="en-US" dirty="0"/>
          </a:p>
        </p:txBody>
      </p:sp>
      <p:graphicFrame>
        <p:nvGraphicFramePr>
          <p:cNvPr id="3" name="Diagram 2"/>
          <p:cNvGraphicFramePr/>
          <p:nvPr>
            <p:extLst>
              <p:ext uri="{D42A27DB-BD31-4B8C-83A1-F6EECF244321}">
                <p14:modId xmlns:p14="http://schemas.microsoft.com/office/powerpoint/2010/main" val="794300416"/>
              </p:ext>
            </p:extLst>
          </p:nvPr>
        </p:nvGraphicFramePr>
        <p:xfrm>
          <a:off x="2054136" y="809694"/>
          <a:ext cx="8488736" cy="5783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632256" y="326338"/>
            <a:ext cx="3549346" cy="1200329"/>
          </a:xfrm>
          <a:prstGeom prst="rect">
            <a:avLst/>
          </a:prstGeom>
          <a:noFill/>
        </p:spPr>
        <p:txBody>
          <a:bodyPr wrap="square" rtlCol="0">
            <a:spAutoFit/>
          </a:bodyPr>
          <a:lstStyle/>
          <a:p>
            <a:pPr algn="ctr"/>
            <a:r>
              <a:rPr lang="en-US" altLang="en-US" sz="3600" b="1" dirty="0">
                <a:latin typeface="+mj-lt"/>
                <a:cs typeface="Arial" panose="020B0604020202020204" pitchFamily="34" charset="0"/>
              </a:rPr>
              <a:t>Key Points for Diagnosis</a:t>
            </a:r>
            <a:endParaRPr lang="en-US" sz="3600" b="1" dirty="0">
              <a:latin typeface="+mj-lt"/>
              <a:cs typeface="Arial" panose="020B0604020202020204" pitchFamily="34" charset="0"/>
            </a:endParaRPr>
          </a:p>
        </p:txBody>
      </p:sp>
    </p:spTree>
    <p:extLst>
      <p:ext uri="{BB962C8B-B14F-4D97-AF65-F5344CB8AC3E}">
        <p14:creationId xmlns:p14="http://schemas.microsoft.com/office/powerpoint/2010/main" val="3734752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327" y="648841"/>
            <a:ext cx="6131975" cy="924465"/>
          </a:xfrm>
        </p:spPr>
        <p:txBody>
          <a:bodyPr>
            <a:normAutofit/>
          </a:bodyPr>
          <a:lstStyle/>
          <a:p>
            <a:r>
              <a:rPr lang="en-US" altLang="en-US" b="1" dirty="0"/>
              <a:t>Exposure History</a:t>
            </a:r>
            <a:endParaRPr lang="en-US" b="1" dirty="0"/>
          </a:p>
        </p:txBody>
      </p:sp>
      <p:sp>
        <p:nvSpPr>
          <p:cNvPr id="4" name="Slide Number Placeholder 3"/>
          <p:cNvSpPr>
            <a:spLocks noGrp="1"/>
          </p:cNvSpPr>
          <p:nvPr>
            <p:ph type="sldNum" sz="quarter" idx="12"/>
          </p:nvPr>
        </p:nvSpPr>
        <p:spPr/>
        <p:txBody>
          <a:bodyPr/>
          <a:lstStyle/>
          <a:p>
            <a:fld id="{79DE9035-9F63-43C6-BD88-92A4023063C7}" type="slidenum">
              <a:rPr lang="en-US" smtClean="0"/>
              <a:t>18</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5267" y="2812165"/>
            <a:ext cx="5657610" cy="3775794"/>
          </a:xfrm>
          <a:prstGeom prst="rect">
            <a:avLst/>
          </a:prstGeom>
        </p:spPr>
      </p:pic>
      <p:grpSp>
        <p:nvGrpSpPr>
          <p:cNvPr id="17" name="Group 16"/>
          <p:cNvGrpSpPr/>
          <p:nvPr/>
        </p:nvGrpSpPr>
        <p:grpSpPr>
          <a:xfrm>
            <a:off x="2383387" y="1769751"/>
            <a:ext cx="3090325" cy="769115"/>
            <a:chOff x="2580225" y="1610788"/>
            <a:chExt cx="3090325" cy="769115"/>
          </a:xfrm>
        </p:grpSpPr>
        <p:sp>
          <p:nvSpPr>
            <p:cNvPr id="6" name="Rounded Rectangular Callout 5"/>
            <p:cNvSpPr/>
            <p:nvPr/>
          </p:nvSpPr>
          <p:spPr>
            <a:xfrm>
              <a:off x="2580225" y="1610788"/>
              <a:ext cx="3090325" cy="769115"/>
            </a:xfrm>
            <a:prstGeom prst="wedgeRoundRectCallout">
              <a:avLst>
                <a:gd name="adj1" fmla="val 88951"/>
                <a:gd name="adj2" fmla="val 17103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770517" y="1668298"/>
              <a:ext cx="2709742" cy="646331"/>
            </a:xfrm>
            <a:prstGeom prst="rect">
              <a:avLst/>
            </a:prstGeom>
            <a:noFill/>
          </p:spPr>
          <p:txBody>
            <a:bodyPr wrap="square" rtlCol="0">
              <a:spAutoFit/>
            </a:bodyPr>
            <a:lstStyle/>
            <a:p>
              <a:r>
                <a:rPr lang="en-US" dirty="0">
                  <a:cs typeface="Arial" panose="020B0604020202020204" pitchFamily="34" charset="0"/>
                </a:rPr>
                <a:t>What chemicals were you using?</a:t>
              </a:r>
            </a:p>
          </p:txBody>
        </p:sp>
      </p:grpSp>
      <p:sp>
        <p:nvSpPr>
          <p:cNvPr id="11" name="Oval Callout 10"/>
          <p:cNvSpPr/>
          <p:nvPr/>
        </p:nvSpPr>
        <p:spPr>
          <a:xfrm>
            <a:off x="2284366" y="2956095"/>
            <a:ext cx="3003549" cy="1422400"/>
          </a:xfrm>
          <a:prstGeom prst="wedgeEllipseCallout">
            <a:avLst>
              <a:gd name="adj1" fmla="val 101107"/>
              <a:gd name="adj2" fmla="val 1293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Callout 11"/>
          <p:cNvSpPr/>
          <p:nvPr/>
        </p:nvSpPr>
        <p:spPr>
          <a:xfrm>
            <a:off x="8417091" y="568159"/>
            <a:ext cx="3204955" cy="2049995"/>
          </a:xfrm>
          <a:prstGeom prst="cloudCallout">
            <a:avLst>
              <a:gd name="adj1" fmla="val -71369"/>
              <a:gd name="adj2" fmla="val 514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458606" y="3318234"/>
            <a:ext cx="2683821" cy="923330"/>
          </a:xfrm>
          <a:prstGeom prst="rect">
            <a:avLst/>
          </a:prstGeom>
          <a:noFill/>
        </p:spPr>
        <p:txBody>
          <a:bodyPr wrap="square" rtlCol="0">
            <a:spAutoFit/>
          </a:bodyPr>
          <a:lstStyle/>
          <a:p>
            <a:pPr algn="ctr"/>
            <a:r>
              <a:rPr lang="en-US" dirty="0">
                <a:cs typeface="Arial" panose="020B0604020202020204" pitchFamily="34" charset="0"/>
              </a:rPr>
              <a:t>How did this happen?  How long were you exposed?</a:t>
            </a:r>
          </a:p>
        </p:txBody>
      </p:sp>
      <p:grpSp>
        <p:nvGrpSpPr>
          <p:cNvPr id="18" name="Group 17"/>
          <p:cNvGrpSpPr/>
          <p:nvPr/>
        </p:nvGrpSpPr>
        <p:grpSpPr>
          <a:xfrm>
            <a:off x="2269987" y="4797813"/>
            <a:ext cx="3013433" cy="1219032"/>
            <a:chOff x="1839865" y="4682794"/>
            <a:chExt cx="3141949" cy="1219032"/>
          </a:xfrm>
        </p:grpSpPr>
        <p:sp>
          <p:nvSpPr>
            <p:cNvPr id="14" name="Rectangular Callout 13"/>
            <p:cNvSpPr/>
            <p:nvPr/>
          </p:nvSpPr>
          <p:spPr>
            <a:xfrm>
              <a:off x="1839865" y="4682794"/>
              <a:ext cx="3140815" cy="1219032"/>
            </a:xfrm>
            <a:prstGeom prst="wedgeRectCallout">
              <a:avLst>
                <a:gd name="adj1" fmla="val 125395"/>
                <a:gd name="adj2" fmla="val -108232"/>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32024" y="4883335"/>
              <a:ext cx="3049790" cy="923330"/>
            </a:xfrm>
            <a:prstGeom prst="rect">
              <a:avLst/>
            </a:prstGeom>
            <a:noFill/>
          </p:spPr>
          <p:txBody>
            <a:bodyPr wrap="square" rtlCol="0">
              <a:spAutoFit/>
            </a:bodyPr>
            <a:lstStyle/>
            <a:p>
              <a:r>
                <a:rPr lang="en-US" dirty="0">
                  <a:cs typeface="Arial" panose="020B0604020202020204" pitchFamily="34" charset="0"/>
                </a:rPr>
                <a:t>When did this happen? When did you first notice these symptoms?</a:t>
              </a:r>
            </a:p>
          </p:txBody>
        </p:sp>
      </p:grpSp>
      <p:sp>
        <p:nvSpPr>
          <p:cNvPr id="16" name="TextBox 15"/>
          <p:cNvSpPr txBox="1"/>
          <p:nvPr/>
        </p:nvSpPr>
        <p:spPr>
          <a:xfrm>
            <a:off x="8854072" y="1060834"/>
            <a:ext cx="2591970" cy="923330"/>
          </a:xfrm>
          <a:prstGeom prst="rect">
            <a:avLst/>
          </a:prstGeom>
          <a:noFill/>
        </p:spPr>
        <p:txBody>
          <a:bodyPr wrap="square" rtlCol="0">
            <a:spAutoFit/>
          </a:bodyPr>
          <a:lstStyle/>
          <a:p>
            <a:r>
              <a:rPr lang="en-US" dirty="0">
                <a:cs typeface="Arial" panose="020B0604020202020204" pitchFamily="34" charset="0"/>
              </a:rPr>
              <a:t>Do his symptoms match known pesticide effects?</a:t>
            </a:r>
          </a:p>
        </p:txBody>
      </p:sp>
    </p:spTree>
    <p:extLst>
      <p:ext uri="{BB962C8B-B14F-4D97-AF65-F5344CB8AC3E}">
        <p14:creationId xmlns:p14="http://schemas.microsoft.com/office/powerpoint/2010/main" val="3513010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241" y="647638"/>
            <a:ext cx="9671818" cy="643547"/>
          </a:xfrm>
        </p:spPr>
        <p:txBody>
          <a:bodyPr>
            <a:normAutofit/>
          </a:bodyPr>
          <a:lstStyle/>
          <a:p>
            <a:pPr algn="ctr"/>
            <a:r>
              <a:rPr lang="en-US" altLang="en-US" sz="3200" b="1" dirty="0"/>
              <a:t>Examples of Occupational Screening Questions </a:t>
            </a:r>
            <a:endParaRPr lang="en-US" b="1" dirty="0"/>
          </a:p>
        </p:txBody>
      </p:sp>
      <p:sp>
        <p:nvSpPr>
          <p:cNvPr id="4" name="Slide Number Placeholder 3"/>
          <p:cNvSpPr>
            <a:spLocks noGrp="1"/>
          </p:cNvSpPr>
          <p:nvPr>
            <p:ph type="sldNum" sz="quarter" idx="12"/>
          </p:nvPr>
        </p:nvSpPr>
        <p:spPr/>
        <p:txBody>
          <a:bodyPr/>
          <a:lstStyle/>
          <a:p>
            <a:pPr>
              <a:defRPr/>
            </a:pPr>
            <a:fld id="{517B2953-E165-48B7-9D13-0370549010FE}" type="slidenum">
              <a:rPr lang="en-US" smtClean="0"/>
              <a:pPr>
                <a:defRPr/>
              </a:pPr>
              <a:t>19</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8358" y="1349842"/>
            <a:ext cx="3709450" cy="5288870"/>
          </a:xfrm>
          <a:prstGeom prst="rect">
            <a:avLst/>
          </a:prstGeom>
        </p:spPr>
      </p:pic>
      <p:sp>
        <p:nvSpPr>
          <p:cNvPr id="3" name="Rectangular Callout 2"/>
          <p:cNvSpPr/>
          <p:nvPr/>
        </p:nvSpPr>
        <p:spPr>
          <a:xfrm>
            <a:off x="7347857" y="1355271"/>
            <a:ext cx="4539343" cy="1191986"/>
          </a:xfrm>
          <a:prstGeom prst="wedgeRectCallout">
            <a:avLst>
              <a:gd name="adj1" fmla="val -95767"/>
              <a:gd name="adj2" fmla="val 11772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7478486" y="3004457"/>
            <a:ext cx="4555670" cy="1355272"/>
          </a:xfrm>
          <a:prstGeom prst="wedgeRoundRectCallout">
            <a:avLst>
              <a:gd name="adj1" fmla="val -99271"/>
              <a:gd name="adj2" fmla="val -1676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7527471" y="4931229"/>
            <a:ext cx="4506685" cy="1660641"/>
          </a:xfrm>
          <a:prstGeom prst="wedgeEllipseCallout">
            <a:avLst>
              <a:gd name="adj1" fmla="val -100467"/>
              <a:gd name="adj2" fmla="val -12678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27471" y="1489599"/>
            <a:ext cx="4408714" cy="1200329"/>
          </a:xfrm>
          <a:prstGeom prst="rect">
            <a:avLst/>
          </a:prstGeom>
          <a:noFill/>
        </p:spPr>
        <p:txBody>
          <a:bodyPr wrap="square" rtlCol="0">
            <a:spAutoFit/>
          </a:bodyPr>
          <a:lstStyle/>
          <a:p>
            <a:r>
              <a:rPr lang="en-US" altLang="en-US" dirty="0">
                <a:cs typeface="Arial" panose="020B0604020202020204" pitchFamily="34" charset="0"/>
              </a:rPr>
              <a:t>Are you exposed to toxic chemicals at your job?  Are you expose</a:t>
            </a:r>
            <a:r>
              <a:rPr lang="en-US" altLang="en-US" dirty="0">
                <a:solidFill>
                  <a:schemeClr val="tx1">
                    <a:lumMod val="95000"/>
                    <a:lumOff val="5000"/>
                  </a:schemeClr>
                </a:solidFill>
                <a:cs typeface="Arial" panose="020B0604020202020204" pitchFamily="34" charset="0"/>
              </a:rPr>
              <a:t>d</a:t>
            </a:r>
            <a:r>
              <a:rPr lang="en-US" altLang="en-US" dirty="0">
                <a:cs typeface="Arial" panose="020B0604020202020204" pitchFamily="34" charset="0"/>
              </a:rPr>
              <a:t> to any other chemicals at work or at home?</a:t>
            </a:r>
          </a:p>
          <a:p>
            <a:endParaRPr lang="en-US" dirty="0"/>
          </a:p>
        </p:txBody>
      </p:sp>
      <p:sp>
        <p:nvSpPr>
          <p:cNvPr id="11" name="TextBox 10"/>
          <p:cNvSpPr txBox="1"/>
          <p:nvPr/>
        </p:nvSpPr>
        <p:spPr>
          <a:xfrm>
            <a:off x="7640053" y="3081928"/>
            <a:ext cx="4247147" cy="1200329"/>
          </a:xfrm>
          <a:prstGeom prst="rect">
            <a:avLst/>
          </a:prstGeom>
          <a:noFill/>
        </p:spPr>
        <p:txBody>
          <a:bodyPr wrap="square" rtlCol="0">
            <a:spAutoFit/>
          </a:bodyPr>
          <a:lstStyle/>
          <a:p>
            <a:r>
              <a:rPr lang="en-US" dirty="0">
                <a:cs typeface="Arial" panose="020B0604020202020204" pitchFamily="34" charset="0"/>
              </a:rPr>
              <a:t>Do your symptoms seem to be related to anything at work?  </a:t>
            </a:r>
            <a:br>
              <a:rPr lang="en-US" dirty="0">
                <a:cs typeface="Arial" panose="020B0604020202020204" pitchFamily="34" charset="0"/>
              </a:rPr>
            </a:br>
            <a:r>
              <a:rPr lang="en-US" dirty="0">
                <a:cs typeface="Arial" panose="020B0604020202020204" pitchFamily="34" charset="0"/>
              </a:rPr>
              <a:t>Do your co-workers have the same or similar symptoms?</a:t>
            </a:r>
          </a:p>
        </p:txBody>
      </p:sp>
      <p:sp>
        <p:nvSpPr>
          <p:cNvPr id="12" name="TextBox 11"/>
          <p:cNvSpPr txBox="1"/>
          <p:nvPr/>
        </p:nvSpPr>
        <p:spPr>
          <a:xfrm>
            <a:off x="7797607" y="5161384"/>
            <a:ext cx="4089593" cy="1477328"/>
          </a:xfrm>
          <a:prstGeom prst="rect">
            <a:avLst/>
          </a:prstGeom>
          <a:noFill/>
        </p:spPr>
        <p:txBody>
          <a:bodyPr wrap="square" rtlCol="0">
            <a:spAutoFit/>
          </a:bodyPr>
          <a:lstStyle/>
          <a:p>
            <a:pPr algn="ctr"/>
            <a:r>
              <a:rPr lang="en-US" altLang="en-US" dirty="0">
                <a:cs typeface="Arial" panose="020B0604020202020204" pitchFamily="34" charset="0"/>
              </a:rPr>
              <a:t>Please tell me more about your specific job duties.  And what about your previous jobs – were you also exposed to chemicals there?</a:t>
            </a:r>
            <a:endParaRPr lang="en-US" dirty="0"/>
          </a:p>
        </p:txBody>
      </p:sp>
    </p:spTree>
    <p:extLst>
      <p:ext uri="{BB962C8B-B14F-4D97-AF65-F5344CB8AC3E}">
        <p14:creationId xmlns:p14="http://schemas.microsoft.com/office/powerpoint/2010/main" val="2483151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664B96-7069-4EDD-AA8F-36A923A09373}"/>
              </a:ext>
            </a:extLst>
          </p:cNvPr>
          <p:cNvSpPr>
            <a:spLocks noGrp="1"/>
          </p:cNvSpPr>
          <p:nvPr>
            <p:ph type="title"/>
          </p:nvPr>
        </p:nvSpPr>
        <p:spPr/>
        <p:txBody>
          <a:bodyPr>
            <a:normAutofit/>
          </a:bodyPr>
          <a:lstStyle/>
          <a:p>
            <a:r>
              <a:rPr lang="en-US" sz="4000" b="1" dirty="0"/>
              <a:t>Agenda</a:t>
            </a:r>
          </a:p>
        </p:txBody>
      </p:sp>
      <p:sp>
        <p:nvSpPr>
          <p:cNvPr id="3" name="Content Placeholder 2">
            <a:extLst>
              <a:ext uri="{FF2B5EF4-FFF2-40B4-BE49-F238E27FC236}">
                <a16:creationId xmlns:a16="http://schemas.microsoft.com/office/drawing/2014/main" xmlns="" id="{B2031344-31C5-47EC-91D1-7DCCCE621F6E}"/>
              </a:ext>
            </a:extLst>
          </p:cNvPr>
          <p:cNvSpPr>
            <a:spLocks noGrp="1"/>
          </p:cNvSpPr>
          <p:nvPr>
            <p:ph sz="half" idx="1"/>
          </p:nvPr>
        </p:nvSpPr>
        <p:spPr>
          <a:xfrm>
            <a:off x="2343150" y="1660566"/>
            <a:ext cx="7313468" cy="4007639"/>
          </a:xfrm>
        </p:spPr>
        <p:txBody>
          <a:bodyPr>
            <a:noAutofit/>
          </a:bodyPr>
          <a:lstStyle/>
          <a:p>
            <a:pPr marL="342900" marR="0" lvl="0" indent="-342900">
              <a:lnSpc>
                <a:spcPct val="200000"/>
              </a:lnSpc>
              <a:spcBef>
                <a:spcPts val="0"/>
              </a:spcBef>
              <a:spcAft>
                <a:spcPts val="400"/>
              </a:spcAft>
              <a:buFont typeface="+mj-lt"/>
              <a:buAutoNum type="arabicPeriod"/>
            </a:pPr>
            <a:r>
              <a:rPr lang="en-US" sz="2200" b="1" dirty="0">
                <a:effectLst/>
                <a:ea typeface="Calibri" panose="020F0502020204030204" pitchFamily="34" charset="0"/>
                <a:cs typeface="Arial" panose="020B0604020202020204" pitchFamily="34" charset="0"/>
              </a:rPr>
              <a:t>Introduction to pesticides</a:t>
            </a:r>
          </a:p>
          <a:p>
            <a:pPr marL="342900" marR="0" lvl="0" indent="-342900">
              <a:lnSpc>
                <a:spcPct val="200000"/>
              </a:lnSpc>
              <a:spcBef>
                <a:spcPts val="300"/>
              </a:spcBef>
              <a:spcAft>
                <a:spcPts val="400"/>
              </a:spcAft>
              <a:buFont typeface="+mj-lt"/>
              <a:buAutoNum type="arabicPeriod"/>
            </a:pPr>
            <a:r>
              <a:rPr lang="en-US" sz="2200" b="1" dirty="0">
                <a:effectLst/>
                <a:ea typeface="Calibri" panose="020F0502020204030204" pitchFamily="34" charset="0"/>
                <a:cs typeface="Arial" panose="020B0604020202020204" pitchFamily="34" charset="0"/>
              </a:rPr>
              <a:t>Pesticides in CA</a:t>
            </a:r>
          </a:p>
          <a:p>
            <a:pPr marL="342900" marR="0" lvl="0" indent="-342900">
              <a:lnSpc>
                <a:spcPct val="200000"/>
              </a:lnSpc>
              <a:spcBef>
                <a:spcPts val="300"/>
              </a:spcBef>
              <a:spcAft>
                <a:spcPts val="400"/>
              </a:spcAft>
              <a:buFont typeface="+mj-lt"/>
              <a:buAutoNum type="arabicPeriod"/>
            </a:pPr>
            <a:r>
              <a:rPr lang="en-US" sz="2200" b="1" dirty="0">
                <a:effectLst/>
                <a:ea typeface="Calibri" panose="020F0502020204030204" pitchFamily="34" charset="0"/>
                <a:cs typeface="Arial" panose="020B0604020202020204" pitchFamily="34" charset="0"/>
              </a:rPr>
              <a:t>Pesticide-related illnesses</a:t>
            </a:r>
          </a:p>
          <a:p>
            <a:pPr>
              <a:lnSpc>
                <a:spcPct val="200000"/>
              </a:lnSpc>
              <a:spcBef>
                <a:spcPts val="0"/>
              </a:spcBef>
              <a:spcAft>
                <a:spcPts val="400"/>
              </a:spcAft>
              <a:buFont typeface="+mj-lt"/>
              <a:buAutoNum type="arabicPeriod" startAt="4"/>
            </a:pPr>
            <a:r>
              <a:rPr lang="en-US" sz="2200" b="1" dirty="0">
                <a:ea typeface="Calibri" panose="020F0502020204030204" pitchFamily="34" charset="0"/>
                <a:cs typeface="Arial" panose="020B0604020202020204" pitchFamily="34" charset="0"/>
              </a:rPr>
              <a:t>Reporting pesticide-related illnesses</a:t>
            </a:r>
          </a:p>
          <a:p>
            <a:pPr lvl="0">
              <a:lnSpc>
                <a:spcPct val="200000"/>
              </a:lnSpc>
              <a:spcBef>
                <a:spcPts val="0"/>
              </a:spcBef>
              <a:spcAft>
                <a:spcPts val="400"/>
              </a:spcAft>
              <a:buFont typeface="+mj-lt"/>
              <a:buAutoNum type="arabicPeriod" startAt="4"/>
            </a:pPr>
            <a:r>
              <a:rPr lang="en-US" sz="2200" b="1" dirty="0">
                <a:ea typeface="Calibri" panose="020F0502020204030204" pitchFamily="34" charset="0"/>
                <a:cs typeface="Arial" panose="020B0604020202020204" pitchFamily="34" charset="0"/>
              </a:rPr>
              <a:t>Pesticide-related illness prevention</a:t>
            </a:r>
          </a:p>
        </p:txBody>
      </p:sp>
      <p:sp>
        <p:nvSpPr>
          <p:cNvPr id="4" name="Slide Number Placeholder 3">
            <a:extLst>
              <a:ext uri="{FF2B5EF4-FFF2-40B4-BE49-F238E27FC236}">
                <a16:creationId xmlns:a16="http://schemas.microsoft.com/office/drawing/2014/main" xmlns="" id="{B7BDF474-EFB2-4E1D-9DE1-B2E57940EB6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DE9035-9F63-43C6-BD88-92A4023063C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71482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A10A15C-20EA-423B-B8CF-9E2A2F331A4E}" type="slidenum">
              <a:rPr lang="en-US" smtClean="0"/>
              <a:pPr>
                <a:defRPr/>
              </a:pPr>
              <a:t>20</a:t>
            </a:fld>
            <a:endParaRPr lang="en-US" dirty="0"/>
          </a:p>
        </p:txBody>
      </p:sp>
      <p:sp>
        <p:nvSpPr>
          <p:cNvPr id="76802" name="Rectangle 2"/>
          <p:cNvSpPr>
            <a:spLocks noGrp="1" noChangeArrowheads="1"/>
          </p:cNvSpPr>
          <p:nvPr>
            <p:ph type="title" idx="4294967295"/>
          </p:nvPr>
        </p:nvSpPr>
        <p:spPr>
          <a:xfrm>
            <a:off x="2524980" y="675020"/>
            <a:ext cx="4648200" cy="635000"/>
          </a:xfrm>
        </p:spPr>
        <p:txBody>
          <a:bodyPr>
            <a:noAutofit/>
          </a:bodyPr>
          <a:lstStyle/>
          <a:p>
            <a:r>
              <a:rPr lang="en-US" altLang="en-US" b="1" dirty="0">
                <a:solidFill>
                  <a:schemeClr val="tx1"/>
                </a:solidFill>
                <a:cs typeface="Arial" panose="020B0604020202020204" pitchFamily="34" charset="0"/>
              </a:rPr>
              <a:t>Routes of Exposure</a:t>
            </a:r>
            <a:endParaRPr lang="en-US" altLang="en-US" sz="4000" b="1" dirty="0">
              <a:solidFill>
                <a:schemeClr val="tx1"/>
              </a:solidFill>
              <a:cs typeface="Arial" panose="020B0604020202020204" pitchFamily="34" charset="0"/>
            </a:endParaRPr>
          </a:p>
        </p:txBody>
      </p:sp>
      <p:sp>
        <p:nvSpPr>
          <p:cNvPr id="76803" name="Rectangle 3"/>
          <p:cNvSpPr>
            <a:spLocks noGrp="1" noChangeArrowheads="1"/>
          </p:cNvSpPr>
          <p:nvPr>
            <p:ph type="body" idx="4294967295"/>
          </p:nvPr>
        </p:nvSpPr>
        <p:spPr>
          <a:xfrm>
            <a:off x="2466475" y="1564971"/>
            <a:ext cx="8458200" cy="4745038"/>
          </a:xfrm>
        </p:spPr>
        <p:txBody>
          <a:bodyPr>
            <a:noAutofit/>
          </a:bodyPr>
          <a:lstStyle/>
          <a:p>
            <a:pPr>
              <a:lnSpc>
                <a:spcPct val="80000"/>
              </a:lnSpc>
              <a:spcBef>
                <a:spcPts val="0"/>
              </a:spcBef>
              <a:spcAft>
                <a:spcPts val="600"/>
              </a:spcAft>
            </a:pPr>
            <a:r>
              <a:rPr lang="en-US" altLang="en-US" sz="2400" b="1" dirty="0"/>
              <a:t>Inhalation </a:t>
            </a:r>
          </a:p>
          <a:p>
            <a:pPr marL="1028700" lvl="3" indent="-342900">
              <a:lnSpc>
                <a:spcPct val="80000"/>
              </a:lnSpc>
              <a:spcBef>
                <a:spcPts val="800"/>
              </a:spcBef>
              <a:buFont typeface="Arial" panose="020B0604020202020204" pitchFamily="34" charset="0"/>
              <a:buChar char="•"/>
            </a:pPr>
            <a:r>
              <a:rPr lang="en-US" altLang="en-US" sz="2400" dirty="0"/>
              <a:t>Fastest</a:t>
            </a:r>
          </a:p>
          <a:p>
            <a:pPr marL="685800" lvl="3" indent="0">
              <a:lnSpc>
                <a:spcPct val="80000"/>
              </a:lnSpc>
              <a:spcBef>
                <a:spcPts val="800"/>
              </a:spcBef>
              <a:buNone/>
            </a:pPr>
            <a:endParaRPr lang="en-US" altLang="en-US" sz="2400" dirty="0"/>
          </a:p>
          <a:p>
            <a:pPr>
              <a:lnSpc>
                <a:spcPct val="80000"/>
              </a:lnSpc>
              <a:spcBef>
                <a:spcPts val="1200"/>
              </a:spcBef>
            </a:pPr>
            <a:r>
              <a:rPr lang="en-US" altLang="en-US" sz="2400" b="1" dirty="0"/>
              <a:t>Ingestion</a:t>
            </a:r>
            <a:r>
              <a:rPr lang="en-US" altLang="en-US" sz="2400" dirty="0"/>
              <a:t> </a:t>
            </a:r>
          </a:p>
          <a:p>
            <a:pPr marL="1028700" lvl="3" indent="-342900">
              <a:lnSpc>
                <a:spcPct val="80000"/>
              </a:lnSpc>
              <a:spcBef>
                <a:spcPts val="800"/>
              </a:spcBef>
              <a:buFont typeface="Arial" panose="020B0604020202020204" pitchFamily="34" charset="0"/>
              <a:buChar char="•"/>
            </a:pPr>
            <a:r>
              <a:rPr lang="en-US" altLang="en-US" sz="2400" dirty="0"/>
              <a:t>Frequently used in self-harm attempts</a:t>
            </a:r>
          </a:p>
          <a:p>
            <a:pPr marL="1028700" lvl="3" indent="-342900">
              <a:lnSpc>
                <a:spcPct val="80000"/>
              </a:lnSpc>
              <a:spcBef>
                <a:spcPts val="800"/>
              </a:spcBef>
              <a:buFont typeface="Arial" panose="020B0604020202020204" pitchFamily="34" charset="0"/>
              <a:buChar char="•"/>
            </a:pPr>
            <a:r>
              <a:rPr lang="en-US" altLang="en-US" sz="2400" dirty="0"/>
              <a:t>Most common route for children</a:t>
            </a:r>
          </a:p>
          <a:p>
            <a:pPr marL="685800" lvl="3" indent="0">
              <a:lnSpc>
                <a:spcPct val="80000"/>
              </a:lnSpc>
              <a:spcBef>
                <a:spcPts val="800"/>
              </a:spcBef>
              <a:buNone/>
            </a:pPr>
            <a:endParaRPr lang="en-US" altLang="en-US" sz="2400" dirty="0"/>
          </a:p>
          <a:p>
            <a:pPr marL="342900" lvl="1" indent="-342900">
              <a:lnSpc>
                <a:spcPct val="80000"/>
              </a:lnSpc>
              <a:spcBef>
                <a:spcPts val="800"/>
              </a:spcBef>
            </a:pPr>
            <a:r>
              <a:rPr lang="en-US" altLang="en-US" sz="2400" b="1" dirty="0"/>
              <a:t>Dermal absorption</a:t>
            </a:r>
          </a:p>
          <a:p>
            <a:pPr marL="1028700" lvl="3" indent="-342900">
              <a:lnSpc>
                <a:spcPct val="80000"/>
              </a:lnSpc>
              <a:spcBef>
                <a:spcPts val="800"/>
              </a:spcBef>
              <a:buFont typeface="Arial" panose="020B0604020202020204" pitchFamily="34" charset="0"/>
              <a:buChar char="•"/>
            </a:pPr>
            <a:r>
              <a:rPr lang="en-US" altLang="en-US" sz="2400" dirty="0"/>
              <a:t>Slower</a:t>
            </a:r>
          </a:p>
          <a:p>
            <a:pPr marL="1028700" lvl="3" indent="-342900">
              <a:lnSpc>
                <a:spcPct val="90000"/>
              </a:lnSpc>
              <a:spcBef>
                <a:spcPts val="800"/>
              </a:spcBef>
              <a:buFont typeface="Arial" panose="020B0604020202020204" pitchFamily="34" charset="0"/>
              <a:buChar char="•"/>
            </a:pPr>
            <a:r>
              <a:rPr lang="en-US" altLang="en-US" sz="2400" dirty="0"/>
              <a:t>Symptoms may not appear for 6-12 hours after exposure</a:t>
            </a:r>
          </a:p>
          <a:p>
            <a:pPr marL="1028700" lvl="3" indent="-342900">
              <a:lnSpc>
                <a:spcPct val="80000"/>
              </a:lnSpc>
              <a:spcBef>
                <a:spcPts val="800"/>
              </a:spcBef>
              <a:buFont typeface="Arial" panose="020B0604020202020204" pitchFamily="34" charset="0"/>
              <a:buChar char="•"/>
            </a:pPr>
            <a:r>
              <a:rPr lang="en-US" altLang="en-US" sz="2400" dirty="0"/>
              <a:t>Most common route for occupational exposures </a:t>
            </a:r>
          </a:p>
        </p:txBody>
      </p:sp>
    </p:spTree>
    <p:extLst>
      <p:ext uri="{BB962C8B-B14F-4D97-AF65-F5344CB8AC3E}">
        <p14:creationId xmlns:p14="http://schemas.microsoft.com/office/powerpoint/2010/main" val="2834011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1BF4B5-BC6F-462A-9547-82CDA6CEC5B6}"/>
              </a:ext>
            </a:extLst>
          </p:cNvPr>
          <p:cNvSpPr>
            <a:spLocks noGrp="1"/>
          </p:cNvSpPr>
          <p:nvPr>
            <p:ph type="title"/>
          </p:nvPr>
        </p:nvSpPr>
        <p:spPr>
          <a:xfrm>
            <a:off x="3647048" y="2934524"/>
            <a:ext cx="4998704" cy="900655"/>
          </a:xfrm>
        </p:spPr>
        <p:txBody>
          <a:bodyPr>
            <a:normAutofit/>
          </a:bodyPr>
          <a:lstStyle/>
          <a:p>
            <a:r>
              <a:rPr lang="en-US" sz="4800" b="1" dirty="0"/>
              <a:t>Case Scenarios</a:t>
            </a:r>
          </a:p>
        </p:txBody>
      </p:sp>
      <p:sp>
        <p:nvSpPr>
          <p:cNvPr id="5" name="Text Placeholder 4"/>
          <p:cNvSpPr>
            <a:spLocks noGrp="1"/>
          </p:cNvSpPr>
          <p:nvPr>
            <p:ph type="body" idx="1"/>
          </p:nvPr>
        </p:nvSpPr>
        <p:spPr>
          <a:xfrm>
            <a:off x="3327149" y="3998887"/>
            <a:ext cx="7244600" cy="860400"/>
          </a:xfrm>
        </p:spPr>
        <p:txBody>
          <a:bodyPr>
            <a:noAutofit/>
          </a:bodyPr>
          <a:lstStyle/>
          <a:p>
            <a:pPr marL="182880" lvl="1" indent="-285750">
              <a:lnSpc>
                <a:spcPct val="107000"/>
              </a:lnSpc>
              <a:buFont typeface="+mj-lt"/>
              <a:buAutoNum type="arabicPeriod"/>
            </a:pPr>
            <a:r>
              <a:rPr lang="en-US" sz="2400" dirty="0">
                <a:ea typeface="Calibri" panose="020F0502020204030204" pitchFamily="34" charset="0"/>
                <a:cs typeface="Times New Roman" panose="02020603050405020304" pitchFamily="18" charset="0"/>
              </a:rPr>
              <a:t>Soil Fumigation and Off-Site Drift</a:t>
            </a:r>
          </a:p>
          <a:p>
            <a:pPr marL="182880" lvl="1" indent="-285750">
              <a:lnSpc>
                <a:spcPct val="107000"/>
              </a:lnSpc>
              <a:buFont typeface="+mj-lt"/>
              <a:buAutoNum type="arabicPeriod"/>
            </a:pPr>
            <a:r>
              <a:rPr lang="en-US" sz="2400" dirty="0">
                <a:ea typeface="Calibri" panose="020F0502020204030204" pitchFamily="34" charset="0"/>
                <a:cs typeface="Times New Roman" panose="02020603050405020304" pitchFamily="18" charset="0"/>
              </a:rPr>
              <a:t>Field Workers Poisoned by Pesticide Residues</a:t>
            </a:r>
          </a:p>
        </p:txBody>
      </p:sp>
      <p:sp>
        <p:nvSpPr>
          <p:cNvPr id="4" name="Slide Number Placeholder 3">
            <a:extLst>
              <a:ext uri="{FF2B5EF4-FFF2-40B4-BE49-F238E27FC236}">
                <a16:creationId xmlns:a16="http://schemas.microsoft.com/office/drawing/2014/main" xmlns="" id="{7BD84904-DAF9-43C6-A10B-AB718330B6F0}"/>
              </a:ext>
            </a:extLst>
          </p:cNvPr>
          <p:cNvSpPr>
            <a:spLocks noGrp="1"/>
          </p:cNvSpPr>
          <p:nvPr>
            <p:ph type="sldNum" sz="quarter" idx="12"/>
          </p:nvPr>
        </p:nvSpPr>
        <p:spPr/>
        <p:txBody>
          <a:bodyPr/>
          <a:lstStyle/>
          <a:p>
            <a:fld id="{79DE9035-9F63-43C6-BD88-92A4023063C7}" type="slidenum">
              <a:rPr lang="en-US" smtClean="0"/>
              <a:t>21</a:t>
            </a:fld>
            <a:endParaRPr lang="en-US" dirty="0"/>
          </a:p>
        </p:txBody>
      </p:sp>
    </p:spTree>
    <p:extLst>
      <p:ext uri="{BB962C8B-B14F-4D97-AF65-F5344CB8AC3E}">
        <p14:creationId xmlns:p14="http://schemas.microsoft.com/office/powerpoint/2010/main" val="2025995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9DE9035-9F63-43C6-BD88-92A4023063C7}" type="slidenum">
              <a:rPr lang="en-US" smtClean="0"/>
              <a:t>22</a:t>
            </a:fld>
            <a:endParaRPr lang="en-US" dirty="0"/>
          </a:p>
        </p:txBody>
      </p:sp>
      <p:sp>
        <p:nvSpPr>
          <p:cNvPr id="3" name="TextBox 2"/>
          <p:cNvSpPr txBox="1"/>
          <p:nvPr/>
        </p:nvSpPr>
        <p:spPr>
          <a:xfrm>
            <a:off x="1795346" y="357478"/>
            <a:ext cx="4876016" cy="2308324"/>
          </a:xfrm>
          <a:prstGeom prst="rect">
            <a:avLst/>
          </a:prstGeom>
          <a:noFill/>
        </p:spPr>
        <p:txBody>
          <a:bodyPr wrap="square" rtlCol="0">
            <a:spAutoFit/>
          </a:bodyPr>
          <a:lstStyle/>
          <a:p>
            <a:pPr algn="ctr"/>
            <a:r>
              <a:rPr lang="en-US" sz="3200" b="1" dirty="0">
                <a:solidFill>
                  <a:prstClr val="black"/>
                </a:solidFill>
              </a:rPr>
              <a:t>Case Study 1</a:t>
            </a:r>
            <a:r>
              <a:rPr lang="en-US" sz="3200" b="1" dirty="0">
                <a:solidFill>
                  <a:prstClr val="black"/>
                </a:solidFill>
                <a:latin typeface="+mj-lt"/>
              </a:rPr>
              <a:t> </a:t>
            </a:r>
          </a:p>
          <a:p>
            <a:pPr algn="ctr"/>
            <a:r>
              <a:rPr lang="en-US" sz="2800" i="1" dirty="0">
                <a:solidFill>
                  <a:prstClr val="black"/>
                </a:solidFill>
                <a:latin typeface="+mj-lt"/>
              </a:rPr>
              <a:t>Vapors from a soil fumigation make the neighbors sick (Arvin, CA)</a:t>
            </a:r>
            <a:r>
              <a:rPr lang="en-US" sz="2800" dirty="0">
                <a:solidFill>
                  <a:prstClr val="black"/>
                </a:solidFill>
                <a:latin typeface="+mj-lt"/>
              </a:rPr>
              <a:t/>
            </a:r>
            <a:br>
              <a:rPr lang="en-US" sz="2800" dirty="0">
                <a:solidFill>
                  <a:prstClr val="black"/>
                </a:solidFill>
                <a:latin typeface="+mj-lt"/>
              </a:rPr>
            </a:br>
            <a:endParaRPr lang="en-US" sz="2800" dirty="0">
              <a:solidFill>
                <a:prstClr val="black"/>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109" y="814692"/>
            <a:ext cx="4554538" cy="53747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073" y="2661989"/>
            <a:ext cx="4013541" cy="2908896"/>
          </a:xfrm>
          <a:prstGeom prst="rect">
            <a:avLst/>
          </a:prstGeom>
        </p:spPr>
      </p:pic>
    </p:spTree>
    <p:extLst>
      <p:ext uri="{BB962C8B-B14F-4D97-AF65-F5344CB8AC3E}">
        <p14:creationId xmlns:p14="http://schemas.microsoft.com/office/powerpoint/2010/main" val="3586601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569644" y="682106"/>
            <a:ext cx="10059754" cy="646331"/>
          </a:xfrm>
          <a:prstGeom prst="rect">
            <a:avLst/>
          </a:prstGeom>
          <a:noFill/>
        </p:spPr>
        <p:txBody>
          <a:bodyPr wrap="square" rtlCol="0">
            <a:spAutoFit/>
          </a:bodyPr>
          <a:lstStyle/>
          <a:p>
            <a:pPr algn="ctr"/>
            <a:r>
              <a:rPr lang="en-US" sz="3600" b="1" dirty="0">
                <a:latin typeface="+mj-lt"/>
              </a:rPr>
              <a:t>Symptoms Observed in Residents</a:t>
            </a:r>
          </a:p>
        </p:txBody>
      </p:sp>
      <p:pic>
        <p:nvPicPr>
          <p:cNvPr id="5" name="Picture 4"/>
          <p:cNvPicPr>
            <a:picLocks noChangeAspect="1"/>
          </p:cNvPicPr>
          <p:nvPr/>
        </p:nvPicPr>
        <p:blipFill rotWithShape="1">
          <a:blip r:embed="rId3"/>
          <a:srcRect t="23599"/>
          <a:stretch/>
        </p:blipFill>
        <p:spPr>
          <a:xfrm>
            <a:off x="1307354" y="1568003"/>
            <a:ext cx="10375832" cy="4262275"/>
          </a:xfrm>
          <a:prstGeom prst="rect">
            <a:avLst/>
          </a:prstGeom>
        </p:spPr>
      </p:pic>
      <p:sp>
        <p:nvSpPr>
          <p:cNvPr id="6" name="TextBox 5"/>
          <p:cNvSpPr txBox="1"/>
          <p:nvPr/>
        </p:nvSpPr>
        <p:spPr>
          <a:xfrm>
            <a:off x="9430432" y="6367427"/>
            <a:ext cx="2648454" cy="369332"/>
          </a:xfrm>
          <a:prstGeom prst="rect">
            <a:avLst/>
          </a:prstGeom>
          <a:noFill/>
        </p:spPr>
        <p:txBody>
          <a:bodyPr wrap="square" rtlCol="0">
            <a:spAutoFit/>
          </a:bodyPr>
          <a:lstStyle/>
          <a:p>
            <a:pPr algn="ctr"/>
            <a:r>
              <a:rPr lang="en-US" dirty="0"/>
              <a:t>O’Malley et al, (2005)</a:t>
            </a:r>
          </a:p>
        </p:txBody>
      </p:sp>
      <p:sp>
        <p:nvSpPr>
          <p:cNvPr id="2" name="Slide Number Placeholder 1"/>
          <p:cNvSpPr>
            <a:spLocks noGrp="1"/>
          </p:cNvSpPr>
          <p:nvPr>
            <p:ph type="sldNum" sz="quarter" idx="12"/>
          </p:nvPr>
        </p:nvSpPr>
        <p:spPr/>
        <p:txBody>
          <a:bodyPr/>
          <a:lstStyle/>
          <a:p>
            <a:fld id="{79DE9035-9F63-43C6-BD88-92A4023063C7}" type="slidenum">
              <a:rPr lang="en-US" smtClean="0"/>
              <a:t>23</a:t>
            </a:fld>
            <a:endParaRPr lang="en-US" dirty="0"/>
          </a:p>
        </p:txBody>
      </p:sp>
    </p:spTree>
    <p:extLst>
      <p:ext uri="{BB962C8B-B14F-4D97-AF65-F5344CB8AC3E}">
        <p14:creationId xmlns:p14="http://schemas.microsoft.com/office/powerpoint/2010/main" val="2557222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6799" y="2072932"/>
            <a:ext cx="6611281" cy="4279741"/>
          </a:xfrm>
          <a:prstGeom prst="rect">
            <a:avLst/>
          </a:prstGeom>
        </p:spPr>
      </p:pic>
      <p:sp>
        <p:nvSpPr>
          <p:cNvPr id="2" name="TextBox 1"/>
          <p:cNvSpPr txBox="1"/>
          <p:nvPr/>
        </p:nvSpPr>
        <p:spPr>
          <a:xfrm>
            <a:off x="1617976" y="325540"/>
            <a:ext cx="9476841" cy="1569660"/>
          </a:xfrm>
          <a:prstGeom prst="rect">
            <a:avLst/>
          </a:prstGeom>
          <a:noFill/>
        </p:spPr>
        <p:txBody>
          <a:bodyPr wrap="square" rtlCol="0">
            <a:spAutoFit/>
          </a:bodyPr>
          <a:lstStyle/>
          <a:p>
            <a:pPr algn="ctr"/>
            <a:r>
              <a:rPr lang="en-US" sz="3600" b="1" dirty="0">
                <a:latin typeface="+mj-lt"/>
              </a:rPr>
              <a:t>Case Study 2 </a:t>
            </a:r>
          </a:p>
          <a:p>
            <a:pPr algn="ctr"/>
            <a:r>
              <a:rPr lang="en-US" sz="3000" i="1" dirty="0">
                <a:latin typeface="+mj-lt"/>
              </a:rPr>
              <a:t>Pesticide residues put </a:t>
            </a:r>
            <a:br>
              <a:rPr lang="en-US" sz="3000" i="1" dirty="0">
                <a:latin typeface="+mj-lt"/>
              </a:rPr>
            </a:br>
            <a:r>
              <a:rPr lang="en-US" sz="3000" i="1" dirty="0">
                <a:latin typeface="+mj-lt"/>
              </a:rPr>
              <a:t>16 farm workers in the hospital</a:t>
            </a:r>
          </a:p>
        </p:txBody>
      </p:sp>
      <p:sp>
        <p:nvSpPr>
          <p:cNvPr id="3" name="Slide Number Placeholder 2"/>
          <p:cNvSpPr>
            <a:spLocks noGrp="1"/>
          </p:cNvSpPr>
          <p:nvPr>
            <p:ph type="sldNum" sz="quarter" idx="12"/>
          </p:nvPr>
        </p:nvSpPr>
        <p:spPr/>
        <p:txBody>
          <a:bodyPr/>
          <a:lstStyle/>
          <a:p>
            <a:fld id="{79DE9035-9F63-43C6-BD88-92A4023063C7}" type="slidenum">
              <a:rPr lang="en-US" smtClean="0"/>
              <a:t>24</a:t>
            </a:fld>
            <a:endParaRPr lang="en-US" dirty="0"/>
          </a:p>
        </p:txBody>
      </p:sp>
    </p:spTree>
    <p:extLst>
      <p:ext uri="{BB962C8B-B14F-4D97-AF65-F5344CB8AC3E}">
        <p14:creationId xmlns:p14="http://schemas.microsoft.com/office/powerpoint/2010/main" val="3857641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0349AEF-B5BC-C823-FC65-A6FEFD9F10D8}"/>
              </a:ext>
            </a:extLst>
          </p:cNvPr>
          <p:cNvSpPr>
            <a:spLocks noGrp="1"/>
          </p:cNvSpPr>
          <p:nvPr>
            <p:ph type="title"/>
          </p:nvPr>
        </p:nvSpPr>
        <p:spPr>
          <a:xfrm>
            <a:off x="2566799" y="258350"/>
            <a:ext cx="8911687" cy="1280890"/>
          </a:xfrm>
        </p:spPr>
        <p:txBody>
          <a:bodyPr>
            <a:noAutofit/>
          </a:bodyPr>
          <a:lstStyle/>
          <a:p>
            <a:pPr algn="ctr"/>
            <a:r>
              <a:rPr lang="en-US" sz="4000" b="1" dirty="0"/>
              <a:t>Signs and Symptoms of OP/Carbamate Poisoning</a:t>
            </a:r>
          </a:p>
        </p:txBody>
      </p:sp>
      <p:sp>
        <p:nvSpPr>
          <p:cNvPr id="5" name="Content Placeholder 4">
            <a:extLst>
              <a:ext uri="{FF2B5EF4-FFF2-40B4-BE49-F238E27FC236}">
                <a16:creationId xmlns:a16="http://schemas.microsoft.com/office/drawing/2014/main" xmlns="" id="{17CA0E6A-A960-10AF-B8F2-0C955E28BE77}"/>
              </a:ext>
            </a:extLst>
          </p:cNvPr>
          <p:cNvSpPr>
            <a:spLocks noGrp="1"/>
          </p:cNvSpPr>
          <p:nvPr>
            <p:ph idx="1"/>
          </p:nvPr>
        </p:nvSpPr>
        <p:spPr/>
        <p:txBody>
          <a:bodyPr>
            <a:normAutofit/>
          </a:bodyPr>
          <a:lstStyle/>
          <a:p>
            <a:r>
              <a:rPr lang="en-US" sz="2200" b="1" dirty="0"/>
              <a:t>SLUDGE/BBB </a:t>
            </a:r>
          </a:p>
          <a:p>
            <a:pPr>
              <a:buFont typeface="Arial" panose="020B0604020202020204" pitchFamily="34" charset="0"/>
              <a:buChar char="•"/>
            </a:pPr>
            <a:r>
              <a:rPr lang="en-US" sz="2000" b="1" dirty="0"/>
              <a:t>S</a:t>
            </a:r>
            <a:r>
              <a:rPr lang="en-US" sz="2000" dirty="0"/>
              <a:t>alivation</a:t>
            </a:r>
          </a:p>
          <a:p>
            <a:pPr>
              <a:buFont typeface="Arial" panose="020B0604020202020204" pitchFamily="34" charset="0"/>
              <a:buChar char="•"/>
            </a:pPr>
            <a:r>
              <a:rPr lang="en-US" sz="2000" b="1" dirty="0"/>
              <a:t>L</a:t>
            </a:r>
            <a:r>
              <a:rPr lang="en-US" sz="2000" dirty="0"/>
              <a:t>acrimation</a:t>
            </a:r>
          </a:p>
          <a:p>
            <a:pPr>
              <a:buFont typeface="Arial" panose="020B0604020202020204" pitchFamily="34" charset="0"/>
              <a:buChar char="•"/>
            </a:pPr>
            <a:r>
              <a:rPr lang="en-US" sz="2000" b="1" dirty="0"/>
              <a:t>U</a:t>
            </a:r>
            <a:r>
              <a:rPr lang="en-US" sz="2000" dirty="0"/>
              <a:t>rination</a:t>
            </a:r>
          </a:p>
          <a:p>
            <a:pPr>
              <a:buFont typeface="Arial" panose="020B0604020202020204" pitchFamily="34" charset="0"/>
              <a:buChar char="•"/>
            </a:pPr>
            <a:r>
              <a:rPr lang="en-US" sz="2000" b="1" dirty="0"/>
              <a:t>D</a:t>
            </a:r>
            <a:r>
              <a:rPr lang="en-US" sz="2000" dirty="0"/>
              <a:t>efecation</a:t>
            </a:r>
          </a:p>
          <a:p>
            <a:pPr>
              <a:buFont typeface="Arial" panose="020B0604020202020204" pitchFamily="34" charset="0"/>
              <a:buChar char="•"/>
            </a:pPr>
            <a:r>
              <a:rPr lang="en-US" sz="2000" b="1" dirty="0"/>
              <a:t>G</a:t>
            </a:r>
            <a:r>
              <a:rPr lang="en-US" sz="2000" dirty="0"/>
              <a:t>astrointestinal pain</a:t>
            </a:r>
          </a:p>
          <a:p>
            <a:pPr>
              <a:buFont typeface="Arial" panose="020B0604020202020204" pitchFamily="34" charset="0"/>
              <a:buChar char="•"/>
            </a:pPr>
            <a:r>
              <a:rPr lang="en-US" sz="2000" b="1" dirty="0"/>
              <a:t>E</a:t>
            </a:r>
            <a:r>
              <a:rPr lang="en-US" sz="2000" dirty="0"/>
              <a:t>mesis </a:t>
            </a:r>
          </a:p>
          <a:p>
            <a:pPr>
              <a:buFont typeface="Arial" panose="020B0604020202020204" pitchFamily="34" charset="0"/>
              <a:buChar char="•"/>
            </a:pPr>
            <a:r>
              <a:rPr lang="en-US" sz="2000" b="1" dirty="0"/>
              <a:t>B</a:t>
            </a:r>
            <a:r>
              <a:rPr lang="en-US" sz="2000" dirty="0"/>
              <a:t>radycardia</a:t>
            </a:r>
            <a:r>
              <a:rPr lang="en-US" sz="2000" b="1" dirty="0"/>
              <a:t>, B</a:t>
            </a:r>
            <a:r>
              <a:rPr lang="en-US" sz="2000" dirty="0"/>
              <a:t>ronchorrhea</a:t>
            </a:r>
            <a:r>
              <a:rPr lang="en-US" sz="2000" b="1" dirty="0"/>
              <a:t>, B</a:t>
            </a:r>
            <a:r>
              <a:rPr lang="en-US" sz="2000" dirty="0"/>
              <a:t>ronchospasm</a:t>
            </a:r>
          </a:p>
        </p:txBody>
      </p:sp>
      <p:sp>
        <p:nvSpPr>
          <p:cNvPr id="2" name="Slide Number Placeholder 1">
            <a:extLst>
              <a:ext uri="{FF2B5EF4-FFF2-40B4-BE49-F238E27FC236}">
                <a16:creationId xmlns:a16="http://schemas.microsoft.com/office/drawing/2014/main" xmlns="" id="{518F43A9-F5D7-13E3-2E6C-803D45866593}"/>
              </a:ext>
            </a:extLst>
          </p:cNvPr>
          <p:cNvSpPr>
            <a:spLocks noGrp="1"/>
          </p:cNvSpPr>
          <p:nvPr>
            <p:ph type="sldNum" sz="quarter" idx="12"/>
          </p:nvPr>
        </p:nvSpPr>
        <p:spPr/>
        <p:txBody>
          <a:bodyPr/>
          <a:lstStyle/>
          <a:p>
            <a:fld id="{79DE9035-9F63-43C6-BD88-92A4023063C7}" type="slidenum">
              <a:rPr lang="en-US" smtClean="0"/>
              <a:t>25</a:t>
            </a:fld>
            <a:endParaRPr lang="en-US" dirty="0"/>
          </a:p>
        </p:txBody>
      </p:sp>
      <p:grpSp>
        <p:nvGrpSpPr>
          <p:cNvPr id="9" name="Group 8">
            <a:extLst>
              <a:ext uri="{FF2B5EF4-FFF2-40B4-BE49-F238E27FC236}">
                <a16:creationId xmlns:a16="http://schemas.microsoft.com/office/drawing/2014/main" xmlns="" id="{3167E075-D3BD-4DBC-9F8C-254F60891D67}"/>
              </a:ext>
            </a:extLst>
          </p:cNvPr>
          <p:cNvGrpSpPr/>
          <p:nvPr/>
        </p:nvGrpSpPr>
        <p:grpSpPr>
          <a:xfrm>
            <a:off x="7371800" y="2625631"/>
            <a:ext cx="4245428" cy="1463040"/>
            <a:chOff x="1214842" y="5199017"/>
            <a:chExt cx="4245428" cy="1463040"/>
          </a:xfrm>
        </p:grpSpPr>
        <p:sp>
          <p:nvSpPr>
            <p:cNvPr id="7" name="TextBox 6">
              <a:extLst>
                <a:ext uri="{FF2B5EF4-FFF2-40B4-BE49-F238E27FC236}">
                  <a16:creationId xmlns:a16="http://schemas.microsoft.com/office/drawing/2014/main" xmlns="" id="{BAC78917-BDD5-6247-2328-76F1CBFFD595}"/>
                </a:ext>
              </a:extLst>
            </p:cNvPr>
            <p:cNvSpPr txBox="1"/>
            <p:nvPr/>
          </p:nvSpPr>
          <p:spPr>
            <a:xfrm>
              <a:off x="1214842" y="5564777"/>
              <a:ext cx="4245428" cy="769441"/>
            </a:xfrm>
            <a:prstGeom prst="rect">
              <a:avLst/>
            </a:prstGeom>
            <a:noFill/>
          </p:spPr>
          <p:txBody>
            <a:bodyPr wrap="square" rtlCol="0">
              <a:spAutoFit/>
            </a:bodyPr>
            <a:lstStyle/>
            <a:p>
              <a:pPr algn="ctr"/>
              <a:r>
                <a:rPr lang="en-US" sz="2200" b="1" dirty="0">
                  <a:solidFill>
                    <a:srgbClr val="C00000"/>
                  </a:solidFill>
                </a:rPr>
                <a:t>Primary cause of death is Respiratory Failure </a:t>
              </a:r>
            </a:p>
          </p:txBody>
        </p:sp>
        <p:sp>
          <p:nvSpPr>
            <p:cNvPr id="8" name="Oval 7">
              <a:extLst>
                <a:ext uri="{FF2B5EF4-FFF2-40B4-BE49-F238E27FC236}">
                  <a16:creationId xmlns:a16="http://schemas.microsoft.com/office/drawing/2014/main" xmlns="" id="{8118B65C-4078-07F1-C9E6-26D19404A629}"/>
                </a:ext>
              </a:extLst>
            </p:cNvPr>
            <p:cNvSpPr/>
            <p:nvPr/>
          </p:nvSpPr>
          <p:spPr>
            <a:xfrm>
              <a:off x="1227907" y="5199017"/>
              <a:ext cx="4114800" cy="14630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836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905000" y="676835"/>
            <a:ext cx="7772400" cy="654424"/>
          </a:xfrm>
        </p:spPr>
        <p:txBody>
          <a:bodyPr>
            <a:normAutofit fontScale="90000"/>
          </a:bodyPr>
          <a:lstStyle/>
          <a:p>
            <a:pPr algn="ctr" eaLnBrk="1" hangingPunct="1"/>
            <a:r>
              <a:rPr lang="en-US" altLang="en-US" sz="4000" b="1" dirty="0">
                <a:solidFill>
                  <a:schemeClr val="tx1"/>
                </a:solidFill>
              </a:rPr>
              <a:t>Differential Diagnosis</a:t>
            </a:r>
          </a:p>
        </p:txBody>
      </p:sp>
      <p:sp>
        <p:nvSpPr>
          <p:cNvPr id="37891" name="Rectangle 5"/>
          <p:cNvSpPr>
            <a:spLocks noGrp="1" noChangeArrowheads="1"/>
          </p:cNvSpPr>
          <p:nvPr>
            <p:ph sz="half" idx="1"/>
          </p:nvPr>
        </p:nvSpPr>
        <p:spPr>
          <a:xfrm>
            <a:off x="2169458" y="1519516"/>
            <a:ext cx="3680012" cy="4935071"/>
          </a:xfrm>
        </p:spPr>
        <p:txBody>
          <a:bodyPr>
            <a:normAutofit/>
          </a:bodyPr>
          <a:lstStyle/>
          <a:p>
            <a:pPr marL="0" indent="0" eaLnBrk="1" hangingPunct="1">
              <a:buNone/>
            </a:pPr>
            <a:r>
              <a:rPr lang="en-US" altLang="en-US" sz="2800" b="1" dirty="0">
                <a:solidFill>
                  <a:schemeClr val="tx1"/>
                </a:solidFill>
              </a:rPr>
              <a:t>Mild cases</a:t>
            </a:r>
          </a:p>
          <a:p>
            <a:pPr lvl="1" eaLnBrk="1" hangingPunct="1">
              <a:buFont typeface="Arial" panose="020B0604020202020204" pitchFamily="34" charset="0"/>
              <a:buChar char="•"/>
            </a:pPr>
            <a:r>
              <a:rPr lang="en-US" altLang="en-US" sz="2200" dirty="0">
                <a:solidFill>
                  <a:schemeClr val="tx1"/>
                </a:solidFill>
              </a:rPr>
              <a:t>Acute viral syndromes (flu-like illness)</a:t>
            </a:r>
          </a:p>
          <a:p>
            <a:pPr lvl="1" eaLnBrk="1" hangingPunct="1">
              <a:buFont typeface="Arial" panose="020B0604020202020204" pitchFamily="34" charset="0"/>
              <a:buChar char="•"/>
            </a:pPr>
            <a:r>
              <a:rPr lang="en-US" altLang="en-US" sz="2200" dirty="0">
                <a:solidFill>
                  <a:schemeClr val="tx1"/>
                </a:solidFill>
              </a:rPr>
              <a:t>Gastroenteritis</a:t>
            </a:r>
          </a:p>
          <a:p>
            <a:pPr lvl="1" eaLnBrk="1" hangingPunct="1">
              <a:buFont typeface="Arial" panose="020B0604020202020204" pitchFamily="34" charset="0"/>
              <a:buChar char="•"/>
            </a:pPr>
            <a:r>
              <a:rPr lang="en-US" altLang="en-US" sz="2200" dirty="0">
                <a:solidFill>
                  <a:schemeClr val="tx1"/>
                </a:solidFill>
              </a:rPr>
              <a:t>Respiratory infections</a:t>
            </a:r>
          </a:p>
          <a:p>
            <a:pPr lvl="1" eaLnBrk="1" hangingPunct="1">
              <a:buFont typeface="Arial" panose="020B0604020202020204" pitchFamily="34" charset="0"/>
              <a:buChar char="•"/>
            </a:pPr>
            <a:r>
              <a:rPr lang="en-US" altLang="en-US" sz="2200" dirty="0">
                <a:solidFill>
                  <a:schemeClr val="tx1"/>
                </a:solidFill>
              </a:rPr>
              <a:t>Asthma</a:t>
            </a:r>
          </a:p>
          <a:p>
            <a:pPr lvl="1" eaLnBrk="1" hangingPunct="1">
              <a:buFont typeface="Arial" panose="020B0604020202020204" pitchFamily="34" charset="0"/>
              <a:buChar char="•"/>
            </a:pPr>
            <a:r>
              <a:rPr lang="en-US" altLang="en-US" sz="2200" dirty="0">
                <a:solidFill>
                  <a:schemeClr val="tx1"/>
                </a:solidFill>
              </a:rPr>
              <a:t>Psychological dysfunction</a:t>
            </a:r>
          </a:p>
          <a:p>
            <a:pPr lvl="1" eaLnBrk="1" hangingPunct="1">
              <a:buFont typeface="Arial" panose="020B0604020202020204" pitchFamily="34" charset="0"/>
              <a:buChar char="•"/>
            </a:pPr>
            <a:r>
              <a:rPr lang="en-US" altLang="en-US" sz="2200" dirty="0">
                <a:solidFill>
                  <a:schemeClr val="tx1"/>
                </a:solidFill>
              </a:rPr>
              <a:t>Allergic dermatitis</a:t>
            </a:r>
          </a:p>
        </p:txBody>
      </p:sp>
      <p:sp>
        <p:nvSpPr>
          <p:cNvPr id="37892" name="Rectangle 6"/>
          <p:cNvSpPr>
            <a:spLocks noGrp="1" noChangeArrowheads="1"/>
          </p:cNvSpPr>
          <p:nvPr>
            <p:ph sz="half" idx="2"/>
          </p:nvPr>
        </p:nvSpPr>
        <p:spPr>
          <a:xfrm>
            <a:off x="6521820" y="1506070"/>
            <a:ext cx="4128247" cy="4953000"/>
          </a:xfrm>
        </p:spPr>
        <p:txBody>
          <a:bodyPr>
            <a:noAutofit/>
          </a:bodyPr>
          <a:lstStyle/>
          <a:p>
            <a:pPr marL="0" indent="0" eaLnBrk="1" hangingPunct="1">
              <a:buNone/>
            </a:pPr>
            <a:r>
              <a:rPr lang="en-US" altLang="en-US" sz="2800" b="1" dirty="0">
                <a:solidFill>
                  <a:schemeClr val="tx1"/>
                </a:solidFill>
              </a:rPr>
              <a:t>Severe Cases</a:t>
            </a:r>
          </a:p>
          <a:p>
            <a:pPr lvl="1" eaLnBrk="1" hangingPunct="1">
              <a:buFont typeface="Arial" panose="020B0604020202020204" pitchFamily="34" charset="0"/>
              <a:buChar char="•"/>
            </a:pPr>
            <a:r>
              <a:rPr lang="en-US" altLang="en-US" sz="2200" dirty="0">
                <a:solidFill>
                  <a:schemeClr val="tx1"/>
                </a:solidFill>
              </a:rPr>
              <a:t>Acute cerebrovascular accident</a:t>
            </a:r>
          </a:p>
          <a:p>
            <a:pPr lvl="1" eaLnBrk="1" hangingPunct="1">
              <a:buFont typeface="Arial" panose="020B0604020202020204" pitchFamily="34" charset="0"/>
              <a:buChar char="•"/>
            </a:pPr>
            <a:r>
              <a:rPr lang="en-US" altLang="en-US" sz="2200" dirty="0">
                <a:solidFill>
                  <a:schemeClr val="tx1"/>
                </a:solidFill>
              </a:rPr>
              <a:t>Heat stroke</a:t>
            </a:r>
          </a:p>
          <a:p>
            <a:pPr lvl="1" eaLnBrk="1" hangingPunct="1">
              <a:buFont typeface="Arial" panose="020B0604020202020204" pitchFamily="34" charset="0"/>
              <a:buChar char="•"/>
            </a:pPr>
            <a:r>
              <a:rPr lang="en-US" altLang="en-US" sz="2200" dirty="0">
                <a:solidFill>
                  <a:schemeClr val="tx1"/>
                </a:solidFill>
              </a:rPr>
              <a:t>Heat exhaustion</a:t>
            </a:r>
          </a:p>
          <a:p>
            <a:pPr lvl="1" eaLnBrk="1" hangingPunct="1">
              <a:buFont typeface="Arial" panose="020B0604020202020204" pitchFamily="34" charset="0"/>
              <a:buChar char="•"/>
            </a:pPr>
            <a:r>
              <a:rPr lang="en-US" altLang="en-US" sz="2200" dirty="0">
                <a:solidFill>
                  <a:schemeClr val="tx1"/>
                </a:solidFill>
              </a:rPr>
              <a:t>Epilepsy</a:t>
            </a:r>
          </a:p>
          <a:p>
            <a:pPr lvl="1" eaLnBrk="1" hangingPunct="1">
              <a:buFont typeface="Arial" panose="020B0604020202020204" pitchFamily="34" charset="0"/>
              <a:buChar char="•"/>
            </a:pPr>
            <a:r>
              <a:rPr lang="en-US" altLang="en-US" sz="2200" dirty="0">
                <a:solidFill>
                  <a:schemeClr val="tx1"/>
                </a:solidFill>
              </a:rPr>
              <a:t>Infections</a:t>
            </a:r>
          </a:p>
          <a:p>
            <a:pPr lvl="2" eaLnBrk="1" hangingPunct="1">
              <a:buFont typeface="Courier New" panose="02070309020205020404" pitchFamily="49" charset="0"/>
              <a:buChar char="o"/>
            </a:pPr>
            <a:r>
              <a:rPr lang="en-US" altLang="en-US" sz="2200" dirty="0">
                <a:solidFill>
                  <a:schemeClr val="tx1"/>
                </a:solidFill>
              </a:rPr>
              <a:t>Meningitis</a:t>
            </a:r>
          </a:p>
          <a:p>
            <a:pPr lvl="2" eaLnBrk="1" hangingPunct="1">
              <a:buFont typeface="Courier New" panose="02070309020205020404" pitchFamily="49" charset="0"/>
              <a:buChar char="o"/>
            </a:pPr>
            <a:r>
              <a:rPr lang="en-US" altLang="en-US" sz="2200" dirty="0">
                <a:solidFill>
                  <a:schemeClr val="tx1"/>
                </a:solidFill>
              </a:rPr>
              <a:t>Encephalitis</a:t>
            </a:r>
          </a:p>
          <a:p>
            <a:pPr lvl="2" eaLnBrk="1" hangingPunct="1">
              <a:buFont typeface="Courier New" panose="02070309020205020404" pitchFamily="49" charset="0"/>
              <a:buChar char="o"/>
            </a:pPr>
            <a:r>
              <a:rPr lang="en-US" altLang="en-US" sz="2200" dirty="0">
                <a:solidFill>
                  <a:schemeClr val="tx1"/>
                </a:solidFill>
              </a:rPr>
              <a:t>Pneumonia</a:t>
            </a:r>
          </a:p>
          <a:p>
            <a:pPr lvl="1" eaLnBrk="1" hangingPunct="1">
              <a:buFont typeface="Arial" panose="020B0604020202020204" pitchFamily="34" charset="0"/>
              <a:buChar char="•"/>
            </a:pPr>
            <a:r>
              <a:rPr lang="en-US" altLang="en-US" sz="2200" dirty="0">
                <a:solidFill>
                  <a:schemeClr val="tx1"/>
                </a:solidFill>
              </a:rPr>
              <a:t>Psychosis</a:t>
            </a:r>
          </a:p>
        </p:txBody>
      </p:sp>
      <p:sp>
        <p:nvSpPr>
          <p:cNvPr id="2" name="Slide Number Placeholder 1"/>
          <p:cNvSpPr>
            <a:spLocks noGrp="1"/>
          </p:cNvSpPr>
          <p:nvPr>
            <p:ph type="sldNum" sz="quarter" idx="12"/>
          </p:nvPr>
        </p:nvSpPr>
        <p:spPr/>
        <p:txBody>
          <a:bodyPr/>
          <a:lstStyle/>
          <a:p>
            <a:pPr>
              <a:defRPr/>
            </a:pPr>
            <a:fld id="{7E8525DD-6111-4B8D-ABA7-0A89C959F0BB}" type="slidenum">
              <a:rPr lang="en-US" smtClean="0"/>
              <a:pPr>
                <a:defRPr/>
              </a:pPr>
              <a:t>26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8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89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89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89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892">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892">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892">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892">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892">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892">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892">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892">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892">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89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P spid="3789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371774" y="417694"/>
            <a:ext cx="7924800" cy="1066800"/>
          </a:xfrm>
        </p:spPr>
        <p:txBody>
          <a:bodyPr>
            <a:normAutofit fontScale="90000"/>
          </a:bodyPr>
          <a:lstStyle/>
          <a:p>
            <a:pPr algn="ctr" eaLnBrk="1" hangingPunct="1"/>
            <a:r>
              <a:rPr lang="en-US" altLang="en-US" sz="3800" b="1" dirty="0"/>
              <a:t>Management of Seriously Poisoned Patients (Hospital Setting)</a:t>
            </a:r>
          </a:p>
        </p:txBody>
      </p:sp>
      <p:sp>
        <p:nvSpPr>
          <p:cNvPr id="39939" name="Rectangle 3"/>
          <p:cNvSpPr>
            <a:spLocks noGrp="1" noChangeArrowheads="1"/>
          </p:cNvSpPr>
          <p:nvPr>
            <p:ph idx="1"/>
          </p:nvPr>
        </p:nvSpPr>
        <p:spPr>
          <a:xfrm>
            <a:off x="6629616" y="1920749"/>
            <a:ext cx="4919034" cy="3966148"/>
          </a:xfrm>
        </p:spPr>
        <p:txBody>
          <a:bodyPr>
            <a:normAutofit/>
          </a:bodyPr>
          <a:lstStyle/>
          <a:p>
            <a:pPr>
              <a:lnSpc>
                <a:spcPct val="80000"/>
              </a:lnSpc>
              <a:spcBef>
                <a:spcPts val="0"/>
              </a:spcBef>
              <a:buFont typeface="Arial" panose="020B0604020202020204" pitchFamily="34" charset="0"/>
              <a:buChar char="•"/>
            </a:pPr>
            <a:r>
              <a:rPr lang="en-US" altLang="en-US" sz="2400" b="1" dirty="0">
                <a:solidFill>
                  <a:schemeClr val="tx1"/>
                </a:solidFill>
              </a:rPr>
              <a:t>Medications</a:t>
            </a:r>
          </a:p>
          <a:p>
            <a:pPr marL="571500" lvl="1" indent="-342900">
              <a:lnSpc>
                <a:spcPct val="80000"/>
              </a:lnSpc>
              <a:buFont typeface="Arial" panose="020B0604020202020204" pitchFamily="34" charset="0"/>
              <a:buChar char="•"/>
            </a:pPr>
            <a:r>
              <a:rPr lang="en-US" altLang="en-US" sz="2200" dirty="0">
                <a:solidFill>
                  <a:schemeClr val="tx1"/>
                </a:solidFill>
              </a:rPr>
              <a:t> Anticholinergic medication is mainstay of treatment</a:t>
            </a:r>
          </a:p>
          <a:p>
            <a:pPr marL="971550" lvl="2" indent="-342900">
              <a:lnSpc>
                <a:spcPct val="80000"/>
              </a:lnSpc>
              <a:spcAft>
                <a:spcPts val="600"/>
              </a:spcAft>
              <a:buFont typeface="Arial" panose="020B0604020202020204" pitchFamily="34" charset="0"/>
              <a:buChar char="•"/>
            </a:pPr>
            <a:r>
              <a:rPr lang="en-US" altLang="en-US" sz="2200" b="1" dirty="0">
                <a:solidFill>
                  <a:schemeClr val="tx1"/>
                </a:solidFill>
              </a:rPr>
              <a:t>Atropine sulfate</a:t>
            </a:r>
            <a:r>
              <a:rPr lang="en-US" altLang="en-US" sz="2200" dirty="0">
                <a:solidFill>
                  <a:schemeClr val="tx1"/>
                </a:solidFill>
              </a:rPr>
              <a:t>, administered IV, or IM (if IV not available)</a:t>
            </a:r>
          </a:p>
          <a:p>
            <a:pPr marL="571500" lvl="1" indent="-342900">
              <a:lnSpc>
                <a:spcPct val="80000"/>
              </a:lnSpc>
              <a:spcBef>
                <a:spcPts val="0"/>
              </a:spcBef>
              <a:buFont typeface="Arial" panose="020B0604020202020204" pitchFamily="34" charset="0"/>
              <a:buChar char="•"/>
            </a:pPr>
            <a:r>
              <a:rPr lang="en-US" altLang="en-US" sz="2200" dirty="0">
                <a:solidFill>
                  <a:schemeClr val="tx1"/>
                </a:solidFill>
              </a:rPr>
              <a:t> Cholinesterase reactivator</a:t>
            </a:r>
          </a:p>
          <a:p>
            <a:pPr marL="971550" lvl="2" indent="-342900">
              <a:lnSpc>
                <a:spcPct val="80000"/>
              </a:lnSpc>
              <a:buFont typeface="Arial" panose="020B0604020202020204" pitchFamily="34" charset="0"/>
              <a:buChar char="•"/>
            </a:pPr>
            <a:r>
              <a:rPr lang="en-US" altLang="en-US" sz="2200" b="1" dirty="0">
                <a:solidFill>
                  <a:schemeClr val="tx1"/>
                </a:solidFill>
              </a:rPr>
              <a:t>Pralidoxime</a:t>
            </a:r>
            <a:r>
              <a:rPr lang="en-US" altLang="en-US" sz="2200" dirty="0">
                <a:solidFill>
                  <a:schemeClr val="tx1"/>
                </a:solidFill>
              </a:rPr>
              <a:t> (2-PAM, Protopam)</a:t>
            </a:r>
          </a:p>
          <a:p>
            <a:pPr marL="971550" lvl="2" indent="-342900">
              <a:lnSpc>
                <a:spcPct val="80000"/>
              </a:lnSpc>
              <a:buFont typeface="Arial" panose="020B0604020202020204" pitchFamily="34" charset="0"/>
              <a:buChar char="•"/>
            </a:pPr>
            <a:r>
              <a:rPr lang="en-US" altLang="en-US" sz="2400" dirty="0">
                <a:solidFill>
                  <a:schemeClr val="tx1"/>
                </a:solidFill>
              </a:rPr>
              <a:t>Adults and children &gt;12 years: by IV infusion</a:t>
            </a:r>
          </a:p>
        </p:txBody>
      </p:sp>
      <p:sp>
        <p:nvSpPr>
          <p:cNvPr id="2" name="Slide Number Placeholder 1"/>
          <p:cNvSpPr>
            <a:spLocks noGrp="1"/>
          </p:cNvSpPr>
          <p:nvPr>
            <p:ph type="sldNum" sz="quarter" idx="12"/>
          </p:nvPr>
        </p:nvSpPr>
        <p:spPr/>
        <p:txBody>
          <a:bodyPr/>
          <a:lstStyle/>
          <a:p>
            <a:pPr>
              <a:defRPr/>
            </a:pPr>
            <a:fld id="{517B2953-E165-48B7-9D13-0370549010FE}" type="slidenum">
              <a:rPr lang="en-US" smtClean="0"/>
              <a:pPr>
                <a:defRPr/>
              </a:pPr>
              <a:t>27</a:t>
            </a:fld>
            <a:endParaRPr lang="en-US" dirty="0"/>
          </a:p>
        </p:txBody>
      </p:sp>
      <p:sp>
        <p:nvSpPr>
          <p:cNvPr id="6" name="Rectangle 3"/>
          <p:cNvSpPr txBox="1">
            <a:spLocks noChangeArrowheads="1"/>
          </p:cNvSpPr>
          <p:nvPr/>
        </p:nvSpPr>
        <p:spPr>
          <a:xfrm>
            <a:off x="-2171700" y="1524000"/>
            <a:ext cx="3924300" cy="3581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ltLang="en-US" sz="1800" dirty="0"/>
          </a:p>
        </p:txBody>
      </p:sp>
      <p:sp>
        <p:nvSpPr>
          <p:cNvPr id="10" name="TextBox 9">
            <a:extLst>
              <a:ext uri="{FF2B5EF4-FFF2-40B4-BE49-F238E27FC236}">
                <a16:creationId xmlns:a16="http://schemas.microsoft.com/office/drawing/2014/main" xmlns="" id="{DFAFFCBE-957D-3B97-8493-D6A0EDB84DE6}"/>
              </a:ext>
            </a:extLst>
          </p:cNvPr>
          <p:cNvSpPr txBox="1"/>
          <p:nvPr/>
        </p:nvSpPr>
        <p:spPr>
          <a:xfrm>
            <a:off x="1416570" y="1922560"/>
            <a:ext cx="4444584" cy="4536627"/>
          </a:xfrm>
          <a:prstGeom prst="rect">
            <a:avLst/>
          </a:prstGeom>
          <a:noFill/>
        </p:spPr>
        <p:txBody>
          <a:bodyPr wrap="square">
            <a:spAutoFit/>
          </a:bodyPr>
          <a:lstStyle/>
          <a:p>
            <a:pPr marL="114300" indent="-342900">
              <a:lnSpc>
                <a:spcPct val="80000"/>
              </a:lnSpc>
              <a:spcAft>
                <a:spcPts val="600"/>
              </a:spcAft>
              <a:buClr>
                <a:schemeClr val="accent1"/>
              </a:buClr>
              <a:buFont typeface="Arial" panose="020B0604020202020204" pitchFamily="34" charset="0"/>
              <a:buChar char="•"/>
            </a:pPr>
            <a:r>
              <a:rPr lang="en-US" altLang="en-US" sz="2400" b="1" dirty="0"/>
              <a:t>Supportive Care</a:t>
            </a:r>
          </a:p>
          <a:p>
            <a:pPr marL="514350" lvl="1" indent="-342900">
              <a:lnSpc>
                <a:spcPct val="80000"/>
              </a:lnSpc>
              <a:spcAft>
                <a:spcPts val="600"/>
              </a:spcAft>
              <a:buClr>
                <a:schemeClr val="accent1"/>
              </a:buClr>
              <a:buFont typeface="Arial" panose="020B0604020202020204" pitchFamily="34" charset="0"/>
              <a:buChar char="•"/>
            </a:pPr>
            <a:r>
              <a:rPr lang="en-US" altLang="en-US" sz="2200" dirty="0"/>
              <a:t>Endotracheal intubation and mechanical ventilation for oxygenation and to prevent aspiration</a:t>
            </a:r>
          </a:p>
          <a:p>
            <a:pPr marL="342900" indent="-342900">
              <a:lnSpc>
                <a:spcPct val="80000"/>
              </a:lnSpc>
              <a:spcBef>
                <a:spcPts val="0"/>
              </a:spcBef>
              <a:spcAft>
                <a:spcPts val="600"/>
              </a:spcAft>
              <a:buClr>
                <a:schemeClr val="accent1"/>
              </a:buClr>
              <a:buFont typeface="Arial" panose="020B0604020202020204" pitchFamily="34" charset="0"/>
              <a:buChar char="•"/>
            </a:pPr>
            <a:r>
              <a:rPr lang="en-US" altLang="en-US" sz="2400" b="1" dirty="0"/>
              <a:t>Decontamination concurrently</a:t>
            </a:r>
          </a:p>
          <a:p>
            <a:pPr marL="640080" lvl="1" indent="-342900">
              <a:lnSpc>
                <a:spcPct val="80000"/>
              </a:lnSpc>
              <a:spcBef>
                <a:spcPts val="0"/>
              </a:spcBef>
              <a:spcAft>
                <a:spcPts val="600"/>
              </a:spcAft>
              <a:buClr>
                <a:schemeClr val="accent1"/>
              </a:buClr>
              <a:buFont typeface="Arial" panose="020B0604020202020204" pitchFamily="34" charset="0"/>
              <a:buChar char="•"/>
            </a:pPr>
            <a:r>
              <a:rPr lang="en-US" altLang="en-US" sz="2200" dirty="0"/>
              <a:t>Clothes removed and bagged (dispose of shoes)</a:t>
            </a:r>
          </a:p>
          <a:p>
            <a:pPr marL="640080" lvl="1" indent="-342900">
              <a:lnSpc>
                <a:spcPct val="80000"/>
              </a:lnSpc>
              <a:spcBef>
                <a:spcPts val="0"/>
              </a:spcBef>
              <a:spcAft>
                <a:spcPts val="600"/>
              </a:spcAft>
              <a:buClr>
                <a:schemeClr val="accent1"/>
              </a:buClr>
              <a:buFont typeface="Arial" panose="020B0604020202020204" pitchFamily="34" charset="0"/>
              <a:buChar char="•"/>
            </a:pPr>
            <a:r>
              <a:rPr lang="en-US" altLang="en-US" sz="2200" dirty="0"/>
              <a:t>Completely wash patient (skin, skin folds, scalp, under fingernails) with water and soap or an alkaline detergent (flush eyes if indicated)</a:t>
            </a:r>
          </a:p>
        </p:txBody>
      </p:sp>
      <p:sp>
        <p:nvSpPr>
          <p:cNvPr id="12" name="TextBox 11">
            <a:extLst>
              <a:ext uri="{FF2B5EF4-FFF2-40B4-BE49-F238E27FC236}">
                <a16:creationId xmlns:a16="http://schemas.microsoft.com/office/drawing/2014/main" xmlns="" id="{525D151B-5B8E-1202-2668-31B6DB87F1B3}"/>
              </a:ext>
            </a:extLst>
          </p:cNvPr>
          <p:cNvSpPr txBox="1"/>
          <p:nvPr/>
        </p:nvSpPr>
        <p:spPr>
          <a:xfrm>
            <a:off x="4678004" y="6556439"/>
            <a:ext cx="8971612" cy="307777"/>
          </a:xfrm>
          <a:prstGeom prst="rect">
            <a:avLst/>
          </a:prstGeom>
          <a:noFill/>
        </p:spPr>
        <p:txBody>
          <a:bodyPr wrap="square">
            <a:spAutoFit/>
          </a:bodyPr>
          <a:lstStyle/>
          <a:p>
            <a:r>
              <a:rPr lang="en-US" altLang="en-US" sz="1400" i="1" dirty="0"/>
              <a:t>Roberts &amp; </a:t>
            </a:r>
            <a:r>
              <a:rPr lang="en-US" altLang="en-US" sz="1400" i="1" dirty="0" err="1"/>
              <a:t>Reigart</a:t>
            </a:r>
            <a:r>
              <a:rPr lang="en-US" altLang="en-US" sz="1400" i="1" dirty="0"/>
              <a:t> (2013). Recognition and Management of Pesticide Poisonings, 6</a:t>
            </a:r>
            <a:r>
              <a:rPr lang="en-US" altLang="en-US" sz="1400" i="1" baseline="30000" dirty="0"/>
              <a:t>th</a:t>
            </a:r>
            <a:r>
              <a:rPr lang="en-US" altLang="en-US" sz="1400" i="1" dirty="0"/>
              <a:t> Ed</a:t>
            </a:r>
            <a:endParaRPr lang="en-US" sz="1400" i="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15182" y="2784779"/>
            <a:ext cx="8915399" cy="1468800"/>
          </a:xfrm>
        </p:spPr>
        <p:txBody>
          <a:bodyPr>
            <a:noAutofit/>
          </a:bodyPr>
          <a:lstStyle/>
          <a:p>
            <a:pPr algn="ctr"/>
            <a:r>
              <a:rPr lang="en-US" sz="4800" b="1" dirty="0"/>
              <a:t>Reporting Pesticide-Related Illnesses in CA</a:t>
            </a:r>
          </a:p>
        </p:txBody>
      </p:sp>
      <p:sp>
        <p:nvSpPr>
          <p:cNvPr id="5" name="Text Placeholder 4"/>
          <p:cNvSpPr>
            <a:spLocks noGrp="1"/>
          </p:cNvSpPr>
          <p:nvPr>
            <p:ph type="body" idx="1"/>
          </p:nvPr>
        </p:nvSpPr>
        <p:spPr>
          <a:xfrm>
            <a:off x="4071927" y="4371262"/>
            <a:ext cx="5379705" cy="860400"/>
          </a:xfrm>
        </p:spPr>
        <p:txBody>
          <a:bodyPr>
            <a:noAutofit/>
          </a:bodyPr>
          <a:lstStyle/>
          <a:p>
            <a:pPr marL="971550" lvl="1" indent="-514350">
              <a:lnSpc>
                <a:spcPct val="107000"/>
              </a:lnSpc>
              <a:spcBef>
                <a:spcPts val="0"/>
              </a:spcBef>
              <a:buFont typeface="+mj-lt"/>
              <a:buAutoNum type="arabicPeriod"/>
            </a:pPr>
            <a:r>
              <a:rPr lang="en-US" sz="2400" dirty="0">
                <a:ea typeface="Calibri" panose="020F0502020204030204" pitchFamily="34" charset="0"/>
                <a:cs typeface="Times New Roman" panose="02020603050405020304" pitchFamily="18" charset="0"/>
              </a:rPr>
              <a:t>How to report</a:t>
            </a:r>
          </a:p>
          <a:p>
            <a:pPr marL="971550" lvl="1" indent="-514350">
              <a:lnSpc>
                <a:spcPct val="107000"/>
              </a:lnSpc>
              <a:spcBef>
                <a:spcPts val="0"/>
              </a:spcBef>
              <a:buFont typeface="+mj-lt"/>
              <a:buAutoNum type="arabicPeriod"/>
            </a:pPr>
            <a:r>
              <a:rPr lang="en-US" sz="2400" dirty="0">
                <a:ea typeface="Calibri" panose="020F0502020204030204" pitchFamily="34" charset="0"/>
                <a:cs typeface="Times New Roman" panose="02020603050405020304" pitchFamily="18" charset="0"/>
              </a:rPr>
              <a:t>Data</a:t>
            </a:r>
          </a:p>
          <a:p>
            <a:pPr marL="971550" marR="0" lvl="1" indent="-514350">
              <a:lnSpc>
                <a:spcPct val="107000"/>
              </a:lnSpc>
              <a:spcBef>
                <a:spcPts val="0"/>
              </a:spcBef>
              <a:spcAft>
                <a:spcPts val="800"/>
              </a:spcAft>
              <a:buFont typeface="+mj-lt"/>
              <a:buAutoNum type="arabicPeriod"/>
            </a:pPr>
            <a:r>
              <a:rPr lang="en-US" sz="2400" dirty="0">
                <a:ea typeface="Calibri" panose="020F0502020204030204" pitchFamily="34" charset="0"/>
                <a:cs typeface="Times New Roman" panose="02020603050405020304" pitchFamily="18" charset="0"/>
              </a:rPr>
              <a:t>Limitations</a:t>
            </a:r>
          </a:p>
          <a:p>
            <a:endParaRPr lang="en-US" dirty="0"/>
          </a:p>
        </p:txBody>
      </p:sp>
      <p:sp>
        <p:nvSpPr>
          <p:cNvPr id="2" name="Slide Number Placeholder 1"/>
          <p:cNvSpPr>
            <a:spLocks noGrp="1"/>
          </p:cNvSpPr>
          <p:nvPr>
            <p:ph type="sldNum" sz="quarter" idx="12"/>
          </p:nvPr>
        </p:nvSpPr>
        <p:spPr/>
        <p:txBody>
          <a:bodyPr/>
          <a:lstStyle/>
          <a:p>
            <a:fld id="{79DE9035-9F63-43C6-BD88-92A4023063C7}" type="slidenum">
              <a:rPr lang="en-US" smtClean="0"/>
              <a:t>28</a:t>
            </a:fld>
            <a:endParaRPr lang="en-US" dirty="0"/>
          </a:p>
        </p:txBody>
      </p:sp>
    </p:spTree>
    <p:extLst>
      <p:ext uri="{BB962C8B-B14F-4D97-AF65-F5344CB8AC3E}">
        <p14:creationId xmlns:p14="http://schemas.microsoft.com/office/powerpoint/2010/main" val="3771158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150" y="572960"/>
            <a:ext cx="9867632" cy="1280890"/>
          </a:xfrm>
        </p:spPr>
        <p:txBody>
          <a:bodyPr>
            <a:noAutofit/>
          </a:bodyPr>
          <a:lstStyle/>
          <a:p>
            <a:r>
              <a:rPr lang="en-US" sz="4000" b="1" dirty="0">
                <a:solidFill>
                  <a:schemeClr val="tx1"/>
                </a:solidFill>
                <a:cs typeface="Arial" panose="020B0604020202020204" pitchFamily="34" charset="0"/>
              </a:rPr>
              <a:t>Pesticide-illness Reporting in California</a:t>
            </a:r>
            <a:endParaRPr lang="en-US" sz="4000" b="1" dirty="0">
              <a:solidFill>
                <a:schemeClr val="tx1"/>
              </a:solidFill>
            </a:endParaRPr>
          </a:p>
        </p:txBody>
      </p:sp>
      <p:sp>
        <p:nvSpPr>
          <p:cNvPr id="3" name="Content Placeholder 2"/>
          <p:cNvSpPr>
            <a:spLocks noGrp="1"/>
          </p:cNvSpPr>
          <p:nvPr>
            <p:ph idx="1"/>
          </p:nvPr>
        </p:nvSpPr>
        <p:spPr>
          <a:xfrm>
            <a:off x="2037347" y="1454007"/>
            <a:ext cx="8213558" cy="5378115"/>
          </a:xfrm>
        </p:spPr>
        <p:txBody>
          <a:bodyPr>
            <a:noAutofit/>
          </a:bodyPr>
          <a:lstStyle/>
          <a:p>
            <a:pPr marL="365760" indent="-365760">
              <a:lnSpc>
                <a:spcPct val="120000"/>
              </a:lnSpc>
              <a:spcBef>
                <a:spcPts val="300"/>
              </a:spcBef>
              <a:spcAft>
                <a:spcPts val="1500"/>
              </a:spcAft>
            </a:pPr>
            <a:r>
              <a:rPr lang="en-US" sz="3200" b="1" i="1" dirty="0">
                <a:solidFill>
                  <a:schemeClr val="tx1"/>
                </a:solidFill>
                <a:cs typeface="Arial" panose="020B0604020202020204" pitchFamily="34" charset="0"/>
              </a:rPr>
              <a:t>Known or suspected </a:t>
            </a:r>
            <a:r>
              <a:rPr lang="en-US" sz="3200" dirty="0">
                <a:solidFill>
                  <a:schemeClr val="tx1"/>
                </a:solidFill>
                <a:cs typeface="Arial" panose="020B0604020202020204" pitchFamily="34" charset="0"/>
              </a:rPr>
              <a:t>pesticide-related illness or injury is a “</a:t>
            </a:r>
            <a:r>
              <a:rPr lang="en-US" sz="3200" b="1" dirty="0">
                <a:solidFill>
                  <a:schemeClr val="tx1"/>
                </a:solidFill>
                <a:cs typeface="Arial" panose="020B0604020202020204" pitchFamily="34" charset="0"/>
              </a:rPr>
              <a:t>reportable disease</a:t>
            </a:r>
            <a:r>
              <a:rPr lang="en-US" sz="3200" dirty="0">
                <a:solidFill>
                  <a:schemeClr val="tx1"/>
                </a:solidFill>
                <a:cs typeface="Arial" panose="020B0604020202020204" pitchFamily="34" charset="0"/>
              </a:rPr>
              <a:t>” (Title 17 of the California Code of Regulations). </a:t>
            </a:r>
            <a:endParaRPr lang="en-US" sz="3200" baseline="30000" dirty="0">
              <a:solidFill>
                <a:schemeClr val="tx1"/>
              </a:solidFill>
              <a:cs typeface="Arial" panose="020B0604020202020204" pitchFamily="34" charset="0"/>
            </a:endParaRPr>
          </a:p>
          <a:p>
            <a:pPr marL="365760" indent="-365760">
              <a:lnSpc>
                <a:spcPct val="120000"/>
              </a:lnSpc>
              <a:spcBef>
                <a:spcPts val="300"/>
              </a:spcBef>
              <a:spcAft>
                <a:spcPts val="1500"/>
              </a:spcAft>
            </a:pPr>
            <a:r>
              <a:rPr lang="en-US" sz="3200" dirty="0">
                <a:solidFill>
                  <a:schemeClr val="tx1"/>
                </a:solidFill>
                <a:cs typeface="Arial" panose="020B0604020202020204" pitchFamily="34" charset="0"/>
              </a:rPr>
              <a:t>Just like communicable disease reporting, </a:t>
            </a:r>
            <a:r>
              <a:rPr lang="en-US" sz="3200" b="1" dirty="0">
                <a:solidFill>
                  <a:schemeClr val="tx1"/>
                </a:solidFill>
                <a:cs typeface="Arial" panose="020B0604020202020204" pitchFamily="34" charset="0"/>
              </a:rPr>
              <a:t>health care providers </a:t>
            </a:r>
            <a:r>
              <a:rPr lang="en-US" sz="3200" dirty="0">
                <a:solidFill>
                  <a:schemeClr val="tx1"/>
                </a:solidFill>
                <a:cs typeface="Arial" panose="020B0604020202020204" pitchFamily="34" charset="0"/>
              </a:rPr>
              <a:t>play a key role in pesticide-related illness reporting to state and local authorities. </a:t>
            </a:r>
          </a:p>
        </p:txBody>
      </p:sp>
      <p:sp>
        <p:nvSpPr>
          <p:cNvPr id="4" name="Slide Number Placeholder 3"/>
          <p:cNvSpPr>
            <a:spLocks noGrp="1"/>
          </p:cNvSpPr>
          <p:nvPr>
            <p:ph type="sldNum" sz="quarter" idx="12"/>
          </p:nvPr>
        </p:nvSpPr>
        <p:spPr/>
        <p:txBody>
          <a:bodyPr/>
          <a:lstStyle/>
          <a:p>
            <a:fld id="{79DE9035-9F63-43C6-BD88-92A4023063C7}" type="slidenum">
              <a:rPr lang="en-US" smtClean="0"/>
              <a:t>29</a:t>
            </a:fld>
            <a:endParaRPr lang="en-US" dirty="0"/>
          </a:p>
        </p:txBody>
      </p:sp>
    </p:spTree>
    <p:extLst>
      <p:ext uri="{BB962C8B-B14F-4D97-AF65-F5344CB8AC3E}">
        <p14:creationId xmlns:p14="http://schemas.microsoft.com/office/powerpoint/2010/main" val="2031685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8">
            <a:extLst>
              <a:ext uri="{FF2B5EF4-FFF2-40B4-BE49-F238E27FC236}">
                <a16:creationId xmlns:a16="http://schemas.microsoft.com/office/drawing/2014/main" xmlns="" id="{7D64EB56-7814-4ADB-BD4C-D4E42F8780CA}"/>
              </a:ext>
            </a:extLst>
          </p:cNvPr>
          <p:cNvSpPr txBox="1">
            <a:spLocks/>
          </p:cNvSpPr>
          <p:nvPr/>
        </p:nvSpPr>
        <p:spPr>
          <a:xfrm>
            <a:off x="679581" y="697338"/>
            <a:ext cx="5289582" cy="829153"/>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uLnTx/>
                <a:uFillTx/>
                <a:latin typeface="+mn-lt"/>
                <a:ea typeface="+mj-ea"/>
                <a:cs typeface="+mj-cs"/>
              </a:rPr>
              <a:t>MEET THE TEAM</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uLnTx/>
                <a:uFillTx/>
                <a:latin typeface="+mn-lt"/>
                <a:ea typeface="+mj-ea"/>
                <a:cs typeface="+mj-cs"/>
              </a:rPr>
              <a:t>Pesticide Epidemiology Section</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chemeClr val="accent1"/>
              </a:solidFill>
              <a:uLnTx/>
              <a:uFillTx/>
              <a:latin typeface="+mn-lt"/>
              <a:ea typeface="+mj-ea"/>
              <a:cs typeface="+mj-cs"/>
            </a:endParaRPr>
          </a:p>
        </p:txBody>
      </p:sp>
      <p:pic>
        <p:nvPicPr>
          <p:cNvPr id="8" name="Picture Placeholder 20" descr="Close up of green grass">
            <a:extLst>
              <a:ext uri="{FF2B5EF4-FFF2-40B4-BE49-F238E27FC236}">
                <a16:creationId xmlns:a16="http://schemas.microsoft.com/office/drawing/2014/main" xmlns="" id="{EF945BF7-34F4-4EEA-A280-470C550BC5E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29" b="29"/>
          <a:stretch/>
        </p:blipFill>
        <p:spPr>
          <a:xfrm>
            <a:off x="6374823" y="453581"/>
            <a:ext cx="5455313" cy="6017073"/>
          </a:xfrm>
          <a:prstGeom prst="rect">
            <a:avLst/>
          </a:prstGeom>
        </p:spPr>
      </p:pic>
      <p:grpSp>
        <p:nvGrpSpPr>
          <p:cNvPr id="32" name="Group 31"/>
          <p:cNvGrpSpPr/>
          <p:nvPr/>
        </p:nvGrpSpPr>
        <p:grpSpPr>
          <a:xfrm>
            <a:off x="607406" y="1598846"/>
            <a:ext cx="4743807" cy="3589518"/>
            <a:chOff x="1507949" y="1414469"/>
            <a:chExt cx="4743807" cy="3628474"/>
          </a:xfrm>
        </p:grpSpPr>
        <p:sp>
          <p:nvSpPr>
            <p:cNvPr id="10" name="Text Placeholder 9">
              <a:extLst>
                <a:ext uri="{FF2B5EF4-FFF2-40B4-BE49-F238E27FC236}">
                  <a16:creationId xmlns:a16="http://schemas.microsoft.com/office/drawing/2014/main" xmlns="" id="{52E064B9-89FF-4E48-BBB1-338C300BA196}"/>
                </a:ext>
              </a:extLst>
            </p:cNvPr>
            <p:cNvSpPr txBox="1">
              <a:spLocks/>
            </p:cNvSpPr>
            <p:nvPr/>
          </p:nvSpPr>
          <p:spPr>
            <a:xfrm>
              <a:off x="3207017" y="1667664"/>
              <a:ext cx="2141784" cy="395679"/>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4472C4"/>
                </a:buClr>
                <a:buSzTx/>
                <a:buFont typeface="Wingdings 3" charset="2"/>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Toxicologist</a:t>
              </a:r>
            </a:p>
          </p:txBody>
        </p:sp>
        <p:sp>
          <p:nvSpPr>
            <p:cNvPr id="14" name="Text Placeholder 17">
              <a:extLst>
                <a:ext uri="{FF2B5EF4-FFF2-40B4-BE49-F238E27FC236}">
                  <a16:creationId xmlns:a16="http://schemas.microsoft.com/office/drawing/2014/main" xmlns="" id="{2FE4CBBE-C676-4AB4-B453-1688DD37D5E0}"/>
                </a:ext>
              </a:extLst>
            </p:cNvPr>
            <p:cNvSpPr txBox="1">
              <a:spLocks/>
            </p:cNvSpPr>
            <p:nvPr/>
          </p:nvSpPr>
          <p:spPr>
            <a:xfrm>
              <a:off x="3226797" y="2652105"/>
              <a:ext cx="2141785" cy="355273"/>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4472C4"/>
                </a:buClr>
                <a:buSzTx/>
                <a:buFont typeface="Wingdings 3" charset="2"/>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Research Scientist</a:t>
              </a:r>
            </a:p>
          </p:txBody>
        </p:sp>
        <p:sp>
          <p:nvSpPr>
            <p:cNvPr id="15" name="Text Placeholder 15">
              <a:extLst>
                <a:ext uri="{FF2B5EF4-FFF2-40B4-BE49-F238E27FC236}">
                  <a16:creationId xmlns:a16="http://schemas.microsoft.com/office/drawing/2014/main" xmlns="" id="{929FC5E0-880A-4308-8597-7B7193DF804D}"/>
                </a:ext>
              </a:extLst>
            </p:cNvPr>
            <p:cNvSpPr txBox="1">
              <a:spLocks/>
            </p:cNvSpPr>
            <p:nvPr/>
          </p:nvSpPr>
          <p:spPr>
            <a:xfrm>
              <a:off x="1507949" y="3394988"/>
              <a:ext cx="1804493" cy="598275"/>
            </a:xfrm>
            <a:prstGeom prst="rect">
              <a:avLst/>
            </a:prstGeom>
            <a:ln w="28575">
              <a:solidFill>
                <a:schemeClr val="accent5">
                  <a:lumMod val="50000"/>
                </a:schemeClr>
              </a:solidFill>
            </a:ln>
          </p:spPr>
          <p:txBody>
            <a:bodyPr lIns="182880" rIns="182880" anchor="ctr"/>
            <a:lstStyle>
              <a:lvl1pPr marL="0" indent="0" algn="ctr" defTabSz="914400" rtl="0" eaLnBrk="1" latinLnBrk="0" hangingPunct="1">
                <a:lnSpc>
                  <a:spcPct val="100000"/>
                </a:lnSpc>
                <a:spcBef>
                  <a:spcPts val="1000"/>
                </a:spcBef>
                <a:buFont typeface="Arial" panose="020B0604020202020204" pitchFamily="34" charset="0"/>
                <a:buNone/>
                <a:defRPr sz="2000" kern="1200" cap="all" spc="2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all" spc="200" normalizeH="0" baseline="0" noProof="0" dirty="0">
                  <a:ln>
                    <a:noFill/>
                  </a:ln>
                  <a:solidFill>
                    <a:schemeClr val="accent1"/>
                  </a:solidFill>
                  <a:effectLst/>
                  <a:uLnTx/>
                  <a:uFillTx/>
                  <a:latin typeface="Calibri" panose="020F0502020204030204"/>
                  <a:ea typeface="+mn-ea"/>
                  <a:cs typeface="+mn-cs"/>
                </a:rPr>
                <a:t>James</a:t>
              </a:r>
            </a:p>
          </p:txBody>
        </p:sp>
        <p:sp>
          <p:nvSpPr>
            <p:cNvPr id="16" name="Text Placeholder 15">
              <a:extLst>
                <a:ext uri="{FF2B5EF4-FFF2-40B4-BE49-F238E27FC236}">
                  <a16:creationId xmlns:a16="http://schemas.microsoft.com/office/drawing/2014/main" xmlns="" id="{95912D94-9B90-4776-B472-279E93FFF60A}"/>
                </a:ext>
              </a:extLst>
            </p:cNvPr>
            <p:cNvSpPr txBox="1">
              <a:spLocks/>
            </p:cNvSpPr>
            <p:nvPr/>
          </p:nvSpPr>
          <p:spPr>
            <a:xfrm>
              <a:off x="1507949" y="4388883"/>
              <a:ext cx="1804493" cy="568894"/>
            </a:xfrm>
            <a:prstGeom prst="rect">
              <a:avLst/>
            </a:prstGeom>
            <a:ln w="28575">
              <a:solidFill>
                <a:schemeClr val="accent5">
                  <a:lumMod val="50000"/>
                </a:schemeClr>
              </a:solidFill>
            </a:ln>
          </p:spPr>
          <p:txBody>
            <a:bodyPr lIns="182880" rIns="182880" anchor="ctr"/>
            <a:lstStyle>
              <a:lvl1pPr marL="0" indent="0" algn="ctr" defTabSz="914400" rtl="0" eaLnBrk="1" latinLnBrk="0" hangingPunct="1">
                <a:lnSpc>
                  <a:spcPct val="100000"/>
                </a:lnSpc>
                <a:spcBef>
                  <a:spcPts val="1000"/>
                </a:spcBef>
                <a:buFont typeface="Arial" panose="020B0604020202020204" pitchFamily="34" charset="0"/>
                <a:buNone/>
                <a:defRPr sz="2000" kern="1200" cap="all" spc="2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all" spc="200" normalizeH="0" baseline="0" noProof="0" dirty="0">
                  <a:ln>
                    <a:noFill/>
                  </a:ln>
                  <a:solidFill>
                    <a:schemeClr val="accent1"/>
                  </a:solidFill>
                  <a:effectLst/>
                  <a:uLnTx/>
                  <a:uFillTx/>
                  <a:latin typeface="Calibri" panose="020F0502020204030204"/>
                  <a:ea typeface="+mn-ea"/>
                  <a:cs typeface="+mn-cs"/>
                </a:rPr>
                <a:t>ALANNA</a:t>
              </a:r>
            </a:p>
          </p:txBody>
        </p:sp>
        <p:sp>
          <p:nvSpPr>
            <p:cNvPr id="17" name="Text Placeholder 17">
              <a:extLst>
                <a:ext uri="{FF2B5EF4-FFF2-40B4-BE49-F238E27FC236}">
                  <a16:creationId xmlns:a16="http://schemas.microsoft.com/office/drawing/2014/main" xmlns="" id="{58727DC0-372E-47DD-9C2C-B3C45BDCF751}"/>
                </a:ext>
              </a:extLst>
            </p:cNvPr>
            <p:cNvSpPr txBox="1">
              <a:spLocks/>
            </p:cNvSpPr>
            <p:nvPr/>
          </p:nvSpPr>
          <p:spPr>
            <a:xfrm>
              <a:off x="3385333" y="3526640"/>
              <a:ext cx="1804494" cy="403958"/>
            </a:xfrm>
            <a:prstGeom prst="rect">
              <a:avLst/>
            </a:prstGeom>
          </p:spPr>
          <p:txBody>
            <a:bodyPr anchor="ctr"/>
            <a:lstStyle>
              <a:lvl1pPr marL="0" indent="0" algn="l" defTabSz="914400" rtl="0" eaLnBrk="1" latinLnBrk="0" hangingPunct="1">
                <a:lnSpc>
                  <a:spcPct val="100000"/>
                </a:lnSpc>
                <a:spcBef>
                  <a:spcPts val="0"/>
                </a:spcBef>
                <a:buFont typeface="Arial" panose="020B0604020202020204" pitchFamily="34" charset="0"/>
                <a:buNone/>
                <a:defRPr sz="1600" kern="1200" cap="none"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Toxicologist</a:t>
              </a:r>
            </a:p>
          </p:txBody>
        </p:sp>
        <p:sp>
          <p:nvSpPr>
            <p:cNvPr id="18" name="Text Placeholder 13">
              <a:extLst>
                <a:ext uri="{FF2B5EF4-FFF2-40B4-BE49-F238E27FC236}">
                  <a16:creationId xmlns:a16="http://schemas.microsoft.com/office/drawing/2014/main" xmlns="" id="{07151560-970A-48C5-BB91-39559088840F}"/>
                </a:ext>
              </a:extLst>
            </p:cNvPr>
            <p:cNvSpPr txBox="1">
              <a:spLocks/>
            </p:cNvSpPr>
            <p:nvPr/>
          </p:nvSpPr>
          <p:spPr>
            <a:xfrm>
              <a:off x="3261517" y="4474049"/>
              <a:ext cx="2141785" cy="568894"/>
            </a:xfrm>
            <a:prstGeom prst="rect">
              <a:avLst/>
            </a:prstGeom>
          </p:spPr>
          <p:txBody>
            <a:bodyPr anchor="ctr"/>
            <a:lstStyle>
              <a:lvl1pPr marL="0" indent="0" algn="l" defTabSz="914400" rtl="0" eaLnBrk="1" latinLnBrk="0" hangingPunct="1">
                <a:lnSpc>
                  <a:spcPct val="100000"/>
                </a:lnSpc>
                <a:spcBef>
                  <a:spcPts val="0"/>
                </a:spcBef>
                <a:buFont typeface="Arial" panose="020B0604020202020204" pitchFamily="34" charset="0"/>
                <a:buNone/>
                <a:defRPr sz="1600" kern="1200" cap="none"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Public Health Medical Officer</a:t>
              </a:r>
            </a:p>
          </p:txBody>
        </p:sp>
        <p:pic>
          <p:nvPicPr>
            <p:cNvPr id="22" name="Picture 4" descr="Ouahiba Laribi, diplômée du Master SPRE (2010-2011) | Ecole des hautes  études en santé publique (EHESP)">
              <a:extLst>
                <a:ext uri="{FF2B5EF4-FFF2-40B4-BE49-F238E27FC236}">
                  <a16:creationId xmlns:a16="http://schemas.microsoft.com/office/drawing/2014/main" xmlns="" id="{646947CB-F208-4F77-A6FE-99AA67A8C5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51" t="3253" r="13439" b="36328"/>
            <a:stretch/>
          </p:blipFill>
          <p:spPr bwMode="auto">
            <a:xfrm>
              <a:off x="5417517" y="1414469"/>
              <a:ext cx="832104" cy="8233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F4D97095-A8FF-471F-9251-47AEE516AFDE}"/>
                </a:ext>
              </a:extLst>
            </p:cNvPr>
            <p:cNvPicPr>
              <a:picLocks noChangeAspect="1"/>
            </p:cNvPicPr>
            <p:nvPr/>
          </p:nvPicPr>
          <p:blipFill rotWithShape="1">
            <a:blip r:embed="rId5"/>
            <a:srcRect l="1" r="-425" b="24636"/>
            <a:stretch/>
          </p:blipFill>
          <p:spPr>
            <a:xfrm>
              <a:off x="5417512" y="3278794"/>
              <a:ext cx="834244" cy="773117"/>
            </a:xfrm>
            <a:prstGeom prst="rect">
              <a:avLst/>
            </a:prstGeom>
          </p:spPr>
        </p:pic>
        <p:sp>
          <p:nvSpPr>
            <p:cNvPr id="29" name="Text Placeholder 15">
              <a:extLst>
                <a:ext uri="{FF2B5EF4-FFF2-40B4-BE49-F238E27FC236}">
                  <a16:creationId xmlns:a16="http://schemas.microsoft.com/office/drawing/2014/main" xmlns="" id="{929FC5E0-880A-4308-8597-7B7193DF804D}"/>
                </a:ext>
              </a:extLst>
            </p:cNvPr>
            <p:cNvSpPr txBox="1">
              <a:spLocks/>
            </p:cNvSpPr>
            <p:nvPr/>
          </p:nvSpPr>
          <p:spPr>
            <a:xfrm>
              <a:off x="1507950" y="1561307"/>
              <a:ext cx="1804493" cy="568896"/>
            </a:xfrm>
            <a:prstGeom prst="rect">
              <a:avLst/>
            </a:prstGeom>
            <a:ln w="28575">
              <a:solidFill>
                <a:schemeClr val="accent5">
                  <a:lumMod val="50000"/>
                </a:schemeClr>
              </a:solidFill>
            </a:ln>
          </p:spPr>
          <p:txBody>
            <a:bodyPr lIns="182880" rIns="182880" anchor="ctr"/>
            <a:lstStyle>
              <a:lvl1pPr marL="0" indent="0" algn="ctr" defTabSz="914400" rtl="0" eaLnBrk="1" latinLnBrk="0" hangingPunct="1">
                <a:lnSpc>
                  <a:spcPct val="100000"/>
                </a:lnSpc>
                <a:spcBef>
                  <a:spcPts val="1000"/>
                </a:spcBef>
                <a:buFont typeface="Arial" panose="020B0604020202020204" pitchFamily="34" charset="0"/>
                <a:buNone/>
                <a:defRPr sz="2000" kern="1200" cap="all" spc="2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all" spc="200" normalizeH="0" baseline="0" noProof="0" dirty="0">
                  <a:ln>
                    <a:noFill/>
                  </a:ln>
                  <a:solidFill>
                    <a:schemeClr val="accent1"/>
                  </a:solidFill>
                  <a:effectLst/>
                  <a:uLnTx/>
                  <a:uFillTx/>
                  <a:latin typeface="Calibri" panose="020F0502020204030204"/>
                  <a:ea typeface="+mn-ea"/>
                  <a:cs typeface="+mn-cs"/>
                </a:rPr>
                <a:t>Ouahiba</a:t>
              </a:r>
            </a:p>
          </p:txBody>
        </p:sp>
        <p:sp>
          <p:nvSpPr>
            <p:cNvPr id="31" name="Text Placeholder 15">
              <a:extLst>
                <a:ext uri="{FF2B5EF4-FFF2-40B4-BE49-F238E27FC236}">
                  <a16:creationId xmlns:a16="http://schemas.microsoft.com/office/drawing/2014/main" xmlns="" id="{929FC5E0-880A-4308-8597-7B7193DF804D}"/>
                </a:ext>
              </a:extLst>
            </p:cNvPr>
            <p:cNvSpPr txBox="1">
              <a:spLocks/>
            </p:cNvSpPr>
            <p:nvPr/>
          </p:nvSpPr>
          <p:spPr>
            <a:xfrm>
              <a:off x="1507949" y="2516811"/>
              <a:ext cx="1804493" cy="568896"/>
            </a:xfrm>
            <a:prstGeom prst="rect">
              <a:avLst/>
            </a:prstGeom>
            <a:ln w="28575">
              <a:solidFill>
                <a:schemeClr val="accent5">
                  <a:lumMod val="50000"/>
                </a:schemeClr>
              </a:solidFill>
            </a:ln>
          </p:spPr>
          <p:txBody>
            <a:bodyPr lIns="182880" rIns="182880" anchor="ctr"/>
            <a:lstStyle>
              <a:lvl1pPr marL="0" indent="0" algn="ctr" defTabSz="914400" rtl="0" eaLnBrk="1" latinLnBrk="0" hangingPunct="1">
                <a:lnSpc>
                  <a:spcPct val="100000"/>
                </a:lnSpc>
                <a:spcBef>
                  <a:spcPts val="1000"/>
                </a:spcBef>
                <a:buFont typeface="Arial" panose="020B0604020202020204" pitchFamily="34" charset="0"/>
                <a:buNone/>
                <a:defRPr sz="2000" kern="1200" cap="all" spc="2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all" spc="200" normalizeH="0" baseline="0" noProof="0" dirty="0">
                  <a:ln>
                    <a:noFill/>
                  </a:ln>
                  <a:solidFill>
                    <a:schemeClr val="accent1"/>
                  </a:solidFill>
                  <a:effectLst/>
                  <a:uLnTx/>
                  <a:uFillTx/>
                  <a:latin typeface="Calibri" panose="020F0502020204030204"/>
                  <a:ea typeface="+mn-ea"/>
                  <a:cs typeface="+mn-cs"/>
                </a:rPr>
                <a:t>jing</a:t>
              </a:r>
            </a:p>
          </p:txBody>
        </p:sp>
      </p:gr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9112" y="2507607"/>
            <a:ext cx="832104" cy="764941"/>
          </a:xfrm>
          <a:prstGeom prst="rect">
            <a:avLst/>
          </a:prstGeom>
        </p:spPr>
      </p:pic>
      <p:sp>
        <p:nvSpPr>
          <p:cNvPr id="21" name="Text Placeholder 13">
            <a:extLst>
              <a:ext uri="{FF2B5EF4-FFF2-40B4-BE49-F238E27FC236}">
                <a16:creationId xmlns:a16="http://schemas.microsoft.com/office/drawing/2014/main" xmlns="" id="{67E5E196-27EC-4E1C-94B2-5730BABB5CB7}"/>
              </a:ext>
            </a:extLst>
          </p:cNvPr>
          <p:cNvSpPr txBox="1">
            <a:spLocks/>
          </p:cNvSpPr>
          <p:nvPr/>
        </p:nvSpPr>
        <p:spPr>
          <a:xfrm>
            <a:off x="2641199" y="5481986"/>
            <a:ext cx="1648085" cy="568896"/>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4472C4"/>
              </a:buClr>
              <a:buSzTx/>
              <a:buFont typeface="Wingdings 3" charset="2"/>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Health Educator</a:t>
            </a:r>
          </a:p>
        </p:txBody>
      </p:sp>
      <p:pic>
        <p:nvPicPr>
          <p:cNvPr id="24" name="Picture 23">
            <a:extLst>
              <a:ext uri="{FF2B5EF4-FFF2-40B4-BE49-F238E27FC236}">
                <a16:creationId xmlns:a16="http://schemas.microsoft.com/office/drawing/2014/main" xmlns="" id="{EC456E8E-E0F6-49E9-916C-7B3A18A599AA}"/>
              </a:ext>
            </a:extLst>
          </p:cNvPr>
          <p:cNvPicPr>
            <a:picLocks noChangeAspect="1"/>
          </p:cNvPicPr>
          <p:nvPr/>
        </p:nvPicPr>
        <p:blipFill>
          <a:blip r:embed="rId7"/>
          <a:srcRect/>
          <a:stretch/>
        </p:blipFill>
        <p:spPr>
          <a:xfrm>
            <a:off x="4518708" y="5274934"/>
            <a:ext cx="836058" cy="841732"/>
          </a:xfrm>
          <a:prstGeom prst="rect">
            <a:avLst/>
          </a:prstGeom>
        </p:spPr>
      </p:pic>
      <p:sp>
        <p:nvSpPr>
          <p:cNvPr id="25" name="Text Placeholder 15">
            <a:extLst>
              <a:ext uri="{FF2B5EF4-FFF2-40B4-BE49-F238E27FC236}">
                <a16:creationId xmlns:a16="http://schemas.microsoft.com/office/drawing/2014/main" xmlns="" id="{CF973A22-488E-44B8-B18B-A667FBF01911}"/>
              </a:ext>
            </a:extLst>
          </p:cNvPr>
          <p:cNvSpPr txBox="1">
            <a:spLocks/>
          </p:cNvSpPr>
          <p:nvPr/>
        </p:nvSpPr>
        <p:spPr>
          <a:xfrm>
            <a:off x="607406" y="5433886"/>
            <a:ext cx="1804493" cy="568896"/>
          </a:xfrm>
          <a:prstGeom prst="rect">
            <a:avLst/>
          </a:prstGeom>
          <a:ln w="28575">
            <a:solidFill>
              <a:schemeClr val="accent5">
                <a:lumMod val="50000"/>
              </a:schemeClr>
            </a:solidFill>
          </a:ln>
        </p:spPr>
        <p:txBody>
          <a:bodyPr lIns="182880" rIns="182880" anchor="ctr"/>
          <a:lstStyle>
            <a:lvl1pPr marL="0" indent="0" algn="ctr" defTabSz="914400" rtl="0" eaLnBrk="1" latinLnBrk="0" hangingPunct="1">
              <a:lnSpc>
                <a:spcPct val="100000"/>
              </a:lnSpc>
              <a:spcBef>
                <a:spcPts val="1000"/>
              </a:spcBef>
              <a:buFont typeface="Arial" panose="020B0604020202020204" pitchFamily="34" charset="0"/>
              <a:buNone/>
              <a:defRPr sz="2000" kern="1200" cap="all" spc="2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all" spc="200" normalizeH="0" baseline="0" noProof="0" dirty="0">
                <a:ln>
                  <a:noFill/>
                </a:ln>
                <a:solidFill>
                  <a:schemeClr val="accent1"/>
                </a:solidFill>
                <a:effectLst/>
                <a:uLnTx/>
                <a:uFillTx/>
                <a:latin typeface="Calibri" panose="020F0502020204030204"/>
                <a:ea typeface="+mn-ea"/>
                <a:cs typeface="+mn-cs"/>
              </a:rPr>
              <a:t>NANCY</a:t>
            </a:r>
          </a:p>
        </p:txBody>
      </p:sp>
      <p:pic>
        <p:nvPicPr>
          <p:cNvPr id="3" name="Picture 2" descr="A close-up of a person smiling&#10;&#10;Description automatically generated">
            <a:extLst>
              <a:ext uri="{FF2B5EF4-FFF2-40B4-BE49-F238E27FC236}">
                <a16:creationId xmlns:a16="http://schemas.microsoft.com/office/drawing/2014/main" xmlns="" id="{C55E9AEB-1CAB-D570-80D6-99E4C02733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25" b="16149"/>
          <a:stretch/>
        </p:blipFill>
        <p:spPr>
          <a:xfrm>
            <a:off x="4527975" y="4291263"/>
            <a:ext cx="817524" cy="841732"/>
          </a:xfrm>
          <a:prstGeom prst="rect">
            <a:avLst/>
          </a:prstGeom>
        </p:spPr>
      </p:pic>
      <p:sp>
        <p:nvSpPr>
          <p:cNvPr id="2" name="TextBox 1">
            <a:extLst>
              <a:ext uri="{FF2B5EF4-FFF2-40B4-BE49-F238E27FC236}">
                <a16:creationId xmlns:a16="http://schemas.microsoft.com/office/drawing/2014/main" xmlns="" id="{96106E88-17CD-3713-F785-CF0E4618E271}"/>
              </a:ext>
            </a:extLst>
          </p:cNvPr>
          <p:cNvSpPr txBox="1"/>
          <p:nvPr/>
        </p:nvSpPr>
        <p:spPr>
          <a:xfrm>
            <a:off x="1010651" y="786063"/>
            <a:ext cx="545431" cy="400110"/>
          </a:xfrm>
          <a:prstGeom prst="rect">
            <a:avLst/>
          </a:prstGeom>
          <a:noFill/>
        </p:spPr>
        <p:txBody>
          <a:bodyPr wrap="square" rtlCol="0">
            <a:spAutoFit/>
          </a:bodyPr>
          <a:lstStyle/>
          <a:p>
            <a:r>
              <a:rPr lang="en-US" sz="2000" dirty="0">
                <a:solidFill>
                  <a:schemeClr val="bg1"/>
                </a:solidFill>
              </a:rPr>
              <a:t>3</a:t>
            </a:r>
          </a:p>
        </p:txBody>
      </p:sp>
    </p:spTree>
    <p:extLst>
      <p:ext uri="{BB962C8B-B14F-4D97-AF65-F5344CB8AC3E}">
        <p14:creationId xmlns:p14="http://schemas.microsoft.com/office/powerpoint/2010/main" val="2358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DE9035-9F63-43C6-BD88-92A4023063C7}" type="slidenum">
              <a:rPr lang="en-US" smtClean="0"/>
              <a:t>30</a:t>
            </a:fld>
            <a:endParaRPr lang="en-US" dirty="0"/>
          </a:p>
        </p:txBody>
      </p:sp>
      <p:sp>
        <p:nvSpPr>
          <p:cNvPr id="2" name="Title 1"/>
          <p:cNvSpPr>
            <a:spLocks noGrp="1"/>
          </p:cNvSpPr>
          <p:nvPr>
            <p:ph type="title" idx="4294967295"/>
          </p:nvPr>
        </p:nvSpPr>
        <p:spPr>
          <a:xfrm>
            <a:off x="1545255" y="4372956"/>
            <a:ext cx="4249956" cy="2219039"/>
          </a:xfrm>
        </p:spPr>
        <p:txBody>
          <a:bodyPr>
            <a:normAutofit fontScale="90000"/>
          </a:bodyPr>
          <a:lstStyle/>
          <a:p>
            <a:r>
              <a:rPr lang="en-US" sz="4000" b="1" dirty="0">
                <a:solidFill>
                  <a:schemeClr val="accent1"/>
                </a:solidFill>
              </a:rPr>
              <a:t>Who must report</a:t>
            </a:r>
            <a:r>
              <a:rPr lang="en-US" sz="4000" b="1" dirty="0">
                <a:solidFill>
                  <a:srgbClr val="FFC000"/>
                </a:solidFill>
              </a:rPr>
              <a:t/>
            </a:r>
            <a:br>
              <a:rPr lang="en-US" sz="4000" b="1" dirty="0">
                <a:solidFill>
                  <a:srgbClr val="FFC000"/>
                </a:solidFill>
              </a:rPr>
            </a:br>
            <a:r>
              <a:rPr lang="en-US" sz="3200" b="1" dirty="0"/>
              <a:t>Physicians and surgeons</a:t>
            </a:r>
            <a:br>
              <a:rPr lang="en-US" sz="3200" b="1" dirty="0"/>
            </a:br>
            <a:r>
              <a:rPr lang="en-US" sz="3200" b="1" dirty="0"/>
              <a:t/>
            </a:r>
            <a:br>
              <a:rPr lang="en-US" sz="3200" b="1" dirty="0"/>
            </a:br>
            <a:r>
              <a:rPr lang="en-US" sz="4000" b="1" dirty="0">
                <a:solidFill>
                  <a:srgbClr val="FFC000"/>
                </a:solidFill>
              </a:rPr>
              <a:t/>
            </a:r>
            <a:br>
              <a:rPr lang="en-US" sz="4000" b="1" dirty="0">
                <a:solidFill>
                  <a:srgbClr val="FFC000"/>
                </a:solidFill>
              </a:rPr>
            </a:br>
            <a:r>
              <a:rPr lang="en-US" sz="4000" b="1" dirty="0">
                <a:solidFill>
                  <a:srgbClr val="FFC000"/>
                </a:solidFill>
              </a:rPr>
              <a:t/>
            </a:r>
            <a:br>
              <a:rPr lang="en-US" sz="4000" b="1" dirty="0">
                <a:solidFill>
                  <a:srgbClr val="FFC000"/>
                </a:solidFill>
              </a:rPr>
            </a:br>
            <a:r>
              <a:rPr lang="en-US" sz="2800" dirty="0"/>
              <a:t/>
            </a:r>
            <a:br>
              <a:rPr lang="en-US" sz="2800" dirty="0"/>
            </a:br>
            <a:endParaRPr lang="en-US"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676" y="481265"/>
            <a:ext cx="6077084" cy="3596640"/>
          </a:xfrm>
          <a:prstGeom prst="rect">
            <a:avLst/>
          </a:prstGeom>
        </p:spPr>
      </p:pic>
      <p:sp>
        <p:nvSpPr>
          <p:cNvPr id="3" name="TextBox 2"/>
          <p:cNvSpPr txBox="1"/>
          <p:nvPr/>
        </p:nvSpPr>
        <p:spPr>
          <a:xfrm>
            <a:off x="6567809" y="4356914"/>
            <a:ext cx="5290457" cy="1985159"/>
          </a:xfrm>
          <a:prstGeom prst="rect">
            <a:avLst/>
          </a:prstGeom>
          <a:noFill/>
        </p:spPr>
        <p:txBody>
          <a:bodyPr wrap="square" rtlCol="0">
            <a:spAutoFit/>
          </a:bodyPr>
          <a:lstStyle/>
          <a:p>
            <a:r>
              <a:rPr lang="en-US" sz="3600" b="1" dirty="0">
                <a:solidFill>
                  <a:schemeClr val="accent1"/>
                </a:solidFill>
                <a:latin typeface="+mj-lt"/>
                <a:ea typeface="+mj-ea"/>
                <a:cs typeface="+mj-cs"/>
              </a:rPr>
              <a:t>What to report </a:t>
            </a:r>
            <a:r>
              <a:rPr lang="en-US" sz="2900" b="1" dirty="0">
                <a:solidFill>
                  <a:srgbClr val="FFC000"/>
                </a:solidFill>
                <a:latin typeface="+mj-lt"/>
                <a:ea typeface="+mj-ea"/>
                <a:cs typeface="+mj-cs"/>
              </a:rPr>
              <a:t/>
            </a:r>
            <a:br>
              <a:rPr lang="en-US" sz="2900" b="1" dirty="0">
                <a:solidFill>
                  <a:srgbClr val="FFC000"/>
                </a:solidFill>
                <a:latin typeface="+mj-lt"/>
                <a:ea typeface="+mj-ea"/>
                <a:cs typeface="+mj-cs"/>
              </a:rPr>
            </a:br>
            <a:r>
              <a:rPr lang="en-US" sz="2900" b="1" dirty="0">
                <a:solidFill>
                  <a:prstClr val="black">
                    <a:lumMod val="85000"/>
                    <a:lumOff val="15000"/>
                  </a:prstClr>
                </a:solidFill>
                <a:latin typeface="+mj-lt"/>
                <a:ea typeface="+mj-ea"/>
                <a:cs typeface="Arial" panose="020B0604020202020204" pitchFamily="34" charset="0"/>
              </a:rPr>
              <a:t>Any </a:t>
            </a:r>
            <a:r>
              <a:rPr lang="en-US" sz="2900" b="1" u="sng" dirty="0">
                <a:solidFill>
                  <a:prstClr val="black">
                    <a:lumMod val="85000"/>
                    <a:lumOff val="15000"/>
                  </a:prstClr>
                </a:solidFill>
                <a:latin typeface="+mj-lt"/>
                <a:ea typeface="+mj-ea"/>
                <a:cs typeface="Arial" panose="020B0604020202020204" pitchFamily="34" charset="0"/>
              </a:rPr>
              <a:t>known or suspected </a:t>
            </a:r>
            <a:r>
              <a:rPr lang="en-US" sz="2900" b="1" dirty="0">
                <a:solidFill>
                  <a:prstClr val="black">
                    <a:lumMod val="85000"/>
                    <a:lumOff val="15000"/>
                  </a:prstClr>
                </a:solidFill>
                <a:latin typeface="+mj-lt"/>
                <a:ea typeface="+mj-ea"/>
                <a:cs typeface="Arial" panose="020B0604020202020204" pitchFamily="34" charset="0"/>
              </a:rPr>
              <a:t>case of pesticide-related illness or injury</a:t>
            </a:r>
            <a:endParaRPr lang="en-US" dirty="0">
              <a:latin typeface="+mj-lt"/>
            </a:endParaRPr>
          </a:p>
        </p:txBody>
      </p:sp>
    </p:spTree>
    <p:extLst>
      <p:ext uri="{BB962C8B-B14F-4D97-AF65-F5344CB8AC3E}">
        <p14:creationId xmlns:p14="http://schemas.microsoft.com/office/powerpoint/2010/main" val="2010827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1255" y="803445"/>
            <a:ext cx="3109010" cy="717642"/>
          </a:xfrm>
        </p:spPr>
        <p:txBody>
          <a:bodyPr>
            <a:normAutofit/>
          </a:bodyPr>
          <a:lstStyle/>
          <a:p>
            <a:r>
              <a:rPr lang="en-US" b="1" dirty="0">
                <a:solidFill>
                  <a:schemeClr val="accent1"/>
                </a:solidFill>
              </a:rPr>
              <a:t>To Whom</a:t>
            </a:r>
          </a:p>
        </p:txBody>
      </p:sp>
      <p:pic>
        <p:nvPicPr>
          <p:cNvPr id="10" name="Content Placeholder 9">
            <a:extLst>
              <a:ext uri="{FF2B5EF4-FFF2-40B4-BE49-F238E27FC236}">
                <a16:creationId xmlns:a16="http://schemas.microsoft.com/office/drawing/2014/main" xmlns="" id="{A4D4F8FA-273E-4E0F-B9A8-7F4846C571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1819" y="1627446"/>
            <a:ext cx="3120294" cy="3088934"/>
          </a:xfrm>
        </p:spPr>
      </p:pic>
      <p:sp>
        <p:nvSpPr>
          <p:cNvPr id="4" name="Slide Number Placeholder 3"/>
          <p:cNvSpPr>
            <a:spLocks noGrp="1"/>
          </p:cNvSpPr>
          <p:nvPr>
            <p:ph type="sldNum" sz="quarter" idx="12"/>
          </p:nvPr>
        </p:nvSpPr>
        <p:spPr/>
        <p:txBody>
          <a:bodyPr/>
          <a:lstStyle/>
          <a:p>
            <a:fld id="{79DE9035-9F63-43C6-BD88-92A4023063C7}" type="slidenum">
              <a:rPr lang="en-US" smtClean="0"/>
              <a:t>31</a:t>
            </a:fld>
            <a:endParaRPr lang="en-US" dirty="0"/>
          </a:p>
        </p:txBody>
      </p:sp>
      <p:pic>
        <p:nvPicPr>
          <p:cNvPr id="5" name="Picture 4"/>
          <p:cNvPicPr>
            <a:picLocks noChangeAspect="1"/>
          </p:cNvPicPr>
          <p:nvPr/>
        </p:nvPicPr>
        <p:blipFill rotWithShape="1">
          <a:blip r:embed="rId4"/>
          <a:srcRect b="11468"/>
          <a:stretch/>
        </p:blipFill>
        <p:spPr>
          <a:xfrm>
            <a:off x="7088205" y="1588168"/>
            <a:ext cx="3095393" cy="3064043"/>
          </a:xfrm>
          <a:prstGeom prst="rect">
            <a:avLst/>
          </a:prstGeom>
        </p:spPr>
      </p:pic>
      <p:sp>
        <p:nvSpPr>
          <p:cNvPr id="6" name="TextBox 5"/>
          <p:cNvSpPr txBox="1"/>
          <p:nvPr/>
        </p:nvSpPr>
        <p:spPr>
          <a:xfrm>
            <a:off x="2360408" y="5242271"/>
            <a:ext cx="3610284" cy="523220"/>
          </a:xfrm>
          <a:prstGeom prst="rect">
            <a:avLst/>
          </a:prstGeom>
          <a:noFill/>
        </p:spPr>
        <p:txBody>
          <a:bodyPr wrap="none" rtlCol="0">
            <a:spAutoFit/>
          </a:bodyPr>
          <a:lstStyle/>
          <a:p>
            <a:r>
              <a:rPr lang="en-US" sz="2800" b="1" dirty="0">
                <a:latin typeface="+mj-lt"/>
              </a:rPr>
              <a:t>Local Health Officer</a:t>
            </a:r>
          </a:p>
        </p:txBody>
      </p:sp>
      <p:sp>
        <p:nvSpPr>
          <p:cNvPr id="7" name="TextBox 6"/>
          <p:cNvSpPr txBox="1"/>
          <p:nvPr/>
        </p:nvSpPr>
        <p:spPr>
          <a:xfrm>
            <a:off x="7348327" y="5270088"/>
            <a:ext cx="2783134" cy="523220"/>
          </a:xfrm>
          <a:prstGeom prst="rect">
            <a:avLst/>
          </a:prstGeom>
          <a:noFill/>
        </p:spPr>
        <p:txBody>
          <a:bodyPr wrap="none" rtlCol="0">
            <a:spAutoFit/>
          </a:bodyPr>
          <a:lstStyle/>
          <a:p>
            <a:r>
              <a:rPr lang="en-US" sz="2800" b="1" dirty="0">
                <a:latin typeface="+mj-lt"/>
              </a:rPr>
              <a:t>Within 24 Hours</a:t>
            </a:r>
          </a:p>
        </p:txBody>
      </p:sp>
      <p:sp>
        <p:nvSpPr>
          <p:cNvPr id="3" name="TextBox 2"/>
          <p:cNvSpPr txBox="1"/>
          <p:nvPr/>
        </p:nvSpPr>
        <p:spPr>
          <a:xfrm>
            <a:off x="7709331" y="684865"/>
            <a:ext cx="3184072" cy="646331"/>
          </a:xfrm>
          <a:prstGeom prst="rect">
            <a:avLst/>
          </a:prstGeom>
          <a:noFill/>
        </p:spPr>
        <p:txBody>
          <a:bodyPr wrap="square" rtlCol="0">
            <a:spAutoFit/>
          </a:bodyPr>
          <a:lstStyle/>
          <a:p>
            <a:pPr>
              <a:spcBef>
                <a:spcPct val="0"/>
              </a:spcBef>
            </a:pPr>
            <a:r>
              <a:rPr lang="en-US" sz="3600" b="1" dirty="0">
                <a:solidFill>
                  <a:schemeClr val="accent1"/>
                </a:solidFill>
                <a:latin typeface="+mj-lt"/>
                <a:ea typeface="+mj-ea"/>
                <a:cs typeface="+mj-cs"/>
              </a:rPr>
              <a:t>When</a:t>
            </a:r>
          </a:p>
        </p:txBody>
      </p:sp>
    </p:spTree>
    <p:extLst>
      <p:ext uri="{BB962C8B-B14F-4D97-AF65-F5344CB8AC3E}">
        <p14:creationId xmlns:p14="http://schemas.microsoft.com/office/powerpoint/2010/main" val="3871549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51871" y="513344"/>
            <a:ext cx="9906000" cy="707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r>
              <a:rPr lang="en-US" sz="5400" b="1" dirty="0">
                <a:solidFill>
                  <a:schemeClr val="accent1"/>
                </a:solidFill>
              </a:rPr>
              <a:t>How?</a:t>
            </a:r>
          </a:p>
        </p:txBody>
      </p:sp>
      <p:grpSp>
        <p:nvGrpSpPr>
          <p:cNvPr id="27" name="Group 26"/>
          <p:cNvGrpSpPr/>
          <p:nvPr/>
        </p:nvGrpSpPr>
        <p:grpSpPr>
          <a:xfrm>
            <a:off x="1951766" y="1429466"/>
            <a:ext cx="9903350" cy="4916741"/>
            <a:chOff x="1374250" y="1642881"/>
            <a:chExt cx="9903350" cy="4916741"/>
          </a:xfrm>
        </p:grpSpPr>
        <p:grpSp>
          <p:nvGrpSpPr>
            <p:cNvPr id="26" name="Group 25"/>
            <p:cNvGrpSpPr/>
            <p:nvPr/>
          </p:nvGrpSpPr>
          <p:grpSpPr>
            <a:xfrm>
              <a:off x="6477256" y="1661522"/>
              <a:ext cx="4072467" cy="1815882"/>
              <a:chOff x="6477256" y="1661522"/>
              <a:chExt cx="4072467" cy="1815882"/>
            </a:xfrm>
          </p:grpSpPr>
          <p:pic>
            <p:nvPicPr>
              <p:cNvPr id="3" name="Picture 2"/>
              <p:cNvPicPr>
                <a:picLocks noChangeAspect="1"/>
              </p:cNvPicPr>
              <p:nvPr/>
            </p:nvPicPr>
            <p:blipFill rotWithShape="1">
              <a:blip r:embed="rId3"/>
              <a:srcRect b="11468"/>
              <a:stretch/>
            </p:blipFill>
            <p:spPr>
              <a:xfrm>
                <a:off x="6477256" y="1694519"/>
                <a:ext cx="1866915" cy="1782885"/>
              </a:xfrm>
              <a:prstGeom prst="rect">
                <a:avLst/>
              </a:prstGeom>
            </p:spPr>
          </p:pic>
          <p:sp>
            <p:nvSpPr>
              <p:cNvPr id="9" name="TextBox 8"/>
              <p:cNvSpPr txBox="1"/>
              <p:nvPr/>
            </p:nvSpPr>
            <p:spPr>
              <a:xfrm>
                <a:off x="8344171" y="1661522"/>
                <a:ext cx="2205552" cy="1815882"/>
              </a:xfrm>
              <a:prstGeom prst="rect">
                <a:avLst/>
              </a:prstGeom>
              <a:noFill/>
            </p:spPr>
            <p:txBody>
              <a:bodyPr wrap="square" rtlCol="0">
                <a:spAutoFit/>
              </a:bodyPr>
              <a:lstStyle/>
              <a:p>
                <a:r>
                  <a:rPr lang="en-US" sz="2800" dirty="0"/>
                  <a:t>California Poison Control Center</a:t>
                </a:r>
              </a:p>
            </p:txBody>
          </p:sp>
        </p:grpSp>
        <p:grpSp>
          <p:nvGrpSpPr>
            <p:cNvPr id="15" name="Group 14"/>
            <p:cNvGrpSpPr/>
            <p:nvPr/>
          </p:nvGrpSpPr>
          <p:grpSpPr>
            <a:xfrm>
              <a:off x="6366934" y="3881966"/>
              <a:ext cx="4910666" cy="2677656"/>
              <a:chOff x="6366934" y="3881966"/>
              <a:chExt cx="4910666" cy="2677656"/>
            </a:xfrm>
          </p:grpSpPr>
          <p:pic>
            <p:nvPicPr>
              <p:cNvPr id="7" name="Picture 6"/>
              <p:cNvPicPr>
                <a:picLocks noChangeAspect="1"/>
              </p:cNvPicPr>
              <p:nvPr/>
            </p:nvPicPr>
            <p:blipFill>
              <a:blip r:embed="rId4"/>
              <a:stretch>
                <a:fillRect/>
              </a:stretch>
            </p:blipFill>
            <p:spPr>
              <a:xfrm>
                <a:off x="6366934" y="4024371"/>
                <a:ext cx="1866913" cy="1866913"/>
              </a:xfrm>
              <a:prstGeom prst="rect">
                <a:avLst/>
              </a:prstGeom>
            </p:spPr>
          </p:pic>
          <p:sp>
            <p:nvSpPr>
              <p:cNvPr id="11" name="TextBox 10"/>
              <p:cNvSpPr txBox="1"/>
              <p:nvPr/>
            </p:nvSpPr>
            <p:spPr>
              <a:xfrm>
                <a:off x="8344171" y="3881966"/>
                <a:ext cx="2933429" cy="2677656"/>
              </a:xfrm>
              <a:prstGeom prst="rect">
                <a:avLst/>
              </a:prstGeom>
              <a:noFill/>
            </p:spPr>
            <p:txBody>
              <a:bodyPr wrap="square" rtlCol="0">
                <a:spAutoFit/>
              </a:bodyPr>
              <a:lstStyle/>
              <a:p>
                <a:r>
                  <a:rPr lang="en-US" sz="2800" dirty="0"/>
                  <a:t>CalREDIE California Reportable Disease Information Exchange </a:t>
                </a:r>
              </a:p>
            </p:txBody>
          </p:sp>
        </p:grpSp>
        <p:grpSp>
          <p:nvGrpSpPr>
            <p:cNvPr id="2" name="Group 1"/>
            <p:cNvGrpSpPr/>
            <p:nvPr/>
          </p:nvGrpSpPr>
          <p:grpSpPr>
            <a:xfrm>
              <a:off x="1374250" y="1642881"/>
              <a:ext cx="4123142" cy="1881068"/>
              <a:chOff x="1374250" y="1642881"/>
              <a:chExt cx="4123142" cy="1881068"/>
            </a:xfrm>
          </p:grpSpPr>
          <p:sp>
            <p:nvSpPr>
              <p:cNvPr id="8" name="TextBox 7"/>
              <p:cNvSpPr txBox="1"/>
              <p:nvPr/>
            </p:nvSpPr>
            <p:spPr>
              <a:xfrm>
                <a:off x="3291840" y="1642881"/>
                <a:ext cx="2205552" cy="1815882"/>
              </a:xfrm>
              <a:prstGeom prst="rect">
                <a:avLst/>
              </a:prstGeom>
              <a:noFill/>
            </p:spPr>
            <p:txBody>
              <a:bodyPr wrap="square" rtlCol="0">
                <a:spAutoFit/>
              </a:bodyPr>
              <a:lstStyle/>
              <a:p>
                <a:r>
                  <a:rPr lang="en-US" sz="2800" dirty="0"/>
                  <a:t>Local Health Officer or Designee</a:t>
                </a:r>
              </a:p>
            </p:txBody>
          </p:sp>
          <p:pic>
            <p:nvPicPr>
              <p:cNvPr id="12" name="Picture 11"/>
              <p:cNvPicPr>
                <a:picLocks noChangeAspect="1"/>
              </p:cNvPicPr>
              <p:nvPr/>
            </p:nvPicPr>
            <p:blipFill rotWithShape="1">
              <a:blip r:embed="rId3"/>
              <a:srcRect b="11468"/>
              <a:stretch/>
            </p:blipFill>
            <p:spPr>
              <a:xfrm>
                <a:off x="1374250" y="1661522"/>
                <a:ext cx="1862428" cy="1862427"/>
              </a:xfrm>
              <a:prstGeom prst="rect">
                <a:avLst/>
              </a:prstGeom>
            </p:spPr>
          </p:pic>
        </p:grpSp>
        <p:grpSp>
          <p:nvGrpSpPr>
            <p:cNvPr id="14" name="Group 13"/>
            <p:cNvGrpSpPr/>
            <p:nvPr/>
          </p:nvGrpSpPr>
          <p:grpSpPr>
            <a:xfrm>
              <a:off x="1374250" y="3881966"/>
              <a:ext cx="4487206" cy="1986193"/>
              <a:chOff x="1374250" y="3881966"/>
              <a:chExt cx="4487206" cy="1986193"/>
            </a:xfrm>
          </p:grpSpPr>
          <p:sp>
            <p:nvSpPr>
              <p:cNvPr id="10" name="TextBox 9"/>
              <p:cNvSpPr txBox="1"/>
              <p:nvPr/>
            </p:nvSpPr>
            <p:spPr>
              <a:xfrm>
                <a:off x="3291840" y="3881966"/>
                <a:ext cx="2569616" cy="1384995"/>
              </a:xfrm>
              <a:prstGeom prst="rect">
                <a:avLst/>
              </a:prstGeom>
              <a:noFill/>
            </p:spPr>
            <p:txBody>
              <a:bodyPr wrap="square" rtlCol="0">
                <a:spAutoFit/>
              </a:bodyPr>
              <a:lstStyle/>
              <a:p>
                <a:r>
                  <a:rPr lang="en-US" sz="2800" dirty="0"/>
                  <a:t>Confidential Morbidity Report</a:t>
                </a:r>
              </a:p>
            </p:txBody>
          </p:sp>
          <p:pic>
            <p:nvPicPr>
              <p:cNvPr id="13" name="Picture 12"/>
              <p:cNvPicPr>
                <a:picLocks noChangeAspect="1"/>
              </p:cNvPicPr>
              <p:nvPr/>
            </p:nvPicPr>
            <p:blipFill>
              <a:blip r:embed="rId5"/>
              <a:stretch>
                <a:fillRect/>
              </a:stretch>
            </p:blipFill>
            <p:spPr>
              <a:xfrm>
                <a:off x="1374250" y="4005731"/>
                <a:ext cx="1862428" cy="1862428"/>
              </a:xfrm>
              <a:prstGeom prst="rect">
                <a:avLst/>
              </a:prstGeom>
            </p:spPr>
          </p:pic>
        </p:grpSp>
      </p:grpSp>
      <p:sp>
        <p:nvSpPr>
          <p:cNvPr id="4" name="Slide Number Placeholder 3"/>
          <p:cNvSpPr>
            <a:spLocks noGrp="1"/>
          </p:cNvSpPr>
          <p:nvPr>
            <p:ph type="sldNum" sz="quarter" idx="12"/>
          </p:nvPr>
        </p:nvSpPr>
        <p:spPr/>
        <p:txBody>
          <a:bodyPr/>
          <a:lstStyle/>
          <a:p>
            <a:fld id="{79DE9035-9F63-43C6-BD88-92A4023063C7}" type="slidenum">
              <a:rPr lang="en-US" smtClean="0"/>
              <a:t>32</a:t>
            </a:fld>
            <a:endParaRPr lang="en-US" dirty="0"/>
          </a:p>
        </p:txBody>
      </p:sp>
    </p:spTree>
    <p:extLst>
      <p:ext uri="{BB962C8B-B14F-4D97-AF65-F5344CB8AC3E}">
        <p14:creationId xmlns:p14="http://schemas.microsoft.com/office/powerpoint/2010/main" val="1597714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498DF00-29DF-4143-BFA5-8C0066A5C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1056" y="4517185"/>
            <a:ext cx="1905000" cy="1885855"/>
          </a:xfrm>
          <a:prstGeom prst="rect">
            <a:avLst/>
          </a:prstGeom>
        </p:spPr>
      </p:pic>
      <p:sp>
        <p:nvSpPr>
          <p:cNvPr id="3" name="Title 1"/>
          <p:cNvSpPr txBox="1">
            <a:spLocks/>
          </p:cNvSpPr>
          <p:nvPr/>
        </p:nvSpPr>
        <p:spPr>
          <a:xfrm>
            <a:off x="2011680" y="457200"/>
            <a:ext cx="8961120" cy="12801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Reporting a </a:t>
            </a:r>
            <a:r>
              <a:rPr lang="en-US" sz="4000" b="1" dirty="0">
                <a:solidFill>
                  <a:schemeClr val="accent1">
                    <a:lumMod val="75000"/>
                  </a:schemeClr>
                </a:solidFill>
              </a:rPr>
              <a:t/>
            </a:r>
            <a:br>
              <a:rPr lang="en-US" sz="4000" b="1" dirty="0">
                <a:solidFill>
                  <a:schemeClr val="accent1">
                    <a:lumMod val="75000"/>
                  </a:schemeClr>
                </a:solidFill>
              </a:rPr>
            </a:br>
            <a:r>
              <a:rPr lang="en-US" sz="4000" b="1" dirty="0">
                <a:solidFill>
                  <a:schemeClr val="accent2"/>
                </a:solidFill>
              </a:rPr>
              <a:t>Work-Related</a:t>
            </a:r>
            <a:r>
              <a:rPr lang="en-US" sz="4000" b="1" dirty="0">
                <a:solidFill>
                  <a:schemeClr val="accent1">
                    <a:lumMod val="75000"/>
                  </a:schemeClr>
                </a:solidFill>
              </a:rPr>
              <a:t> </a:t>
            </a:r>
            <a:r>
              <a:rPr lang="en-US" sz="4000" b="1" dirty="0"/>
              <a:t>Pesticide Illness</a:t>
            </a:r>
          </a:p>
        </p:txBody>
      </p:sp>
      <p:sp>
        <p:nvSpPr>
          <p:cNvPr id="5" name="Snip Single Corner Rectangle 4"/>
          <p:cNvSpPr/>
          <p:nvPr/>
        </p:nvSpPr>
        <p:spPr>
          <a:xfrm flipH="1">
            <a:off x="1885950" y="2390775"/>
            <a:ext cx="2095500" cy="3371850"/>
          </a:xfrm>
          <a:prstGeom prst="snip1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nip Single Corner Rectangle 5"/>
          <p:cNvSpPr/>
          <p:nvPr/>
        </p:nvSpPr>
        <p:spPr>
          <a:xfrm flipH="1">
            <a:off x="2190750" y="2651760"/>
            <a:ext cx="2095500" cy="3371850"/>
          </a:xfrm>
          <a:prstGeom prst="snip1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Doctor’s First Report of Occupational Illness or Injury</a:t>
            </a:r>
          </a:p>
        </p:txBody>
      </p:sp>
      <p:sp>
        <p:nvSpPr>
          <p:cNvPr id="7" name="Right Arrow 6"/>
          <p:cNvSpPr/>
          <p:nvPr/>
        </p:nvSpPr>
        <p:spPr>
          <a:xfrm>
            <a:off x="4307541" y="2925856"/>
            <a:ext cx="2483224" cy="966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 Days</a:t>
            </a:r>
          </a:p>
        </p:txBody>
      </p:sp>
      <p:sp>
        <p:nvSpPr>
          <p:cNvPr id="8" name="Right Arrow 7"/>
          <p:cNvSpPr/>
          <p:nvPr/>
        </p:nvSpPr>
        <p:spPr>
          <a:xfrm>
            <a:off x="4307540" y="4917855"/>
            <a:ext cx="3868272" cy="933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7 Days</a:t>
            </a:r>
          </a:p>
        </p:txBody>
      </p:sp>
      <p:sp>
        <p:nvSpPr>
          <p:cNvPr id="9" name="TextBox 8"/>
          <p:cNvSpPr txBox="1"/>
          <p:nvPr/>
        </p:nvSpPr>
        <p:spPr>
          <a:xfrm>
            <a:off x="8863736" y="3038398"/>
            <a:ext cx="676788" cy="707886"/>
          </a:xfrm>
          <a:prstGeom prst="rect">
            <a:avLst/>
          </a:prstGeom>
          <a:noFill/>
        </p:spPr>
        <p:txBody>
          <a:bodyPr wrap="none" rtlCol="0">
            <a:spAutoFit/>
          </a:bodyPr>
          <a:lstStyle/>
          <a:p>
            <a:r>
              <a:rPr lang="en-US" sz="4000" b="1" dirty="0">
                <a:solidFill>
                  <a:srgbClr val="FFC000"/>
                </a:solidFill>
              </a:rPr>
              <a:t>or</a:t>
            </a:r>
          </a:p>
        </p:txBody>
      </p:sp>
      <p:pic>
        <p:nvPicPr>
          <p:cNvPr id="11" name="Picture 10"/>
          <p:cNvPicPr>
            <a:picLocks noChangeAspect="1"/>
          </p:cNvPicPr>
          <p:nvPr/>
        </p:nvPicPr>
        <p:blipFill>
          <a:blip r:embed="rId4"/>
          <a:stretch>
            <a:fillRect/>
          </a:stretch>
        </p:blipFill>
        <p:spPr>
          <a:xfrm>
            <a:off x="9591712" y="2178422"/>
            <a:ext cx="1905000" cy="1905000"/>
          </a:xfrm>
          <a:prstGeom prst="rect">
            <a:avLst/>
          </a:prstGeom>
        </p:spPr>
      </p:pic>
      <p:pic>
        <p:nvPicPr>
          <p:cNvPr id="12" name="Picture 11"/>
          <p:cNvPicPr>
            <a:picLocks noChangeAspect="1"/>
          </p:cNvPicPr>
          <p:nvPr/>
        </p:nvPicPr>
        <p:blipFill>
          <a:blip r:embed="rId5"/>
          <a:stretch>
            <a:fillRect/>
          </a:stretch>
        </p:blipFill>
        <p:spPr>
          <a:xfrm>
            <a:off x="6844553" y="1976717"/>
            <a:ext cx="2005012" cy="2005012"/>
          </a:xfrm>
          <a:prstGeom prst="rect">
            <a:avLst/>
          </a:prstGeom>
        </p:spPr>
      </p:pic>
      <p:sp>
        <p:nvSpPr>
          <p:cNvPr id="14" name="TextBox 13"/>
          <p:cNvSpPr txBox="1"/>
          <p:nvPr/>
        </p:nvSpPr>
        <p:spPr>
          <a:xfrm>
            <a:off x="7100679" y="4002613"/>
            <a:ext cx="1587294" cy="461665"/>
          </a:xfrm>
          <a:prstGeom prst="rect">
            <a:avLst/>
          </a:prstGeom>
          <a:noFill/>
        </p:spPr>
        <p:txBody>
          <a:bodyPr wrap="none" rtlCol="0">
            <a:spAutoFit/>
          </a:bodyPr>
          <a:lstStyle/>
          <a:p>
            <a:r>
              <a:rPr lang="en-US" sz="2400" b="1" dirty="0">
                <a:solidFill>
                  <a:schemeClr val="accent2"/>
                </a:solidFill>
                <a:cs typeface="Arial" panose="020B0604020202020204" pitchFamily="34" charset="0"/>
              </a:rPr>
              <a:t>Employer</a:t>
            </a:r>
          </a:p>
        </p:txBody>
      </p:sp>
      <p:sp>
        <p:nvSpPr>
          <p:cNvPr id="15" name="TextBox 14"/>
          <p:cNvSpPr txBox="1"/>
          <p:nvPr/>
        </p:nvSpPr>
        <p:spPr>
          <a:xfrm>
            <a:off x="9941977" y="4002613"/>
            <a:ext cx="1167307" cy="461665"/>
          </a:xfrm>
          <a:prstGeom prst="rect">
            <a:avLst/>
          </a:prstGeom>
          <a:noFill/>
        </p:spPr>
        <p:txBody>
          <a:bodyPr wrap="none" rtlCol="0">
            <a:spAutoFit/>
          </a:bodyPr>
          <a:lstStyle/>
          <a:p>
            <a:r>
              <a:rPr lang="en-US" sz="2400" b="1" dirty="0">
                <a:solidFill>
                  <a:schemeClr val="accent2"/>
                </a:solidFill>
                <a:cs typeface="Arial" panose="020B0604020202020204" pitchFamily="34" charset="0"/>
              </a:rPr>
              <a:t>Insurer</a:t>
            </a:r>
          </a:p>
        </p:txBody>
      </p:sp>
      <p:sp>
        <p:nvSpPr>
          <p:cNvPr id="16" name="TextBox 15"/>
          <p:cNvSpPr txBox="1"/>
          <p:nvPr/>
        </p:nvSpPr>
        <p:spPr>
          <a:xfrm>
            <a:off x="7841548" y="6352918"/>
            <a:ext cx="3122971" cy="461665"/>
          </a:xfrm>
          <a:prstGeom prst="rect">
            <a:avLst/>
          </a:prstGeom>
          <a:noFill/>
        </p:spPr>
        <p:txBody>
          <a:bodyPr wrap="none" rtlCol="0">
            <a:spAutoFit/>
          </a:bodyPr>
          <a:lstStyle/>
          <a:p>
            <a:r>
              <a:rPr lang="en-US" sz="2400" b="1" dirty="0">
                <a:solidFill>
                  <a:schemeClr val="accent2"/>
                </a:solidFill>
                <a:cs typeface="Arial" panose="020B0604020202020204" pitchFamily="34" charset="0"/>
              </a:rPr>
              <a:t>Local Health Officer</a:t>
            </a:r>
          </a:p>
        </p:txBody>
      </p:sp>
      <p:sp>
        <p:nvSpPr>
          <p:cNvPr id="18" name="Oval 17"/>
          <p:cNvSpPr/>
          <p:nvPr/>
        </p:nvSpPr>
        <p:spPr>
          <a:xfrm>
            <a:off x="562304" y="1371600"/>
            <a:ext cx="2381250" cy="22148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6"/>
          <a:srcRect l="9149" t="1402" b="4854"/>
          <a:stretch/>
        </p:blipFill>
        <p:spPr>
          <a:xfrm>
            <a:off x="973237" y="1757147"/>
            <a:ext cx="1572681" cy="1477741"/>
          </a:xfrm>
          <a:prstGeom prst="rect">
            <a:avLst/>
          </a:prstGeom>
        </p:spPr>
      </p:pic>
      <p:sp>
        <p:nvSpPr>
          <p:cNvPr id="2" name="Slide Number Placeholder 1"/>
          <p:cNvSpPr>
            <a:spLocks noGrp="1"/>
          </p:cNvSpPr>
          <p:nvPr>
            <p:ph type="sldNum" sz="quarter" idx="12"/>
          </p:nvPr>
        </p:nvSpPr>
        <p:spPr/>
        <p:txBody>
          <a:bodyPr/>
          <a:lstStyle/>
          <a:p>
            <a:fld id="{79DE9035-9F63-43C6-BD88-92A4023063C7}" type="slidenum">
              <a:rPr lang="en-US" smtClean="0"/>
              <a:t>33</a:t>
            </a:fld>
            <a:endParaRPr lang="en-US" dirty="0"/>
          </a:p>
        </p:txBody>
      </p:sp>
    </p:spTree>
    <p:extLst>
      <p:ext uri="{BB962C8B-B14F-4D97-AF65-F5344CB8AC3E}">
        <p14:creationId xmlns:p14="http://schemas.microsoft.com/office/powerpoint/2010/main" val="1541954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F1E4F-1CFF-5643-939E-217C01CDF565}" type="slidenum">
              <a:rPr lang="en-US" smtClean="0"/>
              <a:pPr/>
              <a:t>34</a:t>
            </a:fld>
            <a:endParaRPr lang="en-US" dirty="0"/>
          </a:p>
        </p:txBody>
      </p:sp>
      <p:sp>
        <p:nvSpPr>
          <p:cNvPr id="2" name="Title 1"/>
          <p:cNvSpPr>
            <a:spLocks noGrp="1"/>
          </p:cNvSpPr>
          <p:nvPr>
            <p:ph type="title" idx="4294967295"/>
          </p:nvPr>
        </p:nvSpPr>
        <p:spPr>
          <a:xfrm>
            <a:off x="1708621" y="603538"/>
            <a:ext cx="10047949" cy="787400"/>
          </a:xfrm>
        </p:spPr>
        <p:txBody>
          <a:bodyPr anchor="ctr">
            <a:noAutofit/>
          </a:bodyPr>
          <a:lstStyle/>
          <a:p>
            <a:pPr algn="ctr"/>
            <a:r>
              <a:rPr lang="en-US" b="1" dirty="0">
                <a:solidFill>
                  <a:schemeClr val="tx1"/>
                </a:solidFill>
                <a:cs typeface="Arial" panose="020B0604020202020204" pitchFamily="34" charset="0"/>
              </a:rPr>
              <a:t>Does Reporting Reduce Excessive Exposure?</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056841197"/>
              </p:ext>
            </p:extLst>
          </p:nvPr>
        </p:nvGraphicFramePr>
        <p:xfrm>
          <a:off x="2038183" y="1498600"/>
          <a:ext cx="8689975" cy="5000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8446510" y="6226416"/>
            <a:ext cx="3879960" cy="584775"/>
          </a:xfrm>
          <a:prstGeom prst="rect">
            <a:avLst/>
          </a:prstGeom>
          <a:noFill/>
        </p:spPr>
        <p:txBody>
          <a:bodyPr wrap="square" rtlCol="0" anchor="ctr">
            <a:spAutoFit/>
          </a:bodyPr>
          <a:lstStyle/>
          <a:p>
            <a:r>
              <a:rPr lang="en-US" sz="1600" baseline="30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t>
            </a:r>
            <a:r>
              <a:rPr lang="en-US" sz="1600" i="1" dirty="0"/>
              <a:t>“A Guide to Pesticide Regulation in California” (</a:t>
            </a:r>
            <a:r>
              <a:rPr lang="en-US" sz="1600" dirty="0"/>
              <a:t>DPR, 2017)</a:t>
            </a:r>
          </a:p>
        </p:txBody>
      </p:sp>
    </p:spTree>
    <p:extLst>
      <p:ext uri="{BB962C8B-B14F-4D97-AF65-F5344CB8AC3E}">
        <p14:creationId xmlns:p14="http://schemas.microsoft.com/office/powerpoint/2010/main" val="2624778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563" y="479957"/>
            <a:ext cx="9840686" cy="1103548"/>
          </a:xfrm>
        </p:spPr>
        <p:txBody>
          <a:bodyPr>
            <a:normAutofit/>
          </a:bodyPr>
          <a:lstStyle/>
          <a:p>
            <a:pPr algn="ctr"/>
            <a:r>
              <a:rPr lang="en-US" sz="4000" b="1" dirty="0"/>
              <a:t>Some Causes of Underreporting</a:t>
            </a:r>
            <a:r>
              <a:rPr lang="en-US" b="1" dirty="0"/>
              <a:t> </a:t>
            </a:r>
            <a:endParaRPr lang="en-US" sz="4000" dirty="0"/>
          </a:p>
        </p:txBody>
      </p:sp>
      <p:sp>
        <p:nvSpPr>
          <p:cNvPr id="3" name="Content Placeholder 2"/>
          <p:cNvSpPr>
            <a:spLocks noGrp="1"/>
          </p:cNvSpPr>
          <p:nvPr>
            <p:ph idx="1"/>
          </p:nvPr>
        </p:nvSpPr>
        <p:spPr>
          <a:xfrm>
            <a:off x="1654307" y="2029734"/>
            <a:ext cx="7422458" cy="4378270"/>
          </a:xfrm>
        </p:spPr>
        <p:txBody>
          <a:bodyPr>
            <a:normAutofit fontScale="92500" lnSpcReduction="20000"/>
          </a:bodyPr>
          <a:lstStyle/>
          <a:p>
            <a:r>
              <a:rPr lang="en-US" sz="2400" dirty="0">
                <a:solidFill>
                  <a:schemeClr val="tx1"/>
                </a:solidFill>
                <a:cs typeface="Arial" panose="020B0604020202020204" pitchFamily="34" charset="0"/>
              </a:rPr>
              <a:t>Non-specific symptoms that resemble other diseases</a:t>
            </a:r>
          </a:p>
          <a:p>
            <a:r>
              <a:rPr lang="en-US" sz="2400" dirty="0">
                <a:solidFill>
                  <a:schemeClr val="tx1"/>
                </a:solidFill>
                <a:cs typeface="Arial" panose="020B0604020202020204" pitchFamily="34" charset="0"/>
              </a:rPr>
              <a:t>Physicians who are unfamiliar with pesticide effects</a:t>
            </a:r>
          </a:p>
          <a:p>
            <a:r>
              <a:rPr lang="en-US" sz="2400" dirty="0">
                <a:solidFill>
                  <a:schemeClr val="tx1"/>
                </a:solidFill>
                <a:cs typeface="Arial" panose="020B0604020202020204" pitchFamily="34" charset="0"/>
              </a:rPr>
              <a:t>Investigations that fail to identify the pesticide </a:t>
            </a:r>
          </a:p>
          <a:p>
            <a:r>
              <a:rPr lang="en-US" sz="2400" dirty="0">
                <a:solidFill>
                  <a:schemeClr val="tx1"/>
                </a:solidFill>
                <a:cs typeface="Arial" panose="020B0604020202020204" pitchFamily="34" charset="0"/>
              </a:rPr>
              <a:t>Difficulty in identifying and tracking chronic effects</a:t>
            </a:r>
          </a:p>
          <a:p>
            <a:r>
              <a:rPr lang="en-US" sz="2400" dirty="0">
                <a:solidFill>
                  <a:schemeClr val="tx1"/>
                </a:solidFill>
                <a:cs typeface="Arial" panose="020B0604020202020204" pitchFamily="34" charset="0"/>
              </a:rPr>
              <a:t>Providers that are reluctant or unable to report incidents</a:t>
            </a:r>
          </a:p>
          <a:p>
            <a:r>
              <a:rPr lang="en-US" sz="2400" dirty="0">
                <a:solidFill>
                  <a:schemeClr val="tx1"/>
                </a:solidFill>
                <a:cs typeface="Arial" panose="020B0604020202020204" pitchFamily="34" charset="0"/>
              </a:rPr>
              <a:t>Lack of a universal, mandatory legal duty to report incidents</a:t>
            </a:r>
          </a:p>
          <a:p>
            <a:r>
              <a:rPr lang="en-US" sz="2400" dirty="0">
                <a:solidFill>
                  <a:schemeClr val="tx1"/>
                </a:solidFill>
                <a:cs typeface="Arial" panose="020B0604020202020204" pitchFamily="34" charset="0"/>
              </a:rPr>
              <a:t>Lack of a central reporting point for all incidents</a:t>
            </a:r>
          </a:p>
          <a:p>
            <a:pPr marL="0" indent="0">
              <a:buNone/>
            </a:pPr>
            <a:endParaRPr lang="en-US" sz="1000" dirty="0">
              <a:solidFill>
                <a:schemeClr val="tx1"/>
              </a:solidFill>
            </a:endParaRPr>
          </a:p>
          <a:p>
            <a:pPr marL="0" indent="0" algn="ctr">
              <a:buNone/>
            </a:pPr>
            <a:r>
              <a:rPr lang="en-US" i="1" dirty="0">
                <a:solidFill>
                  <a:schemeClr val="tx1"/>
                </a:solidFill>
              </a:rPr>
              <a:t>								</a:t>
            </a:r>
            <a:endParaRPr lang="en-US" sz="1600" i="1" dirty="0">
              <a:solidFill>
                <a:schemeClr val="tx1"/>
              </a:solidFill>
            </a:endParaRPr>
          </a:p>
        </p:txBody>
      </p:sp>
      <p:sp>
        <p:nvSpPr>
          <p:cNvPr id="5" name="Slide Number Placeholder 4"/>
          <p:cNvSpPr>
            <a:spLocks noGrp="1"/>
          </p:cNvSpPr>
          <p:nvPr>
            <p:ph type="sldNum" sz="quarter" idx="12"/>
          </p:nvPr>
        </p:nvSpPr>
        <p:spPr/>
        <p:txBody>
          <a:bodyPr/>
          <a:lstStyle/>
          <a:p>
            <a:pPr algn="ctr" fontAlgn="base">
              <a:spcBef>
                <a:spcPct val="0"/>
              </a:spcBef>
              <a:spcAft>
                <a:spcPct val="0"/>
              </a:spcAft>
              <a:defRPr/>
            </a:pPr>
            <a:fld id="{D57F1E4F-1CFF-5643-939E-217C01CDF565}" type="slidenum">
              <a:rPr lang="en-US" sz="1800">
                <a:solidFill>
                  <a:srgbClr val="FFFFFF"/>
                </a:solidFill>
                <a:latin typeface="Arial" pitchFamily="34" charset="0"/>
              </a:rPr>
              <a:pPr algn="ctr" fontAlgn="base">
                <a:spcBef>
                  <a:spcPct val="0"/>
                </a:spcBef>
                <a:spcAft>
                  <a:spcPct val="0"/>
                </a:spcAft>
                <a:defRPr/>
              </a:pPr>
              <a:t>35</a:t>
            </a:fld>
            <a:endParaRPr lang="en-US" sz="1800" dirty="0">
              <a:solidFill>
                <a:srgbClr val="FFFFFF"/>
              </a:solidFill>
              <a:latin typeface="Arial" pitchFamily="34" charset="0"/>
            </a:endParaRPr>
          </a:p>
        </p:txBody>
      </p:sp>
      <p:sp>
        <p:nvSpPr>
          <p:cNvPr id="4" name="Right Brace 3">
            <a:extLst>
              <a:ext uri="{FF2B5EF4-FFF2-40B4-BE49-F238E27FC236}">
                <a16:creationId xmlns:a16="http://schemas.microsoft.com/office/drawing/2014/main" xmlns="" id="{D5D70603-24A4-F7A2-5F5C-F595453F41D5}"/>
              </a:ext>
            </a:extLst>
          </p:cNvPr>
          <p:cNvSpPr/>
          <p:nvPr/>
        </p:nvSpPr>
        <p:spPr>
          <a:xfrm>
            <a:off x="9022877" y="2083994"/>
            <a:ext cx="393895" cy="24395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xmlns="" id="{F4471844-259E-5BD5-87F8-4E8A200C0B63}"/>
              </a:ext>
            </a:extLst>
          </p:cNvPr>
          <p:cNvSpPr txBox="1"/>
          <p:nvPr/>
        </p:nvSpPr>
        <p:spPr>
          <a:xfrm>
            <a:off x="9488597" y="3017925"/>
            <a:ext cx="630301" cy="523220"/>
          </a:xfrm>
          <a:prstGeom prst="rect">
            <a:avLst/>
          </a:prstGeom>
          <a:noFill/>
        </p:spPr>
        <p:txBody>
          <a:bodyPr wrap="none" rtlCol="0">
            <a:spAutoFit/>
          </a:bodyPr>
          <a:lstStyle/>
          <a:p>
            <a:r>
              <a:rPr lang="en-US" sz="2800" b="1" dirty="0">
                <a:solidFill>
                  <a:schemeClr val="accent1">
                    <a:lumMod val="75000"/>
                  </a:schemeClr>
                </a:solidFill>
              </a:rPr>
              <a:t>CA</a:t>
            </a:r>
          </a:p>
        </p:txBody>
      </p:sp>
      <p:sp>
        <p:nvSpPr>
          <p:cNvPr id="6" name="TextBox 5">
            <a:extLst>
              <a:ext uri="{FF2B5EF4-FFF2-40B4-BE49-F238E27FC236}">
                <a16:creationId xmlns:a16="http://schemas.microsoft.com/office/drawing/2014/main" xmlns="" id="{3F2C84D6-75CA-28A3-6434-4EA8FB480B17}"/>
              </a:ext>
            </a:extLst>
          </p:cNvPr>
          <p:cNvSpPr txBox="1"/>
          <p:nvPr/>
        </p:nvSpPr>
        <p:spPr>
          <a:xfrm>
            <a:off x="5957042" y="6414247"/>
            <a:ext cx="6347017" cy="338554"/>
          </a:xfrm>
          <a:prstGeom prst="rect">
            <a:avLst/>
          </a:prstGeom>
          <a:noFill/>
        </p:spPr>
        <p:txBody>
          <a:bodyPr wrap="square" rtlCol="0">
            <a:spAutoFit/>
          </a:bodyPr>
          <a:lstStyle/>
          <a:p>
            <a:r>
              <a:rPr lang="en-US" sz="1600" i="1" dirty="0"/>
              <a:t>Recognition and Management of Pesticide Poisonings, 6</a:t>
            </a:r>
            <a:r>
              <a:rPr lang="en-US" sz="1600" i="1" baseline="30000" dirty="0"/>
              <a:t>th</a:t>
            </a:r>
            <a:r>
              <a:rPr lang="en-US" sz="1600" i="1" dirty="0"/>
              <a:t> ed</a:t>
            </a:r>
            <a:endParaRPr lang="en-US" sz="1600" dirty="0"/>
          </a:p>
        </p:txBody>
      </p:sp>
    </p:spTree>
    <p:extLst>
      <p:ext uri="{BB962C8B-B14F-4D97-AF65-F5344CB8AC3E}">
        <p14:creationId xmlns:p14="http://schemas.microsoft.com/office/powerpoint/2010/main" val="3067357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98629" y="2864222"/>
            <a:ext cx="5664687" cy="900419"/>
          </a:xfrm>
        </p:spPr>
        <p:txBody>
          <a:bodyPr>
            <a:normAutofit/>
          </a:bodyPr>
          <a:lstStyle/>
          <a:p>
            <a:r>
              <a:rPr lang="en-US" sz="4800" b="1" dirty="0"/>
              <a:t>Illness Prevention</a:t>
            </a:r>
          </a:p>
        </p:txBody>
      </p:sp>
      <p:sp>
        <p:nvSpPr>
          <p:cNvPr id="2" name="Slide Number Placeholder 1"/>
          <p:cNvSpPr>
            <a:spLocks noGrp="1"/>
          </p:cNvSpPr>
          <p:nvPr>
            <p:ph type="sldNum" sz="quarter" idx="12"/>
          </p:nvPr>
        </p:nvSpPr>
        <p:spPr/>
        <p:txBody>
          <a:bodyPr/>
          <a:lstStyle/>
          <a:p>
            <a:fld id="{79DE9035-9F63-43C6-BD88-92A4023063C7}" type="slidenum">
              <a:rPr lang="en-US" smtClean="0"/>
              <a:t>36</a:t>
            </a:fld>
            <a:endParaRPr lang="en-US" dirty="0"/>
          </a:p>
        </p:txBody>
      </p:sp>
      <p:sp>
        <p:nvSpPr>
          <p:cNvPr id="4" name="TextBox 3">
            <a:extLst>
              <a:ext uri="{FF2B5EF4-FFF2-40B4-BE49-F238E27FC236}">
                <a16:creationId xmlns:a16="http://schemas.microsoft.com/office/drawing/2014/main" xmlns="" id="{26742B25-31DD-4B1A-8E0F-E0E23F978ED1}"/>
              </a:ext>
            </a:extLst>
          </p:cNvPr>
          <p:cNvSpPr txBox="1"/>
          <p:nvPr/>
        </p:nvSpPr>
        <p:spPr>
          <a:xfrm>
            <a:off x="3095716" y="3806528"/>
            <a:ext cx="7545655" cy="1554849"/>
          </a:xfrm>
          <a:prstGeom prst="rect">
            <a:avLst/>
          </a:prstGeom>
          <a:noFill/>
        </p:spPr>
        <p:txBody>
          <a:bodyPr wrap="none" rtlCol="0">
            <a:spAutoFit/>
          </a:bodyPr>
          <a:lstStyle/>
          <a:p>
            <a:pPr marL="914400" lvl="1" indent="-457200">
              <a:lnSpc>
                <a:spcPct val="107000"/>
              </a:lnSpc>
              <a:buClr>
                <a:schemeClr val="accent1"/>
              </a:buClr>
              <a:buFont typeface="+mj-lt"/>
              <a:buAutoNum type="arabicPeriod"/>
            </a:pPr>
            <a:r>
              <a:rPr lang="en-US" sz="2400" dirty="0">
                <a:solidFill>
                  <a:schemeClr val="tx1">
                    <a:tint val="75000"/>
                  </a:schemeClr>
                </a:solidFill>
                <a:ea typeface="Calibri" panose="020F0502020204030204" pitchFamily="34" charset="0"/>
                <a:cs typeface="Times New Roman" panose="02020603050405020304" pitchFamily="18" charset="0"/>
              </a:rPr>
              <a:t>General dos and don’ts</a:t>
            </a:r>
          </a:p>
          <a:p>
            <a:pPr marL="914400" lvl="1" indent="-457200">
              <a:lnSpc>
                <a:spcPct val="107000"/>
              </a:lnSpc>
              <a:buClr>
                <a:schemeClr val="accent1"/>
              </a:buClr>
              <a:buFont typeface="+mj-lt"/>
              <a:buAutoNum type="arabicPeriod"/>
            </a:pPr>
            <a:r>
              <a:rPr lang="en-US" sz="2400" dirty="0">
                <a:solidFill>
                  <a:schemeClr val="tx1">
                    <a:tint val="75000"/>
                  </a:schemeClr>
                </a:solidFill>
                <a:ea typeface="Calibri" panose="020F0502020204030204" pitchFamily="34" charset="0"/>
                <a:cs typeface="Times New Roman" panose="02020603050405020304" pitchFamily="18" charset="0"/>
              </a:rPr>
              <a:t>The California Medical Supervision Program</a:t>
            </a:r>
          </a:p>
          <a:p>
            <a:pPr lvl="1">
              <a:lnSpc>
                <a:spcPct val="107000"/>
              </a:lnSpc>
              <a:buClr>
                <a:schemeClr val="accent1"/>
              </a:buClr>
            </a:pPr>
            <a:endParaRPr lang="en-US" sz="2400" dirty="0">
              <a:solidFill>
                <a:schemeClr val="tx1">
                  <a:tint val="75000"/>
                </a:schemeClr>
              </a:solidFill>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25123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D63DFA-BC4D-4FAE-8E53-E9D127C8C684}"/>
              </a:ext>
            </a:extLst>
          </p:cNvPr>
          <p:cNvSpPr>
            <a:spLocks noGrp="1"/>
          </p:cNvSpPr>
          <p:nvPr>
            <p:ph type="title"/>
          </p:nvPr>
        </p:nvSpPr>
        <p:spPr>
          <a:xfrm>
            <a:off x="1903114" y="415563"/>
            <a:ext cx="8911687" cy="1280890"/>
          </a:xfrm>
        </p:spPr>
        <p:txBody>
          <a:bodyPr/>
          <a:lstStyle/>
          <a:p>
            <a:pPr algn="ctr"/>
            <a:r>
              <a:rPr lang="en-US" sz="3600" b="1" dirty="0">
                <a:solidFill>
                  <a:schemeClr val="tx1"/>
                </a:solidFill>
                <a:ea typeface="Calibri" panose="020F0502020204030204" pitchFamily="34" charset="0"/>
                <a:cs typeface="Times New Roman" panose="02020603050405020304" pitchFamily="18" charset="0"/>
              </a:rPr>
              <a:t>General dos and don’ts</a:t>
            </a:r>
            <a:endParaRPr lang="en-US" b="1" dirty="0">
              <a:solidFill>
                <a:schemeClr val="tx1"/>
              </a:solidFill>
            </a:endParaRPr>
          </a:p>
        </p:txBody>
      </p:sp>
      <p:sp>
        <p:nvSpPr>
          <p:cNvPr id="4" name="Slide Number Placeholder 3">
            <a:extLst>
              <a:ext uri="{FF2B5EF4-FFF2-40B4-BE49-F238E27FC236}">
                <a16:creationId xmlns:a16="http://schemas.microsoft.com/office/drawing/2014/main" xmlns="" id="{7A86497C-AA67-4F43-A5E3-84D43B36B602}"/>
              </a:ext>
            </a:extLst>
          </p:cNvPr>
          <p:cNvSpPr>
            <a:spLocks noGrp="1"/>
          </p:cNvSpPr>
          <p:nvPr>
            <p:ph type="sldNum" sz="quarter" idx="12"/>
          </p:nvPr>
        </p:nvSpPr>
        <p:spPr/>
        <p:txBody>
          <a:bodyPr/>
          <a:lstStyle/>
          <a:p>
            <a:fld id="{79DE9035-9F63-43C6-BD88-92A4023063C7}" type="slidenum">
              <a:rPr lang="en-US" smtClean="0"/>
              <a:t>37</a:t>
            </a:fld>
            <a:endParaRPr lang="en-US" dirty="0"/>
          </a:p>
        </p:txBody>
      </p:sp>
      <p:pic>
        <p:nvPicPr>
          <p:cNvPr id="6" name="Picture 5">
            <a:extLst>
              <a:ext uri="{FF2B5EF4-FFF2-40B4-BE49-F238E27FC236}">
                <a16:creationId xmlns:a16="http://schemas.microsoft.com/office/drawing/2014/main" xmlns="" id="{F70C8B31-3CF6-4964-96B9-79B3DD338E1E}"/>
              </a:ext>
            </a:extLst>
          </p:cNvPr>
          <p:cNvPicPr>
            <a:picLocks noChangeAspect="1"/>
          </p:cNvPicPr>
          <p:nvPr/>
        </p:nvPicPr>
        <p:blipFill>
          <a:blip r:embed="rId3"/>
          <a:stretch>
            <a:fillRect/>
          </a:stretch>
        </p:blipFill>
        <p:spPr>
          <a:xfrm rot="571755">
            <a:off x="6035620" y="1817997"/>
            <a:ext cx="5231157" cy="4101286"/>
          </a:xfrm>
          <a:prstGeom prst="rect">
            <a:avLst/>
          </a:prstGeom>
        </p:spPr>
      </p:pic>
      <p:pic>
        <p:nvPicPr>
          <p:cNvPr id="8" name="Picture 7">
            <a:extLst>
              <a:ext uri="{FF2B5EF4-FFF2-40B4-BE49-F238E27FC236}">
                <a16:creationId xmlns:a16="http://schemas.microsoft.com/office/drawing/2014/main" xmlns="" id="{7F1352E1-3B9B-4B9D-A4A9-15CAB4888B7C}"/>
              </a:ext>
            </a:extLst>
          </p:cNvPr>
          <p:cNvPicPr>
            <a:picLocks noChangeAspect="1"/>
          </p:cNvPicPr>
          <p:nvPr/>
        </p:nvPicPr>
        <p:blipFill>
          <a:blip r:embed="rId4"/>
          <a:stretch>
            <a:fillRect/>
          </a:stretch>
        </p:blipFill>
        <p:spPr>
          <a:xfrm rot="20316862">
            <a:off x="1350936" y="2032738"/>
            <a:ext cx="4567229" cy="3722923"/>
          </a:xfrm>
          <a:prstGeom prst="rect">
            <a:avLst/>
          </a:prstGeom>
        </p:spPr>
      </p:pic>
    </p:spTree>
    <p:extLst>
      <p:ext uri="{BB962C8B-B14F-4D97-AF65-F5344CB8AC3E}">
        <p14:creationId xmlns:p14="http://schemas.microsoft.com/office/powerpoint/2010/main" val="2811326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7A86497C-AA67-4F43-A5E3-84D43B36B602}"/>
              </a:ext>
            </a:extLst>
          </p:cNvPr>
          <p:cNvSpPr>
            <a:spLocks noGrp="1"/>
          </p:cNvSpPr>
          <p:nvPr>
            <p:ph type="sldNum" sz="quarter" idx="12"/>
          </p:nvPr>
        </p:nvSpPr>
        <p:spPr/>
        <p:txBody>
          <a:bodyPr/>
          <a:lstStyle/>
          <a:p>
            <a:fld id="{79DE9035-9F63-43C6-BD88-92A4023063C7}" type="slidenum">
              <a:rPr lang="en-US" smtClean="0"/>
              <a:t>38</a:t>
            </a:fld>
            <a:endParaRPr lang="en-US" dirty="0"/>
          </a:p>
        </p:txBody>
      </p:sp>
      <p:pic>
        <p:nvPicPr>
          <p:cNvPr id="6" name="Picture 5">
            <a:extLst>
              <a:ext uri="{FF2B5EF4-FFF2-40B4-BE49-F238E27FC236}">
                <a16:creationId xmlns:a16="http://schemas.microsoft.com/office/drawing/2014/main" xmlns="" id="{F70C8B31-3CF6-4964-96B9-79B3DD338E1E}"/>
              </a:ext>
            </a:extLst>
          </p:cNvPr>
          <p:cNvPicPr>
            <a:picLocks noChangeAspect="1"/>
          </p:cNvPicPr>
          <p:nvPr/>
        </p:nvPicPr>
        <p:blipFill>
          <a:blip r:embed="rId3"/>
          <a:stretch>
            <a:fillRect/>
          </a:stretch>
        </p:blipFill>
        <p:spPr>
          <a:xfrm rot="571755">
            <a:off x="6565009" y="1834038"/>
            <a:ext cx="5231157" cy="4101286"/>
          </a:xfrm>
          <a:prstGeom prst="rect">
            <a:avLst/>
          </a:prstGeom>
        </p:spPr>
      </p:pic>
      <p:pic>
        <p:nvPicPr>
          <p:cNvPr id="8" name="Picture 7">
            <a:extLst>
              <a:ext uri="{FF2B5EF4-FFF2-40B4-BE49-F238E27FC236}">
                <a16:creationId xmlns:a16="http://schemas.microsoft.com/office/drawing/2014/main" xmlns="" id="{7F1352E1-3B9B-4B9D-A4A9-15CAB4888B7C}"/>
              </a:ext>
            </a:extLst>
          </p:cNvPr>
          <p:cNvPicPr>
            <a:picLocks noChangeAspect="1"/>
          </p:cNvPicPr>
          <p:nvPr/>
        </p:nvPicPr>
        <p:blipFill>
          <a:blip r:embed="rId4"/>
          <a:stretch>
            <a:fillRect/>
          </a:stretch>
        </p:blipFill>
        <p:spPr>
          <a:xfrm rot="19995899">
            <a:off x="2088868" y="2193158"/>
            <a:ext cx="4567229" cy="3722923"/>
          </a:xfrm>
          <a:prstGeom prst="rect">
            <a:avLst/>
          </a:prstGeom>
        </p:spPr>
      </p:pic>
      <p:pic>
        <p:nvPicPr>
          <p:cNvPr id="10" name="Picture 9">
            <a:extLst>
              <a:ext uri="{FF2B5EF4-FFF2-40B4-BE49-F238E27FC236}">
                <a16:creationId xmlns:a16="http://schemas.microsoft.com/office/drawing/2014/main" xmlns="" id="{EF8EC5ED-2E84-40D9-9CF7-D5B12D22FF80}"/>
              </a:ext>
            </a:extLst>
          </p:cNvPr>
          <p:cNvPicPr>
            <a:picLocks noChangeAspect="1"/>
          </p:cNvPicPr>
          <p:nvPr/>
        </p:nvPicPr>
        <p:blipFill>
          <a:blip r:embed="rId5"/>
          <a:stretch>
            <a:fillRect/>
          </a:stretch>
        </p:blipFill>
        <p:spPr>
          <a:xfrm rot="1060250">
            <a:off x="5966018" y="859060"/>
            <a:ext cx="5727071" cy="3855851"/>
          </a:xfrm>
          <a:prstGeom prst="rect">
            <a:avLst/>
          </a:prstGeom>
        </p:spPr>
      </p:pic>
      <p:pic>
        <p:nvPicPr>
          <p:cNvPr id="12" name="Picture 11">
            <a:extLst>
              <a:ext uri="{FF2B5EF4-FFF2-40B4-BE49-F238E27FC236}">
                <a16:creationId xmlns:a16="http://schemas.microsoft.com/office/drawing/2014/main" xmlns="" id="{571F3DA3-2D7C-4809-B9A8-8AB7995D2B7C}"/>
              </a:ext>
            </a:extLst>
          </p:cNvPr>
          <p:cNvPicPr>
            <a:picLocks noChangeAspect="1"/>
          </p:cNvPicPr>
          <p:nvPr/>
        </p:nvPicPr>
        <p:blipFill>
          <a:blip r:embed="rId6"/>
          <a:stretch>
            <a:fillRect/>
          </a:stretch>
        </p:blipFill>
        <p:spPr>
          <a:xfrm rot="20776878">
            <a:off x="1913243" y="290951"/>
            <a:ext cx="3329734" cy="6197683"/>
          </a:xfrm>
          <a:prstGeom prst="rect">
            <a:avLst/>
          </a:prstGeom>
        </p:spPr>
      </p:pic>
      <p:pic>
        <p:nvPicPr>
          <p:cNvPr id="7" name="Picture 6">
            <a:extLst>
              <a:ext uri="{FF2B5EF4-FFF2-40B4-BE49-F238E27FC236}">
                <a16:creationId xmlns:a16="http://schemas.microsoft.com/office/drawing/2014/main" xmlns="" id="{26B3D22E-DBB4-4439-8B6C-09E90A440A03}"/>
              </a:ext>
            </a:extLst>
          </p:cNvPr>
          <p:cNvPicPr>
            <a:picLocks noChangeAspect="1"/>
          </p:cNvPicPr>
          <p:nvPr/>
        </p:nvPicPr>
        <p:blipFill>
          <a:blip r:embed="rId7"/>
          <a:stretch>
            <a:fillRect/>
          </a:stretch>
        </p:blipFill>
        <p:spPr>
          <a:xfrm>
            <a:off x="3130918" y="3156238"/>
            <a:ext cx="5515692" cy="3588165"/>
          </a:xfrm>
          <a:prstGeom prst="rect">
            <a:avLst/>
          </a:prstGeom>
        </p:spPr>
      </p:pic>
    </p:spTree>
    <p:extLst>
      <p:ext uri="{BB962C8B-B14F-4D97-AF65-F5344CB8AC3E}">
        <p14:creationId xmlns:p14="http://schemas.microsoft.com/office/powerpoint/2010/main" val="4085703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15328" y="1871936"/>
            <a:ext cx="7365890" cy="3942746"/>
          </a:xfrm>
          <a:prstGeom prst="rect">
            <a:avLst/>
          </a:prstGeom>
        </p:spPr>
        <p:txBody>
          <a:bodyPr vert="horz" wrap="square" lIns="0" tIns="13335" rIns="0" bIns="0" rtlCol="0">
            <a:spAutoFit/>
          </a:bodyPr>
          <a:lstStyle/>
          <a:p>
            <a:pPr marL="1273810" marR="855344">
              <a:spcBef>
                <a:spcPts val="105"/>
              </a:spcBef>
            </a:pPr>
            <a:r>
              <a:rPr lang="en-US" sz="2800" b="1" dirty="0">
                <a:ea typeface="+mj-ea"/>
                <a:cs typeface="Calibri" panose="020F0502020204030204" pitchFamily="34" charset="0"/>
              </a:rPr>
              <a:t>Why?</a:t>
            </a:r>
          </a:p>
          <a:p>
            <a:pPr marL="1273810" marR="855344">
              <a:spcBef>
                <a:spcPts val="105"/>
              </a:spcBef>
            </a:pPr>
            <a:r>
              <a:rPr lang="en-US" sz="2800" dirty="0">
                <a:ea typeface="+mj-ea"/>
                <a:cs typeface="Calibri" panose="020F0502020204030204" pitchFamily="34" charset="0"/>
              </a:rPr>
              <a:t>To protect pesticide handlers who work with the most toxic cholinesterase inhibiting pesticides.</a:t>
            </a:r>
          </a:p>
          <a:p>
            <a:pPr marL="1273810" marR="855344">
              <a:spcBef>
                <a:spcPts val="105"/>
              </a:spcBef>
            </a:pPr>
            <a:endParaRPr lang="en-US" sz="2800" b="1" dirty="0">
              <a:ea typeface="+mj-ea"/>
              <a:cs typeface="Calibri" panose="020F0502020204030204" pitchFamily="34" charset="0"/>
            </a:endParaRPr>
          </a:p>
          <a:p>
            <a:pPr marL="1273810" marR="855344">
              <a:spcBef>
                <a:spcPts val="105"/>
              </a:spcBef>
            </a:pPr>
            <a:r>
              <a:rPr lang="en-US" sz="2800" b="1" dirty="0">
                <a:ea typeface="+mj-ea"/>
                <a:cs typeface="Calibri" panose="020F0502020204030204" pitchFamily="34" charset="0"/>
              </a:rPr>
              <a:t>How?</a:t>
            </a:r>
          </a:p>
          <a:p>
            <a:pPr marL="1273810" marR="855344">
              <a:spcBef>
                <a:spcPts val="105"/>
              </a:spcBef>
            </a:pPr>
            <a:r>
              <a:rPr lang="en-US" sz="2800" dirty="0">
                <a:ea typeface="+mj-ea"/>
                <a:cs typeface="Calibri" panose="020F0502020204030204" pitchFamily="34" charset="0"/>
              </a:rPr>
              <a:t>By monitoring blood cholinesterase activity levels.</a:t>
            </a:r>
            <a:endParaRPr sz="2800" dirty="0">
              <a:ea typeface="+mj-ea"/>
              <a:cs typeface="Calibri" panose="020F0502020204030204" pitchFamily="34" charset="0"/>
            </a:endParaRPr>
          </a:p>
        </p:txBody>
      </p:sp>
      <p:sp>
        <p:nvSpPr>
          <p:cNvPr id="4" name="object 4"/>
          <p:cNvSpPr txBox="1">
            <a:spLocks noGrp="1"/>
          </p:cNvSpPr>
          <p:nvPr>
            <p:ph type="title"/>
          </p:nvPr>
        </p:nvSpPr>
        <p:spPr>
          <a:xfrm>
            <a:off x="1726526" y="733099"/>
            <a:ext cx="9577136" cy="566822"/>
          </a:xfrm>
          <a:prstGeom prst="rect">
            <a:avLst/>
          </a:prstGeom>
        </p:spPr>
        <p:txBody>
          <a:bodyPr vert="horz" wrap="square" lIns="0" tIns="12700" rIns="0" bIns="0" rtlCol="0" anchor="t">
            <a:spAutoFit/>
          </a:bodyPr>
          <a:lstStyle/>
          <a:p>
            <a:pPr marL="12700" algn="ctr">
              <a:spcBef>
                <a:spcPts val="100"/>
              </a:spcBef>
            </a:pPr>
            <a:r>
              <a:rPr b="1" spc="-25" dirty="0">
                <a:solidFill>
                  <a:schemeClr val="tx1"/>
                </a:solidFill>
              </a:rPr>
              <a:t>California</a:t>
            </a:r>
            <a:r>
              <a:rPr b="1" spc="-95" dirty="0">
                <a:solidFill>
                  <a:schemeClr val="tx1"/>
                </a:solidFill>
              </a:rPr>
              <a:t> </a:t>
            </a:r>
            <a:r>
              <a:rPr b="1" spc="-20" dirty="0">
                <a:solidFill>
                  <a:schemeClr val="tx1"/>
                </a:solidFill>
              </a:rPr>
              <a:t>Medical</a:t>
            </a:r>
            <a:r>
              <a:rPr b="1" spc="-80" dirty="0">
                <a:solidFill>
                  <a:schemeClr val="tx1"/>
                </a:solidFill>
              </a:rPr>
              <a:t> </a:t>
            </a:r>
            <a:r>
              <a:rPr b="1" spc="-20" dirty="0">
                <a:solidFill>
                  <a:schemeClr val="tx1"/>
                </a:solidFill>
              </a:rPr>
              <a:t>Supervision</a:t>
            </a:r>
            <a:r>
              <a:rPr b="1" spc="-110" dirty="0">
                <a:solidFill>
                  <a:schemeClr val="tx1"/>
                </a:solidFill>
              </a:rPr>
              <a:t> </a:t>
            </a:r>
            <a:r>
              <a:rPr b="1" spc="-25" dirty="0">
                <a:solidFill>
                  <a:schemeClr val="tx1"/>
                </a:solidFill>
              </a:rPr>
              <a:t>Program</a:t>
            </a:r>
            <a:endParaRPr b="1" dirty="0">
              <a:solidFill>
                <a:schemeClr val="tx1"/>
              </a:solidFill>
            </a:endParaRPr>
          </a:p>
        </p:txBody>
      </p:sp>
      <p:sp>
        <p:nvSpPr>
          <p:cNvPr id="6" name="Slide Number Placeholder 5"/>
          <p:cNvSpPr>
            <a:spLocks noGrp="1"/>
          </p:cNvSpPr>
          <p:nvPr>
            <p:ph type="sldNum" sz="quarter" idx="12"/>
          </p:nvPr>
        </p:nvSpPr>
        <p:spPr/>
        <p:txBody>
          <a:bodyPr/>
          <a:lstStyle/>
          <a:p>
            <a:fld id="{79DE9035-9F63-43C6-BD88-92A4023063C7}" type="slidenum">
              <a:rPr lang="en-US" smtClean="0"/>
              <a:t>39</a:t>
            </a:fld>
            <a:endParaRPr lang="en-US" dirty="0"/>
          </a:p>
        </p:txBody>
      </p:sp>
      <p:pic>
        <p:nvPicPr>
          <p:cNvPr id="7" name="Picture 6" descr="A picture containing outdoor, person, vegetable&#10;&#10;Description automatically generated">
            <a:extLst>
              <a:ext uri="{FF2B5EF4-FFF2-40B4-BE49-F238E27FC236}">
                <a16:creationId xmlns:a16="http://schemas.microsoft.com/office/drawing/2014/main" xmlns="" id="{CEFD373A-7D1E-45A7-AE87-89B614AECB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8334" y="2472549"/>
            <a:ext cx="3943260" cy="262884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56878" y="2371571"/>
            <a:ext cx="8915399" cy="1468800"/>
          </a:xfrm>
        </p:spPr>
        <p:txBody>
          <a:bodyPr>
            <a:normAutofit/>
          </a:bodyPr>
          <a:lstStyle/>
          <a:p>
            <a:pPr algn="ctr"/>
            <a:r>
              <a:rPr lang="en-US" sz="4800" b="1" dirty="0"/>
              <a:t>Introduction to Pesticides</a:t>
            </a:r>
          </a:p>
        </p:txBody>
      </p:sp>
      <p:sp>
        <p:nvSpPr>
          <p:cNvPr id="6" name="Text Placeholder 5"/>
          <p:cNvSpPr>
            <a:spLocks noGrp="1"/>
          </p:cNvSpPr>
          <p:nvPr>
            <p:ph type="body" idx="1"/>
          </p:nvPr>
        </p:nvSpPr>
        <p:spPr>
          <a:xfrm>
            <a:off x="4120395" y="4006477"/>
            <a:ext cx="4828734" cy="860400"/>
          </a:xfrm>
        </p:spPr>
        <p:txBody>
          <a:bodyPr>
            <a:noAutofit/>
          </a:bodyPr>
          <a:lstStyle/>
          <a:p>
            <a:pPr marL="457200" indent="-457200">
              <a:buAutoNum type="arabicPeriod"/>
            </a:pPr>
            <a:r>
              <a:rPr lang="en-US" sz="2400" dirty="0">
                <a:solidFill>
                  <a:schemeClr val="tx1">
                    <a:tint val="75000"/>
                  </a:schemeClr>
                </a:solidFill>
                <a:ea typeface="Calibri" panose="020F0502020204030204" pitchFamily="34" charset="0"/>
                <a:cs typeface="Arial" panose="020B0604020202020204" pitchFamily="34" charset="0"/>
              </a:rPr>
              <a:t>Common pests</a:t>
            </a:r>
          </a:p>
          <a:p>
            <a:pPr marL="457200" indent="-457200">
              <a:buAutoNum type="arabicPeriod"/>
            </a:pPr>
            <a:r>
              <a:rPr lang="en-US" sz="2400" dirty="0">
                <a:solidFill>
                  <a:schemeClr val="tx1">
                    <a:tint val="75000"/>
                  </a:schemeClr>
                </a:solidFill>
                <a:ea typeface="Calibri" panose="020F0502020204030204" pitchFamily="34" charset="0"/>
                <a:cs typeface="Arial" panose="020B0604020202020204" pitchFamily="34" charset="0"/>
              </a:rPr>
              <a:t>Classification of pesticides</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DE9035-9F63-43C6-BD88-92A4023063C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74756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9DE9035-9F63-43C6-BD88-92A4023063C7}" type="slidenum">
              <a:rPr lang="en-US" smtClean="0"/>
              <a:t>40</a:t>
            </a:fld>
            <a:endParaRPr lang="en-US" dirty="0"/>
          </a:p>
        </p:txBody>
      </p:sp>
      <p:pic>
        <p:nvPicPr>
          <p:cNvPr id="7" name="object 4"/>
          <p:cNvPicPr>
            <a:picLocks noGrp="1"/>
          </p:cNvPicPr>
          <p:nvPr>
            <p:ph idx="1"/>
          </p:nvPr>
        </p:nvPicPr>
        <p:blipFill>
          <a:blip r:embed="rId3" cstate="print"/>
          <a:stretch>
            <a:fillRect/>
          </a:stretch>
        </p:blipFill>
        <p:spPr>
          <a:xfrm>
            <a:off x="2246812" y="78378"/>
            <a:ext cx="8503920" cy="671717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91874" y="588081"/>
            <a:ext cx="8911687" cy="566181"/>
          </a:xfrm>
          <a:prstGeom prst="rect">
            <a:avLst/>
          </a:prstGeom>
        </p:spPr>
        <p:txBody>
          <a:bodyPr vert="horz" wrap="square" lIns="0" tIns="12065" rIns="0" bIns="0" rtlCol="0" anchor="t">
            <a:spAutoFit/>
          </a:bodyPr>
          <a:lstStyle/>
          <a:p>
            <a:pPr marL="12700">
              <a:spcBef>
                <a:spcPts val="95"/>
              </a:spcBef>
            </a:pPr>
            <a:r>
              <a:rPr lang="en-US" b="1" spc="-65" dirty="0">
                <a:solidFill>
                  <a:schemeClr val="tx1"/>
                </a:solidFill>
                <a:cs typeface="Calibri Light"/>
              </a:rPr>
              <a:t>Recommendations Based on ChE Levels</a:t>
            </a:r>
            <a:endParaRPr lang="en-US" b="1" dirty="0">
              <a:solidFill>
                <a:schemeClr val="tx1"/>
              </a:solidFill>
              <a:cs typeface="Calibri Light"/>
            </a:endParaRPr>
          </a:p>
        </p:txBody>
      </p:sp>
      <p:sp>
        <p:nvSpPr>
          <p:cNvPr id="11" name="Text Placeholder 10"/>
          <p:cNvSpPr>
            <a:spLocks noGrp="1"/>
          </p:cNvSpPr>
          <p:nvPr>
            <p:ph type="body" idx="1"/>
          </p:nvPr>
        </p:nvSpPr>
        <p:spPr>
          <a:xfrm>
            <a:off x="2312299" y="1675955"/>
            <a:ext cx="3719074" cy="1033145"/>
          </a:xfrm>
        </p:spPr>
        <p:txBody>
          <a:bodyPr/>
          <a:lstStyle/>
          <a:p>
            <a:pPr marL="12700">
              <a:spcBef>
                <a:spcPts val="95"/>
              </a:spcBef>
            </a:pPr>
            <a:r>
              <a:rPr lang="en-US" sz="2200" b="1" dirty="0">
                <a:cs typeface="Calibri"/>
              </a:rPr>
              <a:t>When must the worker stop handling these pesticides: </a:t>
            </a:r>
          </a:p>
        </p:txBody>
      </p:sp>
      <p:sp>
        <p:nvSpPr>
          <p:cNvPr id="13" name="Text Placeholder 12"/>
          <p:cNvSpPr>
            <a:spLocks noGrp="1"/>
          </p:cNvSpPr>
          <p:nvPr>
            <p:ph type="body" sz="quarter" idx="3"/>
          </p:nvPr>
        </p:nvSpPr>
        <p:spPr>
          <a:xfrm>
            <a:off x="7182928" y="1743093"/>
            <a:ext cx="3863441" cy="921539"/>
          </a:xfrm>
        </p:spPr>
        <p:txBody>
          <a:bodyPr/>
          <a:lstStyle/>
          <a:p>
            <a:pPr marL="12700">
              <a:spcBef>
                <a:spcPts val="95"/>
              </a:spcBef>
            </a:pPr>
            <a:r>
              <a:rPr lang="en-US" sz="2200" b="1" dirty="0">
                <a:solidFill>
                  <a:schemeClr val="tx1"/>
                </a:solidFill>
                <a:cs typeface="Calibri"/>
              </a:rPr>
              <a:t>When can the worker resume handling these pesticides: </a:t>
            </a:r>
          </a:p>
        </p:txBody>
      </p:sp>
      <p:sp>
        <p:nvSpPr>
          <p:cNvPr id="8" name="Slide Number Placeholder 7"/>
          <p:cNvSpPr>
            <a:spLocks noGrp="1"/>
          </p:cNvSpPr>
          <p:nvPr>
            <p:ph type="sldNum" sz="quarter" idx="12"/>
          </p:nvPr>
        </p:nvSpPr>
        <p:spPr/>
        <p:txBody>
          <a:bodyPr/>
          <a:lstStyle/>
          <a:p>
            <a:fld id="{B6F15528-21DE-4FAA-801E-634DDDAF4B2B}" type="slidenum">
              <a:rPr lang="en-US" smtClean="0"/>
              <a:t>41</a:t>
            </a:fld>
            <a:endParaRPr lang="en-US"/>
          </a:p>
        </p:txBody>
      </p:sp>
      <p:sp>
        <p:nvSpPr>
          <p:cNvPr id="3" name="object 3"/>
          <p:cNvSpPr/>
          <p:nvPr/>
        </p:nvSpPr>
        <p:spPr>
          <a:xfrm>
            <a:off x="6540269" y="1655861"/>
            <a:ext cx="0" cy="4225925"/>
          </a:xfrm>
          <a:custGeom>
            <a:avLst/>
            <a:gdLst/>
            <a:ahLst/>
            <a:cxnLst/>
            <a:rect l="l" t="t" r="r" b="b"/>
            <a:pathLst>
              <a:path h="4225925">
                <a:moveTo>
                  <a:pt x="0" y="0"/>
                </a:moveTo>
                <a:lnTo>
                  <a:pt x="0" y="4225658"/>
                </a:lnTo>
              </a:path>
            </a:pathLst>
          </a:custGeom>
          <a:ln w="28956">
            <a:solidFill>
              <a:srgbClr val="BEBEBE"/>
            </a:solidFill>
          </a:ln>
        </p:spPr>
        <p:txBody>
          <a:bodyPr wrap="square" lIns="0" tIns="0" rIns="0" bIns="0" rtlCol="0"/>
          <a:lstStyle/>
          <a:p>
            <a:endParaRPr/>
          </a:p>
        </p:txBody>
      </p:sp>
      <p:sp>
        <p:nvSpPr>
          <p:cNvPr id="5" name="object 5"/>
          <p:cNvSpPr txBox="1"/>
          <p:nvPr/>
        </p:nvSpPr>
        <p:spPr>
          <a:xfrm>
            <a:off x="2453702" y="3108553"/>
            <a:ext cx="3308590" cy="2474395"/>
          </a:xfrm>
          <a:prstGeom prst="rect">
            <a:avLst/>
          </a:prstGeom>
        </p:spPr>
        <p:txBody>
          <a:bodyPr vert="horz" wrap="square" lIns="0" tIns="12065" rIns="0" bIns="0" rtlCol="0">
            <a:spAutoFit/>
          </a:bodyPr>
          <a:lstStyle/>
          <a:p>
            <a:pPr marL="355600" marR="17780" indent="-342900">
              <a:spcBef>
                <a:spcPts val="1225"/>
              </a:spcBef>
              <a:buClr>
                <a:schemeClr val="accent1"/>
              </a:buClr>
              <a:buFont typeface="Arial" panose="020B0604020202020204" pitchFamily="34" charset="0"/>
              <a:buChar char="•"/>
            </a:pPr>
            <a:r>
              <a:rPr lang="en-US" sz="2000" dirty="0">
                <a:cs typeface="Calibri"/>
              </a:rPr>
              <a:t>If</a:t>
            </a:r>
            <a:r>
              <a:rPr lang="en-US" sz="2000" spc="-35" dirty="0">
                <a:cs typeface="Calibri"/>
              </a:rPr>
              <a:t> </a:t>
            </a:r>
            <a:r>
              <a:rPr lang="en-US" sz="2000" dirty="0">
                <a:cs typeface="Calibri"/>
              </a:rPr>
              <a:t>≤</a:t>
            </a:r>
            <a:r>
              <a:rPr lang="en-US" sz="2000" spc="-10" dirty="0">
                <a:cs typeface="Calibri"/>
              </a:rPr>
              <a:t> </a:t>
            </a:r>
            <a:r>
              <a:rPr lang="en-US" sz="2000" dirty="0">
                <a:cs typeface="Calibri"/>
              </a:rPr>
              <a:t>70</a:t>
            </a:r>
            <a:r>
              <a:rPr lang="en-US" sz="2000" spc="-30" dirty="0">
                <a:cs typeface="Calibri"/>
              </a:rPr>
              <a:t> </a:t>
            </a:r>
            <a:r>
              <a:rPr lang="en-US" sz="2000" dirty="0">
                <a:cs typeface="Calibri"/>
              </a:rPr>
              <a:t>%</a:t>
            </a:r>
            <a:r>
              <a:rPr lang="en-US" sz="2000" spc="-25" dirty="0">
                <a:cs typeface="Calibri"/>
              </a:rPr>
              <a:t> </a:t>
            </a:r>
            <a:r>
              <a:rPr lang="en-US" sz="2000" dirty="0">
                <a:cs typeface="Calibri"/>
              </a:rPr>
              <a:t>of</a:t>
            </a:r>
            <a:r>
              <a:rPr lang="en-US" sz="2000" spc="-40" dirty="0">
                <a:cs typeface="Calibri"/>
              </a:rPr>
              <a:t> </a:t>
            </a:r>
            <a:r>
              <a:rPr lang="en-US" sz="2000" dirty="0">
                <a:cs typeface="Calibri"/>
              </a:rPr>
              <a:t>RBC</a:t>
            </a:r>
            <a:r>
              <a:rPr lang="en-US" sz="2000" spc="-5" dirty="0">
                <a:cs typeface="Calibri"/>
              </a:rPr>
              <a:t> </a:t>
            </a:r>
            <a:r>
              <a:rPr lang="en-US" sz="2000" b="1" dirty="0">
                <a:cs typeface="Calibri"/>
              </a:rPr>
              <a:t>OR</a:t>
            </a:r>
            <a:r>
              <a:rPr lang="en-US" sz="2000" b="1" spc="-25" dirty="0">
                <a:cs typeface="Calibri"/>
              </a:rPr>
              <a:t> </a:t>
            </a:r>
            <a:r>
              <a:rPr lang="en-US" sz="2000" dirty="0">
                <a:cs typeface="Calibri"/>
              </a:rPr>
              <a:t>if</a:t>
            </a:r>
            <a:r>
              <a:rPr lang="en-US" sz="2000" spc="-35" dirty="0">
                <a:cs typeface="Calibri"/>
              </a:rPr>
              <a:t> </a:t>
            </a:r>
            <a:r>
              <a:rPr lang="en-US" sz="2000" dirty="0">
                <a:cs typeface="Calibri"/>
              </a:rPr>
              <a:t>≤</a:t>
            </a:r>
            <a:r>
              <a:rPr lang="en-US" sz="2000" spc="-20" dirty="0">
                <a:cs typeface="Calibri"/>
              </a:rPr>
              <a:t> </a:t>
            </a:r>
            <a:r>
              <a:rPr lang="en-US" sz="2000" dirty="0">
                <a:cs typeface="Calibri"/>
              </a:rPr>
              <a:t>60</a:t>
            </a:r>
            <a:r>
              <a:rPr lang="en-US" sz="2000" spc="-20" dirty="0">
                <a:cs typeface="Calibri"/>
              </a:rPr>
              <a:t> </a:t>
            </a:r>
            <a:r>
              <a:rPr lang="en-US" sz="2000" dirty="0">
                <a:cs typeface="Calibri"/>
              </a:rPr>
              <a:t>%</a:t>
            </a:r>
            <a:r>
              <a:rPr lang="en-US" sz="2000" spc="-25" dirty="0">
                <a:cs typeface="Calibri"/>
              </a:rPr>
              <a:t> of </a:t>
            </a:r>
            <a:r>
              <a:rPr lang="en-US" sz="2000" dirty="0">
                <a:cs typeface="Calibri"/>
              </a:rPr>
              <a:t>plasma</a:t>
            </a:r>
            <a:r>
              <a:rPr lang="en-US" sz="2000" spc="-75" dirty="0">
                <a:cs typeface="Calibri"/>
              </a:rPr>
              <a:t> </a:t>
            </a:r>
            <a:r>
              <a:rPr lang="en-US" sz="2000" dirty="0">
                <a:cs typeface="Calibri"/>
              </a:rPr>
              <a:t>baseline</a:t>
            </a:r>
            <a:r>
              <a:rPr lang="en-US" sz="2000" spc="-70" dirty="0">
                <a:cs typeface="Calibri"/>
              </a:rPr>
              <a:t> </a:t>
            </a:r>
            <a:r>
              <a:rPr lang="en-US" sz="2000" spc="-10" dirty="0">
                <a:cs typeface="Calibri"/>
              </a:rPr>
              <a:t>values </a:t>
            </a:r>
          </a:p>
          <a:p>
            <a:pPr marL="12700" marR="17780">
              <a:spcBef>
                <a:spcPts val="1225"/>
              </a:spcBef>
            </a:pPr>
            <a:endParaRPr lang="en-US" sz="2000" dirty="0">
              <a:cs typeface="Calibri"/>
            </a:endParaRPr>
          </a:p>
          <a:p>
            <a:pPr marL="12700" marR="17780">
              <a:spcBef>
                <a:spcPts val="1225"/>
              </a:spcBef>
            </a:pPr>
            <a:r>
              <a:rPr lang="en-US" sz="2000" spc="-30" dirty="0">
                <a:solidFill>
                  <a:srgbClr val="C00000"/>
                </a:solidFill>
                <a:cs typeface="Calibri"/>
              </a:rPr>
              <a:t>*Note: w</a:t>
            </a:r>
            <a:r>
              <a:rPr sz="2000" spc="-30" dirty="0">
                <a:solidFill>
                  <a:srgbClr val="C00000"/>
                </a:solidFill>
                <a:cs typeface="Calibri"/>
              </a:rPr>
              <a:t>orkers</a:t>
            </a:r>
            <a:r>
              <a:rPr sz="2000" spc="-65" dirty="0">
                <a:solidFill>
                  <a:srgbClr val="C00000"/>
                </a:solidFill>
                <a:cs typeface="Calibri"/>
              </a:rPr>
              <a:t> </a:t>
            </a:r>
            <a:r>
              <a:rPr sz="2000" dirty="0">
                <a:solidFill>
                  <a:srgbClr val="C00000"/>
                </a:solidFill>
                <a:cs typeface="Calibri"/>
              </a:rPr>
              <a:t>can</a:t>
            </a:r>
            <a:r>
              <a:rPr sz="2000" spc="-70" dirty="0">
                <a:solidFill>
                  <a:srgbClr val="C00000"/>
                </a:solidFill>
                <a:cs typeface="Calibri"/>
              </a:rPr>
              <a:t> </a:t>
            </a:r>
            <a:r>
              <a:rPr sz="2000" spc="-10" dirty="0">
                <a:solidFill>
                  <a:srgbClr val="C00000"/>
                </a:solidFill>
                <a:cs typeface="Calibri"/>
              </a:rPr>
              <a:t>continue</a:t>
            </a:r>
            <a:r>
              <a:rPr sz="2000" spc="-60" dirty="0">
                <a:solidFill>
                  <a:srgbClr val="C00000"/>
                </a:solidFill>
                <a:cs typeface="Calibri"/>
              </a:rPr>
              <a:t> </a:t>
            </a:r>
            <a:r>
              <a:rPr sz="2000" dirty="0">
                <a:solidFill>
                  <a:srgbClr val="C00000"/>
                </a:solidFill>
                <a:cs typeface="Calibri"/>
              </a:rPr>
              <a:t>working</a:t>
            </a:r>
            <a:r>
              <a:rPr lang="en-US" sz="2000" dirty="0">
                <a:solidFill>
                  <a:srgbClr val="C00000"/>
                </a:solidFill>
                <a:cs typeface="Calibri"/>
              </a:rPr>
              <a:t> in other capacities </a:t>
            </a:r>
            <a:endParaRPr sz="2000" dirty="0">
              <a:solidFill>
                <a:srgbClr val="C00000"/>
              </a:solidFill>
              <a:cs typeface="Calibri"/>
            </a:endParaRPr>
          </a:p>
        </p:txBody>
      </p:sp>
      <p:pic>
        <p:nvPicPr>
          <p:cNvPr id="7" name="Picture 6" descr="A person in a field holding a stick&#10;&#10;Description automatically generated with low confidence">
            <a:extLst>
              <a:ext uri="{FF2B5EF4-FFF2-40B4-BE49-F238E27FC236}">
                <a16:creationId xmlns:a16="http://schemas.microsoft.com/office/drawing/2014/main" xmlns="" id="{342ACD54-A5CE-42C4-84E5-2BFF7156F6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6249" y="4402183"/>
            <a:ext cx="3519221" cy="2346147"/>
          </a:xfrm>
          <a:prstGeom prst="rect">
            <a:avLst/>
          </a:prstGeom>
        </p:spPr>
      </p:pic>
      <p:sp>
        <p:nvSpPr>
          <p:cNvPr id="10" name="TextBox 9">
            <a:extLst>
              <a:ext uri="{FF2B5EF4-FFF2-40B4-BE49-F238E27FC236}">
                <a16:creationId xmlns:a16="http://schemas.microsoft.com/office/drawing/2014/main" xmlns="" id="{94275477-46DA-5A73-B729-F8D8E56FE9C3}"/>
              </a:ext>
            </a:extLst>
          </p:cNvPr>
          <p:cNvSpPr txBox="1"/>
          <p:nvPr/>
        </p:nvSpPr>
        <p:spPr>
          <a:xfrm>
            <a:off x="7182928" y="2869930"/>
            <a:ext cx="3540034" cy="1323439"/>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2000" dirty="0">
                <a:cs typeface="Calibri"/>
              </a:rPr>
              <a:t>If levels return to </a:t>
            </a:r>
            <a:r>
              <a:rPr lang="en-US" sz="2000" b="1" dirty="0">
                <a:cs typeface="Calibri"/>
              </a:rPr>
              <a:t>80%</a:t>
            </a:r>
            <a:r>
              <a:rPr lang="en-US" sz="2000" b="1" spc="-35" dirty="0">
                <a:cs typeface="Calibri"/>
              </a:rPr>
              <a:t> </a:t>
            </a:r>
            <a:r>
              <a:rPr lang="en-US" sz="2000" b="1" dirty="0">
                <a:cs typeface="Calibri"/>
              </a:rPr>
              <a:t>or</a:t>
            </a:r>
            <a:r>
              <a:rPr lang="en-US" sz="2000" b="1" spc="-40" dirty="0">
                <a:cs typeface="Calibri"/>
              </a:rPr>
              <a:t> </a:t>
            </a:r>
            <a:r>
              <a:rPr lang="en-US" sz="2000" b="1" dirty="0">
                <a:cs typeface="Calibri"/>
              </a:rPr>
              <a:t>more</a:t>
            </a:r>
            <a:r>
              <a:rPr lang="en-US" sz="2000" b="1" spc="-50" dirty="0">
                <a:cs typeface="Calibri"/>
              </a:rPr>
              <a:t> </a:t>
            </a:r>
            <a:r>
              <a:rPr lang="en-US" sz="2000" dirty="0">
                <a:cs typeface="Calibri"/>
              </a:rPr>
              <a:t>of</a:t>
            </a:r>
            <a:r>
              <a:rPr lang="en-US" sz="2000" spc="-20" dirty="0">
                <a:cs typeface="Calibri"/>
              </a:rPr>
              <a:t> worker’s baseline for both </a:t>
            </a:r>
            <a:r>
              <a:rPr lang="en-US" sz="2000" dirty="0">
                <a:cs typeface="Calibri"/>
              </a:rPr>
              <a:t>plasma</a:t>
            </a:r>
            <a:r>
              <a:rPr lang="en-US" sz="2000" spc="-20" dirty="0">
                <a:cs typeface="Calibri"/>
              </a:rPr>
              <a:t> </a:t>
            </a:r>
            <a:r>
              <a:rPr lang="en-US" sz="2000" b="1" dirty="0">
                <a:cs typeface="Calibri"/>
              </a:rPr>
              <a:t>and</a:t>
            </a:r>
            <a:r>
              <a:rPr lang="en-US" sz="2000" b="1" spc="-20" dirty="0">
                <a:cs typeface="Calibri"/>
              </a:rPr>
              <a:t> </a:t>
            </a:r>
            <a:r>
              <a:rPr lang="en-US" sz="2000" dirty="0">
                <a:cs typeface="Calibri"/>
              </a:rPr>
              <a:t>RBC </a:t>
            </a:r>
            <a:endParaRPr lang="en-US" sz="2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928" y="445091"/>
            <a:ext cx="8680266" cy="1143000"/>
          </a:xfrm>
        </p:spPr>
        <p:txBody>
          <a:bodyPr>
            <a:normAutofit fontScale="90000"/>
          </a:bodyPr>
          <a:lstStyle/>
          <a:p>
            <a:pPr algn="ctr"/>
            <a:r>
              <a:rPr lang="en-US" sz="4000" b="1" dirty="0"/>
              <a:t>OEHHA’s Health Education Resources</a:t>
            </a:r>
          </a:p>
        </p:txBody>
      </p:sp>
      <p:sp>
        <p:nvSpPr>
          <p:cNvPr id="3" name="Content Placeholder 2"/>
          <p:cNvSpPr>
            <a:spLocks noGrp="1"/>
          </p:cNvSpPr>
          <p:nvPr>
            <p:ph idx="1"/>
          </p:nvPr>
        </p:nvSpPr>
        <p:spPr>
          <a:xfrm>
            <a:off x="2303928" y="1608639"/>
            <a:ext cx="9579429" cy="4634330"/>
          </a:xfrm>
        </p:spPr>
        <p:txBody>
          <a:bodyPr>
            <a:normAutofit/>
          </a:bodyPr>
          <a:lstStyle/>
          <a:p>
            <a:pPr>
              <a:spcAft>
                <a:spcPts val="600"/>
              </a:spcAft>
            </a:pPr>
            <a:r>
              <a:rPr lang="en-US" sz="2800" dirty="0">
                <a:cs typeface="Arial" panose="020B0604020202020204" pitchFamily="34" charset="0"/>
              </a:rPr>
              <a:t>Online Course Provide CME Credits (Free!) on Recognition, Management and Reporting of Pesticide Illness </a:t>
            </a:r>
          </a:p>
          <a:p>
            <a:pPr marL="0" indent="0">
              <a:spcAft>
                <a:spcPts val="600"/>
              </a:spcAft>
              <a:buNone/>
            </a:pPr>
            <a:r>
              <a:rPr lang="en-US" sz="2800" dirty="0">
                <a:cs typeface="Arial" panose="020B0604020202020204" pitchFamily="34" charset="0"/>
                <a:hlinkClick r:id="rId3"/>
              </a:rPr>
              <a:t>https://oehha.ca.gov/pesticides/clinician-trainings</a:t>
            </a:r>
            <a:r>
              <a:rPr lang="en-US" sz="2800" dirty="0">
                <a:cs typeface="Arial" panose="020B0604020202020204" pitchFamily="34" charset="0"/>
              </a:rPr>
              <a:t> </a:t>
            </a:r>
          </a:p>
          <a:p>
            <a:pPr marL="0" indent="0">
              <a:spcAft>
                <a:spcPts val="600"/>
              </a:spcAft>
              <a:buNone/>
            </a:pPr>
            <a:endParaRPr lang="en-US" sz="2800" dirty="0">
              <a:cs typeface="Arial" panose="020B0604020202020204" pitchFamily="34" charset="0"/>
            </a:endParaRPr>
          </a:p>
          <a:p>
            <a:pPr>
              <a:spcAft>
                <a:spcPts val="600"/>
              </a:spcAft>
            </a:pPr>
            <a:r>
              <a:rPr lang="en-US" sz="2800" dirty="0">
                <a:cs typeface="Arial" panose="020B0604020202020204" pitchFamily="34" charset="0"/>
              </a:rPr>
              <a:t>Health Education Materials</a:t>
            </a:r>
          </a:p>
          <a:p>
            <a:pPr marL="0" indent="0">
              <a:spcAft>
                <a:spcPts val="600"/>
              </a:spcAft>
              <a:buNone/>
            </a:pPr>
            <a:r>
              <a:rPr lang="en-US" sz="2800" dirty="0">
                <a:cs typeface="Arial" panose="020B0604020202020204" pitchFamily="34" charset="0"/>
                <a:hlinkClick r:id="rId4"/>
              </a:rPr>
              <a:t>https://oehha.ca.gov/pesticides/health-education-resources</a:t>
            </a:r>
            <a:r>
              <a:rPr lang="en-US" sz="2800" dirty="0">
                <a:cs typeface="Arial" panose="020B0604020202020204" pitchFamily="34" charset="0"/>
              </a:rPr>
              <a:t> </a:t>
            </a:r>
          </a:p>
        </p:txBody>
      </p:sp>
      <p:sp>
        <p:nvSpPr>
          <p:cNvPr id="5" name="Slide Number Placeholder 4"/>
          <p:cNvSpPr>
            <a:spLocks noGrp="1"/>
          </p:cNvSpPr>
          <p:nvPr>
            <p:ph type="sldNum" sz="quarter" idx="12"/>
          </p:nvPr>
        </p:nvSpPr>
        <p:spPr/>
        <p:txBody>
          <a:bodyPr/>
          <a:lstStyle/>
          <a:p>
            <a:pPr algn="ctr" defTabSz="914400" fontAlgn="base">
              <a:spcBef>
                <a:spcPct val="0"/>
              </a:spcBef>
              <a:spcAft>
                <a:spcPct val="0"/>
              </a:spcAft>
              <a:defRPr/>
            </a:pPr>
            <a:fld id="{D57F1E4F-1CFF-5643-939E-217C01CDF565}" type="slidenum">
              <a:rPr lang="en-US" sz="1800">
                <a:solidFill>
                  <a:srgbClr val="FFFFFF"/>
                </a:solidFill>
                <a:latin typeface="Arial" pitchFamily="34" charset="0"/>
              </a:rPr>
              <a:pPr algn="ctr" defTabSz="914400" fontAlgn="base">
                <a:spcBef>
                  <a:spcPct val="0"/>
                </a:spcBef>
                <a:spcAft>
                  <a:spcPct val="0"/>
                </a:spcAft>
                <a:defRPr/>
              </a:pPr>
              <a:t>42</a:t>
            </a:fld>
            <a:endParaRPr lang="en-US" sz="1800" dirty="0">
              <a:solidFill>
                <a:srgbClr val="FFFFFF"/>
              </a:solidFill>
              <a:latin typeface="Arial" pitchFamily="34" charset="0"/>
            </a:endParaRPr>
          </a:p>
        </p:txBody>
      </p:sp>
    </p:spTree>
    <p:extLst>
      <p:ext uri="{BB962C8B-B14F-4D97-AF65-F5344CB8AC3E}">
        <p14:creationId xmlns:p14="http://schemas.microsoft.com/office/powerpoint/2010/main" val="2816748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1D3CB7-CF06-425E-9A08-1E05235E45C4}"/>
              </a:ext>
            </a:extLst>
          </p:cNvPr>
          <p:cNvSpPr>
            <a:spLocks noGrp="1"/>
          </p:cNvSpPr>
          <p:nvPr>
            <p:ph type="ctrTitle"/>
          </p:nvPr>
        </p:nvSpPr>
        <p:spPr>
          <a:xfrm>
            <a:off x="4689312" y="2460815"/>
            <a:ext cx="3244451" cy="1123084"/>
          </a:xfrm>
        </p:spPr>
        <p:txBody>
          <a:bodyPr/>
          <a:lstStyle/>
          <a:p>
            <a:r>
              <a:rPr lang="en-US" b="1" dirty="0"/>
              <a:t>The End</a:t>
            </a:r>
          </a:p>
        </p:txBody>
      </p:sp>
      <p:sp>
        <p:nvSpPr>
          <p:cNvPr id="3" name="TextBox 2">
            <a:extLst>
              <a:ext uri="{FF2B5EF4-FFF2-40B4-BE49-F238E27FC236}">
                <a16:creationId xmlns:a16="http://schemas.microsoft.com/office/drawing/2014/main" xmlns="" id="{5C97D446-02ED-FF05-2107-7F88D2A0F893}"/>
              </a:ext>
            </a:extLst>
          </p:cNvPr>
          <p:cNvSpPr txBox="1"/>
          <p:nvPr/>
        </p:nvSpPr>
        <p:spPr>
          <a:xfrm>
            <a:off x="2756650" y="3644160"/>
            <a:ext cx="6615953" cy="1107996"/>
          </a:xfrm>
          <a:prstGeom prst="rect">
            <a:avLst/>
          </a:prstGeom>
          <a:noFill/>
        </p:spPr>
        <p:txBody>
          <a:bodyPr wrap="square" rtlCol="0">
            <a:spAutoFit/>
          </a:bodyPr>
          <a:lstStyle/>
          <a:p>
            <a:pPr algn="ctr"/>
            <a:r>
              <a:rPr lang="en-US" sz="2200" b="1" dirty="0"/>
              <a:t>Contact Information</a:t>
            </a:r>
          </a:p>
          <a:p>
            <a:pPr algn="ctr"/>
            <a:r>
              <a:rPr lang="en-US" sz="2200" dirty="0"/>
              <a:t>Email: </a:t>
            </a:r>
            <a:r>
              <a:rPr lang="en-US" sz="2200" dirty="0">
                <a:hlinkClick r:id="rId3"/>
              </a:rPr>
              <a:t>Alanna.Bares@oehha.ca.gov</a:t>
            </a:r>
            <a:endParaRPr lang="en-US" sz="2200" dirty="0"/>
          </a:p>
          <a:p>
            <a:pPr algn="ctr"/>
            <a:r>
              <a:rPr lang="en-US" sz="2200" dirty="0"/>
              <a:t>Phone: 916-323-8808</a:t>
            </a:r>
          </a:p>
        </p:txBody>
      </p:sp>
    </p:spTree>
    <p:extLst>
      <p:ext uri="{BB962C8B-B14F-4D97-AF65-F5344CB8AC3E}">
        <p14:creationId xmlns:p14="http://schemas.microsoft.com/office/powerpoint/2010/main" val="566163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281986" y="609598"/>
            <a:ext cx="7772400" cy="685800"/>
          </a:xfrm>
        </p:spPr>
        <p:txBody>
          <a:bodyPr>
            <a:normAutofit fontScale="90000"/>
          </a:bodyPr>
          <a:lstStyle/>
          <a:p>
            <a:pPr algn="ctr" eaLnBrk="1" hangingPunct="1"/>
            <a:r>
              <a:rPr lang="en-US" altLang="en-US" sz="4000" b="1" dirty="0">
                <a:solidFill>
                  <a:schemeClr val="tx1"/>
                </a:solidFill>
              </a:rPr>
              <a:t>On-Line Sources of Information</a:t>
            </a:r>
          </a:p>
        </p:txBody>
      </p:sp>
      <p:sp>
        <p:nvSpPr>
          <p:cNvPr id="64515" name="Rectangle 3"/>
          <p:cNvSpPr>
            <a:spLocks noGrp="1" noChangeArrowheads="1"/>
          </p:cNvSpPr>
          <p:nvPr>
            <p:ph idx="1"/>
          </p:nvPr>
        </p:nvSpPr>
        <p:spPr>
          <a:xfrm>
            <a:off x="1937085" y="1846254"/>
            <a:ext cx="8490284" cy="5791200"/>
          </a:xfrm>
        </p:spPr>
        <p:txBody>
          <a:bodyPr>
            <a:noAutofit/>
          </a:bodyPr>
          <a:lstStyle/>
          <a:p>
            <a:pPr eaLnBrk="1" hangingPunct="1">
              <a:lnSpc>
                <a:spcPct val="90000"/>
              </a:lnSpc>
              <a:buFont typeface="Arial" panose="020B0604020202020204" pitchFamily="34" charset="0"/>
              <a:buChar char="•"/>
            </a:pPr>
            <a:r>
              <a:rPr lang="en-US" altLang="en-US" sz="2000" b="1" i="1" dirty="0"/>
              <a:t>Recognition and Management of Pesticide Poisonings, 6</a:t>
            </a:r>
            <a:r>
              <a:rPr lang="en-US" altLang="en-US" sz="2000" b="1" i="1" baseline="30000" dirty="0"/>
              <a:t>th</a:t>
            </a:r>
            <a:r>
              <a:rPr lang="en-US" altLang="en-US" sz="2000" b="1" i="1" dirty="0"/>
              <a:t> Edition</a:t>
            </a:r>
            <a:r>
              <a:rPr lang="en-US" altLang="en-US" sz="2000" b="1" dirty="0"/>
              <a:t> </a:t>
            </a:r>
            <a:br>
              <a:rPr lang="en-US" altLang="en-US" sz="2000" b="1" dirty="0"/>
            </a:br>
            <a:r>
              <a:rPr lang="en-US" altLang="en-US" sz="2000" dirty="0"/>
              <a:t>(J.R. Roberts and J.R. </a:t>
            </a:r>
            <a:r>
              <a:rPr lang="en-US" altLang="en-US" sz="2000" dirty="0" err="1"/>
              <a:t>Reigart</a:t>
            </a:r>
            <a:r>
              <a:rPr lang="en-US" altLang="en-US" sz="2000" dirty="0"/>
              <a:t>, 2013)</a:t>
            </a:r>
          </a:p>
          <a:p>
            <a:pPr lvl="1">
              <a:lnSpc>
                <a:spcPct val="80000"/>
              </a:lnSpc>
              <a:buFont typeface="Arial" panose="020B0604020202020204" pitchFamily="34" charset="0"/>
              <a:buChar char="•"/>
            </a:pPr>
            <a:r>
              <a:rPr lang="en-US" altLang="en-US" sz="2000" dirty="0">
                <a:solidFill>
                  <a:srgbClr val="FF0000"/>
                </a:solidFill>
                <a:hlinkClick r:id="rId3"/>
              </a:rPr>
              <a:t>https://www.epa.gov/pesticide-worker-safety/recognition-and-management-pesticide-poisonings</a:t>
            </a:r>
            <a:endParaRPr lang="en-US" altLang="en-US" sz="2000" dirty="0">
              <a:solidFill>
                <a:srgbClr val="FF0000"/>
              </a:solidFill>
            </a:endParaRPr>
          </a:p>
          <a:p>
            <a:pPr lvl="1">
              <a:lnSpc>
                <a:spcPct val="80000"/>
              </a:lnSpc>
              <a:buFont typeface="Arial" panose="020B0604020202020204" pitchFamily="34" charset="0"/>
              <a:buChar char="•"/>
            </a:pPr>
            <a:r>
              <a:rPr lang="en-US" altLang="en-US" sz="2000" dirty="0"/>
              <a:t>5</a:t>
            </a:r>
            <a:r>
              <a:rPr lang="en-US" altLang="en-US" sz="2000" baseline="30000" dirty="0"/>
              <a:t>th</a:t>
            </a:r>
            <a:r>
              <a:rPr lang="en-US" altLang="en-US" sz="2000" dirty="0"/>
              <a:t> edition available in Spanish</a:t>
            </a:r>
          </a:p>
          <a:p>
            <a:pPr marL="914400" lvl="2" indent="0">
              <a:lnSpc>
                <a:spcPct val="80000"/>
              </a:lnSpc>
              <a:spcBef>
                <a:spcPts val="0"/>
              </a:spcBef>
              <a:buNone/>
            </a:pPr>
            <a:r>
              <a:rPr lang="en-US" altLang="en-US" sz="2000" dirty="0">
                <a:solidFill>
                  <a:srgbClr val="FF0000"/>
                </a:solidFill>
                <a:hlinkClick r:id="rId4"/>
              </a:rPr>
              <a:t>https://espanol.epa.gov/seguridad-laboral-al-usar-pesticidas/reconocimiento-y-manejo-de-los-envenenamientos-por-pesticidas</a:t>
            </a:r>
            <a:endParaRPr lang="en-US" altLang="en-US" sz="2000" b="1" dirty="0"/>
          </a:p>
          <a:p>
            <a:pPr eaLnBrk="1" hangingPunct="1">
              <a:lnSpc>
                <a:spcPct val="90000"/>
              </a:lnSpc>
              <a:buFont typeface="Arial" panose="020B0604020202020204" pitchFamily="34" charset="0"/>
              <a:buChar char="•"/>
            </a:pPr>
            <a:r>
              <a:rPr lang="en-US" altLang="en-US" sz="2000" b="1" dirty="0"/>
              <a:t>National Pesticide Information Center</a:t>
            </a:r>
            <a:endParaRPr lang="en-US" altLang="en-US" sz="2000" dirty="0"/>
          </a:p>
          <a:p>
            <a:pPr lvl="1">
              <a:lnSpc>
                <a:spcPct val="80000"/>
              </a:lnSpc>
              <a:spcBef>
                <a:spcPts val="0"/>
              </a:spcBef>
              <a:buFont typeface="Arial" panose="020B0604020202020204" pitchFamily="34" charset="0"/>
              <a:buChar char="•"/>
            </a:pPr>
            <a:r>
              <a:rPr lang="en-US" altLang="en-US" sz="2000" dirty="0">
                <a:solidFill>
                  <a:prstClr val="black">
                    <a:lumMod val="75000"/>
                    <a:lumOff val="25000"/>
                  </a:prstClr>
                </a:solidFill>
              </a:rPr>
              <a:t>Phone: (800) 858-7378</a:t>
            </a:r>
            <a:endParaRPr lang="en-US" altLang="en-US" sz="2000" dirty="0">
              <a:hlinkClick r:id="rId5"/>
            </a:endParaRPr>
          </a:p>
          <a:p>
            <a:pPr lvl="1">
              <a:lnSpc>
                <a:spcPct val="80000"/>
              </a:lnSpc>
              <a:spcBef>
                <a:spcPts val="0"/>
              </a:spcBef>
              <a:buFont typeface="Arial" panose="020B0604020202020204" pitchFamily="34" charset="0"/>
              <a:buChar char="•"/>
            </a:pPr>
            <a:r>
              <a:rPr lang="en-US" altLang="en-US" sz="2000" dirty="0">
                <a:hlinkClick r:id="rId5"/>
              </a:rPr>
              <a:t>http://npic.orst.edu</a:t>
            </a:r>
            <a:endParaRPr lang="en-US" altLang="en-US" sz="2000" b="1" dirty="0"/>
          </a:p>
          <a:p>
            <a:pPr eaLnBrk="1" hangingPunct="1">
              <a:lnSpc>
                <a:spcPct val="90000"/>
              </a:lnSpc>
              <a:buFont typeface="Arial" panose="020B0604020202020204" pitchFamily="34" charset="0"/>
              <a:buChar char="•"/>
            </a:pPr>
            <a:r>
              <a:rPr lang="en-US" altLang="en-US" sz="2000" b="1" dirty="0"/>
              <a:t>California Department of Pesticide Regulation, Pesticides and Human Health Information</a:t>
            </a:r>
          </a:p>
          <a:p>
            <a:pPr lvl="1">
              <a:lnSpc>
                <a:spcPct val="90000"/>
              </a:lnSpc>
              <a:spcAft>
                <a:spcPts val="672"/>
              </a:spcAft>
              <a:buFont typeface="Arial" panose="020B0604020202020204" pitchFamily="34" charset="0"/>
              <a:buChar char="•"/>
            </a:pPr>
            <a:r>
              <a:rPr lang="en-US" altLang="en-US" sz="2000" dirty="0">
                <a:hlinkClick r:id="rId6"/>
              </a:rPr>
              <a:t>http://www.cdpr.ca.gov/docs/dept/quicklinks/humanhea.htm</a:t>
            </a:r>
            <a:endParaRPr lang="en-US" altLang="en-US" sz="2000" dirty="0"/>
          </a:p>
          <a:p>
            <a:pPr marL="457200">
              <a:lnSpc>
                <a:spcPct val="90000"/>
              </a:lnSpc>
              <a:spcAft>
                <a:spcPts val="672"/>
              </a:spcAft>
              <a:buFont typeface="Arial" panose="020B0604020202020204" pitchFamily="34" charset="0"/>
              <a:buChar char="•"/>
            </a:pPr>
            <a:endParaRPr lang="en-US" altLang="en-US" sz="2000" dirty="0">
              <a:solidFill>
                <a:srgbClr val="FF0000"/>
              </a:solidFill>
            </a:endParaRPr>
          </a:p>
        </p:txBody>
      </p:sp>
      <p:sp>
        <p:nvSpPr>
          <p:cNvPr id="2" name="Slide Number Placeholder 1"/>
          <p:cNvSpPr>
            <a:spLocks noGrp="1"/>
          </p:cNvSpPr>
          <p:nvPr>
            <p:ph type="sldNum" sz="quarter" idx="12"/>
          </p:nvPr>
        </p:nvSpPr>
        <p:spPr/>
        <p:txBody>
          <a:bodyPr/>
          <a:lstStyle/>
          <a:p>
            <a:pPr algn="ctr" defTabSz="914400" fontAlgn="base">
              <a:spcBef>
                <a:spcPct val="0"/>
              </a:spcBef>
              <a:spcAft>
                <a:spcPct val="0"/>
              </a:spcAft>
              <a:defRPr/>
            </a:pPr>
            <a:fld id="{517B2953-E165-48B7-9D13-0370549010FE}" type="slidenum">
              <a:rPr lang="en-US" sz="1800">
                <a:solidFill>
                  <a:srgbClr val="FFFFFF"/>
                </a:solidFill>
                <a:latin typeface="Arial" pitchFamily="34" charset="0"/>
              </a:rPr>
              <a:pPr algn="ctr" defTabSz="914400" fontAlgn="base">
                <a:spcBef>
                  <a:spcPct val="0"/>
                </a:spcBef>
                <a:spcAft>
                  <a:spcPct val="0"/>
                </a:spcAft>
                <a:defRPr/>
              </a:pPr>
              <a:t>44</a:t>
            </a:fld>
            <a:endParaRPr lang="en-US" sz="1800" dirty="0">
              <a:solidFill>
                <a:srgbClr val="FFFFFF"/>
              </a:solidFill>
              <a:latin typeface="Arial" pitchFamily="34" charset="0"/>
            </a:endParaRPr>
          </a:p>
        </p:txBody>
      </p:sp>
    </p:spTree>
    <p:extLst>
      <p:ext uri="{BB962C8B-B14F-4D97-AF65-F5344CB8AC3E}">
        <p14:creationId xmlns:p14="http://schemas.microsoft.com/office/powerpoint/2010/main" val="2261390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ctr" defTabSz="914400" fontAlgn="base">
              <a:spcBef>
                <a:spcPct val="0"/>
              </a:spcBef>
              <a:spcAft>
                <a:spcPct val="0"/>
              </a:spcAft>
              <a:defRPr/>
            </a:pPr>
            <a:fld id="{CA10A15C-20EA-423B-B8CF-9E2A2F331A4E}" type="slidenum">
              <a:rPr lang="en-US" sz="1800">
                <a:solidFill>
                  <a:srgbClr val="FFFFFF"/>
                </a:solidFill>
                <a:latin typeface="Arial" pitchFamily="34" charset="0"/>
              </a:rPr>
              <a:pPr algn="ctr" defTabSz="914400" fontAlgn="base">
                <a:spcBef>
                  <a:spcPct val="0"/>
                </a:spcBef>
                <a:spcAft>
                  <a:spcPct val="0"/>
                </a:spcAft>
                <a:defRPr/>
              </a:pPr>
              <a:t>45</a:t>
            </a:fld>
            <a:endParaRPr lang="en-US" sz="1800" dirty="0">
              <a:solidFill>
                <a:srgbClr val="FFFFFF"/>
              </a:solidFill>
              <a:latin typeface="Arial" pitchFamily="34" charset="0"/>
            </a:endParaRPr>
          </a:p>
        </p:txBody>
      </p:sp>
      <p:sp>
        <p:nvSpPr>
          <p:cNvPr id="26626" name="Rectangle 2"/>
          <p:cNvSpPr>
            <a:spLocks noGrp="1" noChangeArrowheads="1"/>
          </p:cNvSpPr>
          <p:nvPr>
            <p:ph type="title" idx="4294967295"/>
          </p:nvPr>
        </p:nvSpPr>
        <p:spPr>
          <a:xfrm>
            <a:off x="1981200" y="421341"/>
            <a:ext cx="7620000" cy="1209230"/>
          </a:xfrm>
        </p:spPr>
        <p:txBody>
          <a:bodyPr>
            <a:normAutofit fontScale="90000"/>
          </a:bodyPr>
          <a:lstStyle/>
          <a:p>
            <a:pPr algn="ctr" eaLnBrk="1" hangingPunct="1"/>
            <a:r>
              <a:rPr lang="en-US" altLang="en-US" sz="4000" b="1" dirty="0">
                <a:solidFill>
                  <a:schemeClr val="tx1"/>
                </a:solidFill>
              </a:rPr>
              <a:t>California Government Sources of Information</a:t>
            </a:r>
          </a:p>
        </p:txBody>
      </p:sp>
      <p:sp>
        <p:nvSpPr>
          <p:cNvPr id="26627" name="Rectangle 3"/>
          <p:cNvSpPr>
            <a:spLocks noGrp="1" noChangeArrowheads="1"/>
          </p:cNvSpPr>
          <p:nvPr>
            <p:ph type="body" idx="4294967295"/>
          </p:nvPr>
        </p:nvSpPr>
        <p:spPr>
          <a:xfrm>
            <a:off x="1955800" y="1838795"/>
            <a:ext cx="8375316" cy="4716552"/>
          </a:xfrm>
        </p:spPr>
        <p:txBody>
          <a:bodyPr>
            <a:normAutofit fontScale="85000" lnSpcReduction="10000"/>
          </a:bodyPr>
          <a:lstStyle/>
          <a:p>
            <a:pPr>
              <a:buFont typeface="Arial" panose="020B0604020202020204" pitchFamily="34" charset="0"/>
              <a:buChar char="•"/>
            </a:pPr>
            <a:r>
              <a:rPr lang="en-US" altLang="en-US" dirty="0"/>
              <a:t>   </a:t>
            </a:r>
            <a:r>
              <a:rPr lang="en-US" altLang="en-US" sz="2200" b="1" dirty="0"/>
              <a:t>Department of Pesticide Regulation</a:t>
            </a:r>
            <a:endParaRPr lang="en-US" altLang="en-US" sz="2200" dirty="0"/>
          </a:p>
          <a:p>
            <a:pPr lvl="2">
              <a:buFont typeface="Arial" panose="020B0604020202020204" pitchFamily="34" charset="0"/>
              <a:buChar char="•"/>
            </a:pPr>
            <a:r>
              <a:rPr lang="en-US" altLang="en-US" sz="2200" dirty="0"/>
              <a:t>Worker Health and Safety Branch: 916-445-4222</a:t>
            </a:r>
          </a:p>
          <a:p>
            <a:pPr lvl="2">
              <a:spcBef>
                <a:spcPts val="0"/>
              </a:spcBef>
              <a:buFont typeface="Arial" panose="020B0604020202020204" pitchFamily="34" charset="0"/>
              <a:buChar char="•"/>
            </a:pPr>
            <a:r>
              <a:rPr lang="en-US" altLang="en-US" sz="2200" dirty="0">
                <a:hlinkClick r:id="rId3"/>
              </a:rPr>
              <a:t>www.cdpr.ca.gov/docs/whs/whs_homepage.htm</a:t>
            </a:r>
            <a:endParaRPr lang="en-US" altLang="en-US" sz="2200" dirty="0"/>
          </a:p>
          <a:p>
            <a:pPr>
              <a:buFont typeface="Arial" panose="020B0604020202020204" pitchFamily="34" charset="0"/>
              <a:buChar char="•"/>
            </a:pPr>
            <a:r>
              <a:rPr lang="en-US" altLang="en-US" sz="2200" dirty="0"/>
              <a:t>   </a:t>
            </a:r>
            <a:r>
              <a:rPr lang="en-US" altLang="en-US" sz="2200" b="1" dirty="0"/>
              <a:t>Department of Public Health, Occupational Health Branch</a:t>
            </a:r>
            <a:endParaRPr lang="en-US" altLang="en-US" sz="2200" dirty="0"/>
          </a:p>
          <a:p>
            <a:pPr lvl="2">
              <a:buFont typeface="Arial" panose="020B0604020202020204" pitchFamily="34" charset="0"/>
              <a:buChar char="•"/>
            </a:pPr>
            <a:r>
              <a:rPr lang="en-US" altLang="en-US" sz="2200" dirty="0"/>
              <a:t>Occupational Pesticide Illness Prevention Program: 800-970-6680</a:t>
            </a:r>
          </a:p>
          <a:p>
            <a:pPr lvl="2">
              <a:spcBef>
                <a:spcPts val="0"/>
              </a:spcBef>
              <a:buFont typeface="Arial" panose="020B0604020202020204" pitchFamily="34" charset="0"/>
              <a:buChar char="•"/>
            </a:pPr>
            <a:r>
              <a:rPr lang="en-US" altLang="en-US" sz="2200" dirty="0">
                <a:solidFill>
                  <a:srgbClr val="FF0000"/>
                </a:solidFill>
                <a:hlinkClick r:id="rId4"/>
              </a:rPr>
              <a:t>https://www.epa.gov/pesticide-worker-safety/recognition-and-management-pesticide-poisonings</a:t>
            </a:r>
            <a:r>
              <a:rPr lang="en-US" altLang="en-US" sz="2200" dirty="0">
                <a:solidFill>
                  <a:srgbClr val="FF0000"/>
                </a:solidFill>
              </a:rPr>
              <a:t> </a:t>
            </a:r>
            <a:r>
              <a:rPr lang="en-US" altLang="en-US" sz="2200" b="1" dirty="0"/>
              <a:t>   </a:t>
            </a:r>
          </a:p>
          <a:p>
            <a:pPr>
              <a:spcBef>
                <a:spcPts val="0"/>
              </a:spcBef>
              <a:buFont typeface="Arial" panose="020B0604020202020204" pitchFamily="34" charset="0"/>
              <a:buChar char="•"/>
            </a:pPr>
            <a:r>
              <a:rPr lang="en-US" altLang="en-US" sz="2200" b="1" dirty="0"/>
              <a:t>Office of Environmental Health Hazard Assessment         </a:t>
            </a:r>
          </a:p>
          <a:p>
            <a:pPr lvl="2">
              <a:buFont typeface="Arial" panose="020B0604020202020204" pitchFamily="34" charset="0"/>
              <a:buChar char="•"/>
            </a:pPr>
            <a:r>
              <a:rPr lang="en-US" altLang="en-US" sz="2200" dirty="0"/>
              <a:t>Pesticide and Environmental Toxicology Branch: 510-622-3170</a:t>
            </a:r>
          </a:p>
          <a:p>
            <a:pPr lvl="2">
              <a:spcBef>
                <a:spcPts val="0"/>
              </a:spcBef>
              <a:buFont typeface="Arial" panose="020B0604020202020204" pitchFamily="34" charset="0"/>
              <a:buChar char="•"/>
            </a:pPr>
            <a:r>
              <a:rPr lang="en-US" altLang="en-US" sz="2200" dirty="0">
                <a:hlinkClick r:id="rId5"/>
              </a:rPr>
              <a:t>www.oehha.ca.gov/pesticides</a:t>
            </a:r>
            <a:endParaRPr lang="en-US" altLang="en-US" sz="2200" dirty="0"/>
          </a:p>
          <a:p>
            <a:pPr lvl="2">
              <a:spcBef>
                <a:spcPts val="0"/>
              </a:spcBef>
              <a:buFont typeface="Arial" panose="020B0604020202020204" pitchFamily="34" charset="0"/>
              <a:buChar char="•"/>
            </a:pPr>
            <a:endParaRPr lang="en-US" altLang="en-US" sz="2400" b="1" dirty="0"/>
          </a:p>
          <a:p>
            <a:pPr>
              <a:spcBef>
                <a:spcPts val="0"/>
              </a:spcBef>
              <a:buFont typeface="Arial" panose="020B0604020202020204" pitchFamily="34" charset="0"/>
              <a:buChar char="•"/>
            </a:pPr>
            <a:r>
              <a:rPr lang="en-US" altLang="en-US" sz="2400" b="1" dirty="0"/>
              <a:t>California Medical Supervision Program Calculator </a:t>
            </a:r>
            <a:endParaRPr lang="en-US" sz="2200" b="1" spc="-20" dirty="0">
              <a:solidFill>
                <a:schemeClr val="tx1"/>
              </a:solidFill>
              <a:uFill>
                <a:solidFill>
                  <a:srgbClr val="0562C1"/>
                </a:solidFill>
              </a:uFill>
              <a:cs typeface="Calibri"/>
              <a:hlinkClick r:id="rId6">
                <a:extLst>
                  <a:ext uri="{A12FA001-AC4F-418D-AE19-62706E023703}">
                    <ahyp:hlinkClr xmlns:ahyp="http://schemas.microsoft.com/office/drawing/2018/hyperlinkcolor" xmlns="" val="tx"/>
                  </a:ext>
                </a:extLst>
              </a:hlinkClick>
            </a:endParaRPr>
          </a:p>
          <a:p>
            <a:pPr lvl="1">
              <a:spcBef>
                <a:spcPts val="0"/>
              </a:spcBef>
              <a:buFont typeface="Arial" panose="020B0604020202020204" pitchFamily="34" charset="0"/>
              <a:buChar char="•"/>
            </a:pPr>
            <a:r>
              <a:rPr lang="en-US" sz="1900" u="sng" spc="-20" dirty="0">
                <a:solidFill>
                  <a:schemeClr val="accent1">
                    <a:lumMod val="60000"/>
                    <a:lumOff val="40000"/>
                  </a:schemeClr>
                </a:solidFill>
                <a:uFill>
                  <a:solidFill>
                    <a:srgbClr val="0562C1"/>
                  </a:solidFill>
                </a:uFill>
                <a:cs typeface="Calibri"/>
                <a:hlinkClick r:id="rId6">
                  <a:extLst>
                    <a:ext uri="{A12FA001-AC4F-418D-AE19-62706E023703}">
                      <ahyp:hlinkClr xmlns:ahyp="http://schemas.microsoft.com/office/drawing/2018/hyperlinkcolor" xmlns="" val="tx"/>
                    </a:ext>
                  </a:extLst>
                </a:hlinkClick>
              </a:rPr>
              <a:t>https://oehha.ca.gov/pesticides/general-info/medical-</a:t>
            </a:r>
            <a:r>
              <a:rPr lang="en-US" sz="1900" u="sng" spc="-10" dirty="0">
                <a:solidFill>
                  <a:schemeClr val="accent1">
                    <a:lumMod val="60000"/>
                    <a:lumOff val="40000"/>
                  </a:schemeClr>
                </a:solidFill>
                <a:uFill>
                  <a:solidFill>
                    <a:srgbClr val="0562C1"/>
                  </a:solidFill>
                </a:uFill>
                <a:cs typeface="Calibri"/>
                <a:hlinkClick r:id="rId6">
                  <a:extLst>
                    <a:ext uri="{A12FA001-AC4F-418D-AE19-62706E023703}">
                      <ahyp:hlinkClr xmlns:ahyp="http://schemas.microsoft.com/office/drawing/2018/hyperlinkcolor" xmlns="" val="tx"/>
                    </a:ext>
                  </a:extLst>
                </a:hlinkClick>
              </a:rPr>
              <a:t>supervisor-calculator</a:t>
            </a:r>
            <a:endParaRPr lang="en-US" altLang="en-US" sz="1900" u="sng" dirty="0">
              <a:solidFill>
                <a:schemeClr val="accent1">
                  <a:lumMod val="60000"/>
                  <a:lumOff val="40000"/>
                </a:schemeClr>
              </a:solidFill>
            </a:endParaRPr>
          </a:p>
          <a:p>
            <a:pPr lvl="2">
              <a:buFont typeface="Arial" panose="020B0604020202020204" pitchFamily="34" charset="0"/>
              <a:buChar char="•"/>
            </a:pPr>
            <a:endParaRPr lang="en-US" altLang="en-US" sz="2000" dirty="0"/>
          </a:p>
          <a:p>
            <a:pPr>
              <a:buFont typeface="Arial" panose="020B0604020202020204" pitchFamily="34" charset="0"/>
              <a:buChar char="•"/>
            </a:pPr>
            <a:endParaRPr lang="en-US" altLang="en-US" sz="2600" dirty="0"/>
          </a:p>
        </p:txBody>
      </p:sp>
    </p:spTree>
    <p:extLst>
      <p:ext uri="{BB962C8B-B14F-4D97-AF65-F5344CB8AC3E}">
        <p14:creationId xmlns:p14="http://schemas.microsoft.com/office/powerpoint/2010/main" val="3192323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3805" y="649734"/>
            <a:ext cx="3970624" cy="731161"/>
          </a:xfrm>
        </p:spPr>
        <p:txBody>
          <a:bodyPr>
            <a:normAutofit/>
          </a:bodyPr>
          <a:lstStyle/>
          <a:p>
            <a:r>
              <a:rPr lang="en-US" b="1" dirty="0"/>
              <a:t>Common Pests</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DE9035-9F63-43C6-BD88-92A4023063C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pic>
        <p:nvPicPr>
          <p:cNvPr id="6" name="Picture 5"/>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5717008" y="4125525"/>
            <a:ext cx="2523744" cy="24688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1803" y="1510261"/>
            <a:ext cx="2518949" cy="2464580"/>
          </a:xfrm>
          <a:prstGeom prst="rect">
            <a:avLst/>
          </a:prstGeom>
        </p:spPr>
      </p:pic>
      <p:pic>
        <p:nvPicPr>
          <p:cNvPr id="8" name="Picture 7"/>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038719" y="4110469"/>
            <a:ext cx="3337560" cy="2468880"/>
          </a:xfrm>
          <a:prstGeom prst="rect">
            <a:avLst/>
          </a:prstGeom>
        </p:spPr>
      </p:pic>
      <p:pic>
        <p:nvPicPr>
          <p:cNvPr id="10" name="Picture 9"/>
          <p:cNvPicPr preferRelativeResize="0">
            <a:picLocks/>
          </p:cNvPicPr>
          <p:nvPr/>
        </p:nvPicPr>
        <p:blipFill rotWithShape="1">
          <a:blip r:embed="rId6">
            <a:extLst>
              <a:ext uri="{28A0092B-C50C-407E-A947-70E740481C1C}">
                <a14:useLocalDpi xmlns:a14="http://schemas.microsoft.com/office/drawing/2010/main" val="0"/>
              </a:ext>
            </a:extLst>
          </a:blip>
          <a:srcRect r="978" b="42766"/>
          <a:stretch/>
        </p:blipFill>
        <p:spPr>
          <a:xfrm>
            <a:off x="8581481" y="4125525"/>
            <a:ext cx="3337560" cy="246888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8720" y="1510261"/>
            <a:ext cx="3339957" cy="2464580"/>
          </a:xfrm>
          <a:prstGeom prst="rect">
            <a:avLst/>
          </a:prstGeom>
        </p:spPr>
      </p:pic>
      <p:pic>
        <p:nvPicPr>
          <p:cNvPr id="4" name="Picture 3"/>
          <p:cNvPicPr preferRelativeResize="0">
            <a:picLocks/>
          </p:cNvPicPr>
          <p:nvPr/>
        </p:nvPicPr>
        <p:blipFill rotWithShape="1">
          <a:blip r:embed="rId8"/>
          <a:srcRect l="-598" t="30735" r="598" b="15284"/>
          <a:stretch/>
        </p:blipFill>
        <p:spPr>
          <a:xfrm>
            <a:off x="8581480" y="1521644"/>
            <a:ext cx="3337560" cy="2468880"/>
          </a:xfrm>
          <a:prstGeom prst="rect">
            <a:avLst/>
          </a:prstGeom>
        </p:spPr>
      </p:pic>
    </p:spTree>
    <p:extLst>
      <p:ext uri="{BB962C8B-B14F-4D97-AF65-F5344CB8AC3E}">
        <p14:creationId xmlns:p14="http://schemas.microsoft.com/office/powerpoint/2010/main" val="349622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56548" y="674673"/>
            <a:ext cx="8911687" cy="854323"/>
          </a:xfrm>
        </p:spPr>
        <p:txBody>
          <a:bodyPr>
            <a:normAutofit/>
          </a:bodyPr>
          <a:lstStyle/>
          <a:p>
            <a:pPr algn="ctr" eaLnBrk="1" hangingPunct="1"/>
            <a:r>
              <a:rPr lang="en-US" altLang="en-US" b="1" dirty="0"/>
              <a:t>Classification of Pesticides</a:t>
            </a:r>
          </a:p>
        </p:txBody>
      </p:sp>
      <p:sp>
        <p:nvSpPr>
          <p:cNvPr id="27651" name="Rectangle 3"/>
          <p:cNvSpPr>
            <a:spLocks noGrp="1" noChangeArrowheads="1"/>
          </p:cNvSpPr>
          <p:nvPr>
            <p:ph sz="half" idx="1"/>
          </p:nvPr>
        </p:nvSpPr>
        <p:spPr>
          <a:xfrm>
            <a:off x="2065599" y="1635339"/>
            <a:ext cx="4313864" cy="3777622"/>
          </a:xfrm>
        </p:spPr>
        <p:txBody>
          <a:bodyPr>
            <a:noAutofit/>
          </a:bodyPr>
          <a:lstStyle/>
          <a:p>
            <a:pPr marL="0" indent="0">
              <a:spcBef>
                <a:spcPts val="600"/>
              </a:spcBef>
              <a:spcAft>
                <a:spcPts val="600"/>
              </a:spcAft>
              <a:buNone/>
            </a:pPr>
            <a:r>
              <a:rPr lang="en-US" altLang="en-US" sz="2800" b="1" dirty="0">
                <a:latin typeface="+mj-lt"/>
                <a:cs typeface="Arial" panose="020B0604020202020204" pitchFamily="34" charset="0"/>
              </a:rPr>
              <a:t>By target function:</a:t>
            </a:r>
          </a:p>
          <a:p>
            <a:pPr marL="331470" lvl="1" indent="-342900">
              <a:lnSpc>
                <a:spcPct val="80000"/>
              </a:lnSpc>
              <a:spcBef>
                <a:spcPts val="600"/>
              </a:spcBef>
              <a:spcAft>
                <a:spcPts val="600"/>
              </a:spcAft>
              <a:buClrTx/>
              <a:buFont typeface="Arial" panose="020B0604020202020204" pitchFamily="34" charset="0"/>
              <a:buChar char="•"/>
            </a:pPr>
            <a:r>
              <a:rPr lang="en-US" altLang="en-US" sz="2400" dirty="0">
                <a:cs typeface="Arial" panose="020B0604020202020204" pitchFamily="34" charset="0"/>
              </a:rPr>
              <a:t>Insecticides</a:t>
            </a:r>
          </a:p>
          <a:p>
            <a:pPr marL="331470" lvl="1" indent="-342900">
              <a:lnSpc>
                <a:spcPct val="80000"/>
              </a:lnSpc>
              <a:spcBef>
                <a:spcPts val="600"/>
              </a:spcBef>
              <a:spcAft>
                <a:spcPts val="600"/>
              </a:spcAft>
              <a:buClrTx/>
              <a:buFont typeface="Arial" panose="020B0604020202020204" pitchFamily="34" charset="0"/>
              <a:buChar char="•"/>
            </a:pPr>
            <a:r>
              <a:rPr lang="en-US" altLang="en-US" sz="2400" dirty="0">
                <a:cs typeface="Arial" panose="020B0604020202020204" pitchFamily="34" charset="0"/>
              </a:rPr>
              <a:t>Miticides</a:t>
            </a:r>
          </a:p>
          <a:p>
            <a:pPr marL="331470" lvl="1" indent="-342900">
              <a:lnSpc>
                <a:spcPct val="80000"/>
              </a:lnSpc>
              <a:spcBef>
                <a:spcPts val="600"/>
              </a:spcBef>
              <a:spcAft>
                <a:spcPts val="600"/>
              </a:spcAft>
              <a:buClrTx/>
              <a:buFont typeface="Arial" panose="020B0604020202020204" pitchFamily="34" charset="0"/>
              <a:buChar char="•"/>
            </a:pPr>
            <a:r>
              <a:rPr lang="en-US" altLang="en-US" sz="2400" dirty="0">
                <a:solidFill>
                  <a:srgbClr val="FF0000"/>
                </a:solidFill>
                <a:cs typeface="Arial" panose="020B0604020202020204" pitchFamily="34" charset="0"/>
              </a:rPr>
              <a:t>Herbicides</a:t>
            </a:r>
          </a:p>
          <a:p>
            <a:pPr marL="331470" lvl="1" indent="-342900">
              <a:lnSpc>
                <a:spcPct val="80000"/>
              </a:lnSpc>
              <a:spcBef>
                <a:spcPts val="600"/>
              </a:spcBef>
              <a:spcAft>
                <a:spcPts val="600"/>
              </a:spcAft>
              <a:buClrTx/>
              <a:buFont typeface="Arial" panose="020B0604020202020204" pitchFamily="34" charset="0"/>
              <a:buChar char="•"/>
            </a:pPr>
            <a:r>
              <a:rPr lang="en-US" altLang="en-US" sz="2400" dirty="0">
                <a:cs typeface="Arial" panose="020B0604020202020204" pitchFamily="34" charset="0"/>
              </a:rPr>
              <a:t>Fungicides</a:t>
            </a:r>
          </a:p>
          <a:p>
            <a:pPr marL="331470" lvl="1" indent="-342900">
              <a:lnSpc>
                <a:spcPct val="80000"/>
              </a:lnSpc>
              <a:spcBef>
                <a:spcPts val="600"/>
              </a:spcBef>
              <a:spcAft>
                <a:spcPts val="600"/>
              </a:spcAft>
              <a:buClrTx/>
              <a:buFont typeface="Arial" panose="020B0604020202020204" pitchFamily="34" charset="0"/>
              <a:buChar char="•"/>
            </a:pPr>
            <a:r>
              <a:rPr lang="en-US" altLang="en-US" sz="2400" dirty="0">
                <a:cs typeface="Arial" panose="020B0604020202020204" pitchFamily="34" charset="0"/>
              </a:rPr>
              <a:t>Nematocides </a:t>
            </a:r>
          </a:p>
          <a:p>
            <a:pPr marL="331470" lvl="1" indent="-342900">
              <a:lnSpc>
                <a:spcPct val="80000"/>
              </a:lnSpc>
              <a:spcBef>
                <a:spcPts val="600"/>
              </a:spcBef>
              <a:spcAft>
                <a:spcPts val="600"/>
              </a:spcAft>
              <a:buClrTx/>
              <a:buFont typeface="Arial" panose="020B0604020202020204" pitchFamily="34" charset="0"/>
              <a:buChar char="•"/>
            </a:pPr>
            <a:r>
              <a:rPr lang="en-US" altLang="en-US" sz="2400" dirty="0">
                <a:cs typeface="Arial" panose="020B0604020202020204" pitchFamily="34" charset="0"/>
              </a:rPr>
              <a:t>Rodenticides </a:t>
            </a:r>
          </a:p>
          <a:p>
            <a:pPr marL="331470" lvl="1" indent="-342900">
              <a:lnSpc>
                <a:spcPct val="80000"/>
              </a:lnSpc>
              <a:spcBef>
                <a:spcPts val="600"/>
              </a:spcBef>
              <a:spcAft>
                <a:spcPts val="600"/>
              </a:spcAft>
              <a:buClrTx/>
              <a:buFont typeface="Arial" panose="020B0604020202020204" pitchFamily="34" charset="0"/>
              <a:buChar char="•"/>
            </a:pPr>
            <a:r>
              <a:rPr lang="en-US" altLang="en-US" sz="2400" dirty="0">
                <a:solidFill>
                  <a:srgbClr val="FF0000"/>
                </a:solidFill>
                <a:cs typeface="Arial" panose="020B0604020202020204" pitchFamily="34" charset="0"/>
              </a:rPr>
              <a:t>Fumigants</a:t>
            </a:r>
          </a:p>
          <a:p>
            <a:pPr marL="331470" lvl="1" indent="-342900">
              <a:lnSpc>
                <a:spcPct val="80000"/>
              </a:lnSpc>
              <a:spcBef>
                <a:spcPts val="600"/>
              </a:spcBef>
              <a:spcAft>
                <a:spcPts val="600"/>
              </a:spcAft>
              <a:buClrTx/>
              <a:buFont typeface="Arial" panose="020B0604020202020204" pitchFamily="34" charset="0"/>
              <a:buChar char="•"/>
            </a:pPr>
            <a:r>
              <a:rPr lang="en-US" altLang="en-US" sz="2400" dirty="0">
                <a:cs typeface="Arial" panose="020B0604020202020204" pitchFamily="34" charset="0"/>
              </a:rPr>
              <a:t>Disinfectants, sanitizers*</a:t>
            </a:r>
          </a:p>
          <a:p>
            <a:pPr marL="331470" lvl="1" indent="-342900">
              <a:lnSpc>
                <a:spcPct val="80000"/>
              </a:lnSpc>
              <a:spcBef>
                <a:spcPts val="600"/>
              </a:spcBef>
              <a:spcAft>
                <a:spcPts val="600"/>
              </a:spcAft>
              <a:buClrTx/>
              <a:buFont typeface="Arial" panose="020B0604020202020204" pitchFamily="34" charset="0"/>
              <a:buChar char="•"/>
            </a:pPr>
            <a:r>
              <a:rPr lang="en-US" altLang="en-US" sz="2400" dirty="0">
                <a:cs typeface="Arial" panose="020B0604020202020204" pitchFamily="34" charset="0"/>
              </a:rPr>
              <a:t>Plant growth regulators</a:t>
            </a:r>
          </a:p>
          <a:p>
            <a:pPr marL="331470" lvl="1" indent="-342900">
              <a:lnSpc>
                <a:spcPct val="80000"/>
              </a:lnSpc>
              <a:spcBef>
                <a:spcPts val="600"/>
              </a:spcBef>
              <a:spcAft>
                <a:spcPts val="600"/>
              </a:spcAft>
              <a:buClrTx/>
              <a:buFont typeface="Arial" panose="020B0604020202020204" pitchFamily="34" charset="0"/>
              <a:buChar char="•"/>
            </a:pPr>
            <a:r>
              <a:rPr lang="en-US" altLang="en-US" sz="2400" dirty="0">
                <a:cs typeface="Arial" panose="020B0604020202020204" pitchFamily="34" charset="0"/>
              </a:rPr>
              <a:t>Insect repellents</a:t>
            </a:r>
          </a:p>
          <a:p>
            <a:pPr marL="0" indent="0">
              <a:lnSpc>
                <a:spcPct val="80000"/>
              </a:lnSpc>
              <a:buNone/>
            </a:pPr>
            <a:endParaRPr lang="en-US" altLang="en-US" dirty="0"/>
          </a:p>
        </p:txBody>
      </p:sp>
      <p:sp>
        <p:nvSpPr>
          <p:cNvPr id="3" name="Content Placeholder 2"/>
          <p:cNvSpPr>
            <a:spLocks noGrp="1"/>
          </p:cNvSpPr>
          <p:nvPr>
            <p:ph sz="half" idx="2"/>
          </p:nvPr>
        </p:nvSpPr>
        <p:spPr>
          <a:xfrm>
            <a:off x="7040319" y="1668405"/>
            <a:ext cx="4313864" cy="3777622"/>
          </a:xfrm>
        </p:spPr>
        <p:txBody>
          <a:bodyPr/>
          <a:lstStyle/>
          <a:p>
            <a:pPr marL="0" indent="0">
              <a:spcBef>
                <a:spcPts val="600"/>
              </a:spcBef>
              <a:spcAft>
                <a:spcPts val="600"/>
              </a:spcAft>
              <a:buNone/>
            </a:pPr>
            <a:r>
              <a:rPr lang="en-US" altLang="en-US" sz="2800" b="1" dirty="0">
                <a:cs typeface="Arial" panose="020B0604020202020204" pitchFamily="34" charset="0"/>
              </a:rPr>
              <a:t>By chemical group:</a:t>
            </a:r>
          </a:p>
          <a:p>
            <a:pPr marL="148590" lvl="1" indent="-342900">
              <a:lnSpc>
                <a:spcPct val="80000"/>
              </a:lnSpc>
              <a:spcBef>
                <a:spcPts val="600"/>
              </a:spcBef>
              <a:spcAft>
                <a:spcPts val="600"/>
              </a:spcAft>
              <a:buClrTx/>
              <a:buFont typeface="Arial" panose="020B0604020202020204" pitchFamily="34" charset="0"/>
              <a:buChar char="•"/>
            </a:pPr>
            <a:r>
              <a:rPr lang="en-US" altLang="en-US" sz="2400" dirty="0">
                <a:solidFill>
                  <a:srgbClr val="FF0000"/>
                </a:solidFill>
                <a:cs typeface="Arial" panose="020B0604020202020204" pitchFamily="34" charset="0"/>
              </a:rPr>
              <a:t>Organophosphates</a:t>
            </a:r>
          </a:p>
          <a:p>
            <a:pPr marL="148590" lvl="1" indent="-342900">
              <a:lnSpc>
                <a:spcPct val="80000"/>
              </a:lnSpc>
              <a:spcBef>
                <a:spcPts val="600"/>
              </a:spcBef>
              <a:spcAft>
                <a:spcPts val="600"/>
              </a:spcAft>
              <a:buClrTx/>
              <a:buFont typeface="Arial" panose="020B0604020202020204" pitchFamily="34" charset="0"/>
              <a:buChar char="•"/>
            </a:pPr>
            <a:r>
              <a:rPr lang="en-US" altLang="en-US" sz="2400" dirty="0">
                <a:solidFill>
                  <a:srgbClr val="FF0000"/>
                </a:solidFill>
                <a:cs typeface="Arial" panose="020B0604020202020204" pitchFamily="34" charset="0"/>
              </a:rPr>
              <a:t>N-methyl carbamates</a:t>
            </a:r>
          </a:p>
          <a:p>
            <a:pPr marL="148590" lvl="1" indent="-342900">
              <a:lnSpc>
                <a:spcPct val="80000"/>
              </a:lnSpc>
              <a:spcBef>
                <a:spcPts val="600"/>
              </a:spcBef>
              <a:spcAft>
                <a:spcPts val="600"/>
              </a:spcAft>
              <a:buClrTx/>
              <a:buFont typeface="Arial" panose="020B0604020202020204" pitchFamily="34" charset="0"/>
              <a:buChar char="•"/>
            </a:pPr>
            <a:r>
              <a:rPr lang="en-US" altLang="en-US" sz="2400" dirty="0">
                <a:cs typeface="Arial" panose="020B0604020202020204" pitchFamily="34" charset="0"/>
              </a:rPr>
              <a:t>Pyrethroids</a:t>
            </a:r>
          </a:p>
          <a:p>
            <a:pPr marL="148590" lvl="1" indent="-342900">
              <a:lnSpc>
                <a:spcPct val="80000"/>
              </a:lnSpc>
              <a:spcBef>
                <a:spcPts val="600"/>
              </a:spcBef>
              <a:spcAft>
                <a:spcPts val="600"/>
              </a:spcAft>
              <a:buClrTx/>
              <a:buFont typeface="Arial" panose="020B0604020202020204" pitchFamily="34" charset="0"/>
              <a:buChar char="•"/>
            </a:pPr>
            <a:r>
              <a:rPr lang="en-US" altLang="en-US" sz="2400" dirty="0">
                <a:cs typeface="Arial" panose="020B0604020202020204" pitchFamily="34" charset="0"/>
              </a:rPr>
              <a:t>Organochlorines</a:t>
            </a:r>
          </a:p>
          <a:p>
            <a:pPr marL="148590" lvl="1" indent="-342900">
              <a:lnSpc>
                <a:spcPct val="80000"/>
              </a:lnSpc>
              <a:spcBef>
                <a:spcPts val="600"/>
              </a:spcBef>
              <a:spcAft>
                <a:spcPts val="600"/>
              </a:spcAft>
              <a:buClrTx/>
              <a:buFont typeface="Arial" panose="020B0604020202020204" pitchFamily="34" charset="0"/>
              <a:buChar char="•"/>
            </a:pPr>
            <a:r>
              <a:rPr lang="en-US" altLang="en-US" sz="2400" dirty="0">
                <a:cs typeface="Arial" panose="020B0604020202020204" pitchFamily="34" charset="0"/>
              </a:rPr>
              <a:t>Neonicotinoids</a:t>
            </a:r>
          </a:p>
          <a:p>
            <a:endParaRPr lang="en-US" dirty="0"/>
          </a:p>
        </p:txBody>
      </p:sp>
      <p:sp>
        <p:nvSpPr>
          <p:cNvPr id="2" name="Slide Number Placeholder 1"/>
          <p:cNvSpPr>
            <a:spLocks noGrp="1"/>
          </p:cNvSpPr>
          <p:nvPr>
            <p:ph type="sldNum" sz="quarter" idx="12"/>
          </p:nvPr>
        </p:nvSpPr>
        <p:spPr>
          <a:xfrm>
            <a:off x="756400" y="787782"/>
            <a:ext cx="779767" cy="365125"/>
          </a:xfr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517B2953-E165-48B7-9D13-0370549010FE}" type="slidenum">
              <a:rPr kumimoji="0" lang="en-US" sz="18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ctr" defTabSz="457200" rtl="0" eaLnBrk="1" fontAlgn="base" latinLnBrk="0" hangingPunct="1">
                <a:lnSpc>
                  <a:spcPct val="100000"/>
                </a:lnSpc>
                <a:spcBef>
                  <a:spcPct val="0"/>
                </a:spcBef>
                <a:spcAft>
                  <a:spcPct val="0"/>
                </a:spcAft>
                <a:buClrTx/>
                <a:buSzTx/>
                <a:buFontTx/>
                <a:buNone/>
                <a:tabLst/>
                <a:defRPr/>
              </a:pPr>
              <a:t>6</a:t>
            </a:fld>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6" name="Rectangle 5"/>
          <p:cNvSpPr txBox="1">
            <a:spLocks noChangeArrowheads="1"/>
          </p:cNvSpPr>
          <p:nvPr/>
        </p:nvSpPr>
        <p:spPr>
          <a:xfrm>
            <a:off x="7511141" y="1040250"/>
            <a:ext cx="4549921" cy="2938957"/>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342900" marR="0" lvl="0" indent="-228600" algn="l" defTabSz="914400" rtl="0" eaLnBrk="1" fontAlgn="auto" latinLnBrk="0" hangingPunct="1">
              <a:lnSpc>
                <a:spcPct val="100000"/>
              </a:lnSpc>
              <a:spcBef>
                <a:spcPts val="0"/>
              </a:spcBef>
              <a:spcAft>
                <a:spcPts val="0"/>
              </a:spcAft>
              <a:buClr>
                <a:srgbClr val="A53010"/>
              </a:buClr>
              <a:buSzTx/>
              <a:buFont typeface="Arial" pitchFamily="34" charset="0"/>
              <a:buChar char="•"/>
              <a:tabLst/>
              <a:defRPr/>
            </a:pPr>
            <a:endParaRPr kumimoji="0" lang="en-US" altLang="en-US" sz="2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97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5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65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65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65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651">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651">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651">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18180" y="2893100"/>
            <a:ext cx="8915399" cy="981739"/>
          </a:xfrm>
        </p:spPr>
        <p:txBody>
          <a:bodyPr>
            <a:normAutofit/>
          </a:bodyPr>
          <a:lstStyle/>
          <a:p>
            <a:pPr algn="ctr"/>
            <a:r>
              <a:rPr lang="en-US" sz="4800" b="1" dirty="0"/>
              <a:t>Pesticides in California </a:t>
            </a:r>
          </a:p>
        </p:txBody>
      </p:sp>
      <p:sp>
        <p:nvSpPr>
          <p:cNvPr id="2" name="Slide Number Placeholder 1"/>
          <p:cNvSpPr>
            <a:spLocks noGrp="1"/>
          </p:cNvSpPr>
          <p:nvPr>
            <p:ph type="sldNum" sz="quarter" idx="12"/>
          </p:nvPr>
        </p:nvSpPr>
        <p:spPr/>
        <p:txBody>
          <a:bodyPr/>
          <a:lstStyle/>
          <a:p>
            <a:fld id="{79DE9035-9F63-43C6-BD88-92A4023063C7}" type="slidenum">
              <a:rPr lang="en-US" smtClean="0"/>
              <a:t>7</a:t>
            </a:fld>
            <a:endParaRPr lang="en-US" dirty="0"/>
          </a:p>
        </p:txBody>
      </p:sp>
      <p:sp>
        <p:nvSpPr>
          <p:cNvPr id="8" name="Text Placeholder 5"/>
          <p:cNvSpPr txBox="1">
            <a:spLocks/>
          </p:cNvSpPr>
          <p:nvPr/>
        </p:nvSpPr>
        <p:spPr>
          <a:xfrm>
            <a:off x="3433476" y="4120341"/>
            <a:ext cx="5635570" cy="1201075"/>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20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marL="994410" lvl="1" indent="-457200">
              <a:lnSpc>
                <a:spcPct val="90000"/>
              </a:lnSpc>
              <a:spcBef>
                <a:spcPts val="0"/>
              </a:spcBef>
              <a:spcAft>
                <a:spcPts val="300"/>
              </a:spcAft>
              <a:buFont typeface="+mj-lt"/>
              <a:buAutoNum type="arabicPeriod"/>
            </a:pPr>
            <a:r>
              <a:rPr lang="en-US" sz="2400" dirty="0">
                <a:ea typeface="Calibri" panose="020F0502020204030204" pitchFamily="34" charset="0"/>
                <a:cs typeface="Arial" panose="020B0604020202020204" pitchFamily="34" charset="0"/>
              </a:rPr>
              <a:t>Pesticide regulation in CA</a:t>
            </a:r>
          </a:p>
          <a:p>
            <a:pPr marL="994410" lvl="1" indent="-457200">
              <a:lnSpc>
                <a:spcPct val="90000"/>
              </a:lnSpc>
              <a:spcBef>
                <a:spcPts val="0"/>
              </a:spcBef>
              <a:spcAft>
                <a:spcPts val="300"/>
              </a:spcAft>
              <a:buFont typeface="+mj-lt"/>
              <a:buAutoNum type="arabicPeriod"/>
            </a:pPr>
            <a:r>
              <a:rPr lang="en-US" sz="2400" dirty="0">
                <a:ea typeface="Calibri" panose="020F0502020204030204" pitchFamily="34" charset="0"/>
                <a:cs typeface="Arial" panose="020B0604020202020204" pitchFamily="34" charset="0"/>
              </a:rPr>
              <a:t>Pesticide use in CA</a:t>
            </a:r>
          </a:p>
          <a:p>
            <a:pPr marL="994410" lvl="1" indent="-457200">
              <a:lnSpc>
                <a:spcPct val="90000"/>
              </a:lnSpc>
              <a:spcBef>
                <a:spcPts val="0"/>
              </a:spcBef>
              <a:spcAft>
                <a:spcPts val="300"/>
              </a:spcAft>
              <a:buFont typeface="+mj-lt"/>
              <a:buAutoNum type="arabicPeriod"/>
            </a:pPr>
            <a:r>
              <a:rPr lang="en-US" sz="2400" dirty="0">
                <a:ea typeface="Calibri" panose="020F0502020204030204" pitchFamily="34" charset="0"/>
                <a:cs typeface="Arial" panose="020B0604020202020204" pitchFamily="34" charset="0"/>
              </a:rPr>
              <a:t>Exposure assessment</a:t>
            </a:r>
          </a:p>
        </p:txBody>
      </p:sp>
    </p:spTree>
    <p:extLst>
      <p:ext uri="{BB962C8B-B14F-4D97-AF65-F5344CB8AC3E}">
        <p14:creationId xmlns:p14="http://schemas.microsoft.com/office/powerpoint/2010/main" val="2000979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195" y="669080"/>
            <a:ext cx="8911687" cy="769975"/>
          </a:xfrm>
        </p:spPr>
        <p:txBody>
          <a:bodyPr/>
          <a:lstStyle/>
          <a:p>
            <a:r>
              <a:rPr lang="en-US" b="1" dirty="0"/>
              <a:t>Pesticide Regulation in California</a:t>
            </a:r>
          </a:p>
        </p:txBody>
      </p:sp>
      <p:sp>
        <p:nvSpPr>
          <p:cNvPr id="3" name="Content Placeholder 2"/>
          <p:cNvSpPr>
            <a:spLocks noGrp="1"/>
          </p:cNvSpPr>
          <p:nvPr>
            <p:ph idx="1"/>
          </p:nvPr>
        </p:nvSpPr>
        <p:spPr>
          <a:xfrm>
            <a:off x="2217761" y="1351984"/>
            <a:ext cx="9002041" cy="3354927"/>
          </a:xfrm>
        </p:spPr>
        <p:txBody>
          <a:bodyPr>
            <a:noAutofit/>
          </a:bodyPr>
          <a:lstStyle/>
          <a:p>
            <a:r>
              <a:rPr lang="en-US" sz="2400" b="1" dirty="0"/>
              <a:t>US EPA</a:t>
            </a:r>
          </a:p>
          <a:p>
            <a:pPr lvl="1"/>
            <a:r>
              <a:rPr lang="en-US" sz="2000" dirty="0"/>
              <a:t>Registers all pesticides sold or distributed in the United States</a:t>
            </a:r>
          </a:p>
          <a:p>
            <a:pPr lvl="1"/>
            <a:r>
              <a:rPr lang="en-US" sz="2000" dirty="0"/>
              <a:t>Establishes a maximum permissible level for pesticide residues allowed on food for human consumption and animal feed</a:t>
            </a:r>
          </a:p>
          <a:p>
            <a:pPr marL="457200" lvl="1" indent="0">
              <a:buNone/>
            </a:pPr>
            <a:endParaRPr lang="en-US" sz="2000" dirty="0"/>
          </a:p>
          <a:p>
            <a:r>
              <a:rPr lang="en-US" sz="2400" b="1" dirty="0"/>
              <a:t>California </a:t>
            </a:r>
          </a:p>
        </p:txBody>
      </p:sp>
      <p:sp>
        <p:nvSpPr>
          <p:cNvPr id="6" name="Slide Number Placeholder 5"/>
          <p:cNvSpPr>
            <a:spLocks noGrp="1"/>
          </p:cNvSpPr>
          <p:nvPr>
            <p:ph type="sldNum" sz="quarter" idx="12"/>
          </p:nvPr>
        </p:nvSpPr>
        <p:spPr/>
        <p:txBody>
          <a:bodyPr/>
          <a:lstStyle/>
          <a:p>
            <a:fld id="{79DE9035-9F63-43C6-BD88-92A4023063C7}" type="slidenum">
              <a:rPr lang="en-US" smtClean="0"/>
              <a:t>8</a:t>
            </a:fld>
            <a:endParaRPr lang="en-US" dirty="0"/>
          </a:p>
        </p:txBody>
      </p:sp>
      <p:pic>
        <p:nvPicPr>
          <p:cNvPr id="4" name="Picture 3"/>
          <p:cNvPicPr>
            <a:picLocks noChangeAspect="1"/>
          </p:cNvPicPr>
          <p:nvPr/>
        </p:nvPicPr>
        <p:blipFill>
          <a:blip r:embed="rId3"/>
          <a:stretch>
            <a:fillRect/>
          </a:stretch>
        </p:blipFill>
        <p:spPr>
          <a:xfrm>
            <a:off x="1988427" y="4095750"/>
            <a:ext cx="4761544" cy="1251921"/>
          </a:xfrm>
          <a:prstGeom prst="rect">
            <a:avLst/>
          </a:prstGeom>
        </p:spPr>
      </p:pic>
      <p:pic>
        <p:nvPicPr>
          <p:cNvPr id="5" name="Picture 4"/>
          <p:cNvPicPr>
            <a:picLocks noChangeAspect="1"/>
          </p:cNvPicPr>
          <p:nvPr/>
        </p:nvPicPr>
        <p:blipFill>
          <a:blip r:embed="rId4"/>
          <a:stretch>
            <a:fillRect/>
          </a:stretch>
        </p:blipFill>
        <p:spPr>
          <a:xfrm>
            <a:off x="7176467" y="3943350"/>
            <a:ext cx="4058563" cy="1270971"/>
          </a:xfrm>
          <a:prstGeom prst="rect">
            <a:avLst/>
          </a:prstGeom>
        </p:spPr>
      </p:pic>
      <p:pic>
        <p:nvPicPr>
          <p:cNvPr id="7" name="Picture 6"/>
          <p:cNvPicPr>
            <a:picLocks noChangeAspect="1"/>
          </p:cNvPicPr>
          <p:nvPr/>
        </p:nvPicPr>
        <p:blipFill>
          <a:blip r:embed="rId5"/>
          <a:stretch>
            <a:fillRect/>
          </a:stretch>
        </p:blipFill>
        <p:spPr>
          <a:xfrm>
            <a:off x="1580604" y="5516454"/>
            <a:ext cx="5775842" cy="1133856"/>
          </a:xfrm>
          <a:prstGeom prst="rect">
            <a:avLst/>
          </a:prstGeom>
        </p:spPr>
      </p:pic>
      <p:pic>
        <p:nvPicPr>
          <p:cNvPr id="8" name="Picture 7"/>
          <p:cNvPicPr>
            <a:picLocks noChangeAspect="1"/>
          </p:cNvPicPr>
          <p:nvPr/>
        </p:nvPicPr>
        <p:blipFill>
          <a:blip r:embed="rId6"/>
          <a:stretch>
            <a:fillRect/>
          </a:stretch>
        </p:blipFill>
        <p:spPr>
          <a:xfrm>
            <a:off x="7721597" y="5447931"/>
            <a:ext cx="3072573" cy="1240479"/>
          </a:xfrm>
          <a:prstGeom prst="rect">
            <a:avLst/>
          </a:prstGeom>
        </p:spPr>
      </p:pic>
    </p:spTree>
    <p:extLst>
      <p:ext uri="{BB962C8B-B14F-4D97-AF65-F5344CB8AC3E}">
        <p14:creationId xmlns:p14="http://schemas.microsoft.com/office/powerpoint/2010/main" val="3180107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672936"/>
            <a:ext cx="10115549" cy="1280890"/>
          </a:xfrm>
        </p:spPr>
        <p:txBody>
          <a:bodyPr>
            <a:normAutofit fontScale="90000"/>
          </a:bodyPr>
          <a:lstStyle/>
          <a:p>
            <a:r>
              <a:rPr lang="en-US" sz="4000" b="1" dirty="0"/>
              <a:t>DPR’s Pesticide Use Reporting (PUR) Program</a:t>
            </a:r>
          </a:p>
        </p:txBody>
      </p:sp>
      <p:sp>
        <p:nvSpPr>
          <p:cNvPr id="3" name="Content Placeholder 2"/>
          <p:cNvSpPr>
            <a:spLocks noGrp="1"/>
          </p:cNvSpPr>
          <p:nvPr>
            <p:ph idx="1"/>
          </p:nvPr>
        </p:nvSpPr>
        <p:spPr>
          <a:xfrm>
            <a:off x="2592924" y="1608115"/>
            <a:ext cx="8911687" cy="4958939"/>
          </a:xfrm>
        </p:spPr>
        <p:txBody>
          <a:bodyPr>
            <a:noAutofit/>
          </a:bodyPr>
          <a:lstStyle/>
          <a:p>
            <a:r>
              <a:rPr lang="en-US" sz="2600" dirty="0"/>
              <a:t>The most comprehensive in the world</a:t>
            </a:r>
          </a:p>
          <a:p>
            <a:r>
              <a:rPr lang="en-US" sz="2600" dirty="0"/>
              <a:t>All “agricultural” use, a broad legal definition:</a:t>
            </a:r>
          </a:p>
          <a:p>
            <a:pPr lvl="1">
              <a:buFont typeface="Arial" panose="020B0604020202020204" pitchFamily="34" charset="0"/>
              <a:buChar char="•"/>
            </a:pPr>
            <a:r>
              <a:rPr lang="en-US" sz="2400" b="1" dirty="0"/>
              <a:t>Production agriculture </a:t>
            </a:r>
          </a:p>
          <a:p>
            <a:pPr lvl="1">
              <a:buFont typeface="Arial" panose="020B0604020202020204" pitchFamily="34" charset="0"/>
              <a:buChar char="•"/>
            </a:pPr>
            <a:r>
              <a:rPr lang="en-US" sz="2400" dirty="0"/>
              <a:t>Postharvest treatments of agricultural commodities</a:t>
            </a:r>
          </a:p>
          <a:p>
            <a:pPr lvl="1">
              <a:buFont typeface="Arial" panose="020B0604020202020204" pitchFamily="34" charset="0"/>
              <a:buChar char="•"/>
            </a:pPr>
            <a:r>
              <a:rPr lang="en-US" sz="2400" dirty="0"/>
              <a:t>Watersheds, rights-of-way, landscaped areas</a:t>
            </a:r>
          </a:p>
          <a:p>
            <a:pPr lvl="1">
              <a:buFont typeface="Arial" panose="020B0604020202020204" pitchFamily="34" charset="0"/>
              <a:buChar char="•"/>
            </a:pPr>
            <a:r>
              <a:rPr lang="en-US" sz="2400" dirty="0"/>
              <a:t>Treatment in poultry and fish production as well as some livestock application</a:t>
            </a:r>
          </a:p>
          <a:p>
            <a:pPr lvl="1">
              <a:buFont typeface="Arial" panose="020B0604020202020204" pitchFamily="34" charset="0"/>
              <a:buChar char="•"/>
            </a:pPr>
            <a:r>
              <a:rPr lang="en-US" sz="2400" b="1" u="sng" dirty="0"/>
              <a:t>Exception</a:t>
            </a:r>
            <a:r>
              <a:rPr lang="en-US" sz="2400" b="1" dirty="0"/>
              <a:t>: home-and-garden use, most industrial and institutional uses</a:t>
            </a:r>
          </a:p>
        </p:txBody>
      </p:sp>
      <p:sp>
        <p:nvSpPr>
          <p:cNvPr id="4" name="Slide Number Placeholder 3"/>
          <p:cNvSpPr>
            <a:spLocks noGrp="1"/>
          </p:cNvSpPr>
          <p:nvPr>
            <p:ph type="sldNum" sz="quarter" idx="12"/>
          </p:nvPr>
        </p:nvSpPr>
        <p:spPr/>
        <p:txBody>
          <a:bodyPr/>
          <a:lstStyle/>
          <a:p>
            <a:fld id="{79DE9035-9F63-43C6-BD88-92A4023063C7}" type="slidenum">
              <a:rPr lang="en-US" smtClean="0"/>
              <a:t>9</a:t>
            </a:fld>
            <a:endParaRPr lang="en-US" dirty="0"/>
          </a:p>
        </p:txBody>
      </p:sp>
    </p:spTree>
    <p:extLst>
      <p:ext uri="{BB962C8B-B14F-4D97-AF65-F5344CB8AC3E}">
        <p14:creationId xmlns:p14="http://schemas.microsoft.com/office/powerpoint/2010/main" val="42618056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201FDB0AF98849ADFC150EE40319B3" ma:contentTypeVersion="5" ma:contentTypeDescription="Create a new document." ma:contentTypeScope="" ma:versionID="60c0274de80569bffd0161164ccb1568">
  <xsd:schema xmlns:xsd="http://www.w3.org/2001/XMLSchema" xmlns:xs="http://www.w3.org/2001/XMLSchema" xmlns:p="http://schemas.microsoft.com/office/2006/metadata/properties" xmlns:ns3="6ae2d6e3-f36f-461e-aa12-60d4a956e4f2" xmlns:ns4="8a823dbd-deea-47e2-b1cc-c69467dfa315" targetNamespace="http://schemas.microsoft.com/office/2006/metadata/properties" ma:root="true" ma:fieldsID="ac56a328141c9e6a1cb80d6e7c5dec94" ns3:_="" ns4:_="">
    <xsd:import namespace="6ae2d6e3-f36f-461e-aa12-60d4a956e4f2"/>
    <xsd:import namespace="8a823dbd-deea-47e2-b1cc-c69467dfa31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e2d6e3-f36f-461e-aa12-60d4a956e4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823dbd-deea-47e2-b1cc-c69467dfa31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E50BBC-3A19-4D2B-9368-383CB775C873}">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purl.org/dc/terms/"/>
    <ds:schemaRef ds:uri="8a823dbd-deea-47e2-b1cc-c69467dfa315"/>
    <ds:schemaRef ds:uri="6ae2d6e3-f36f-461e-aa12-60d4a956e4f2"/>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7E2ACE1-771C-4252-89C7-B224B7CF9DA3}">
  <ds:schemaRefs>
    <ds:schemaRef ds:uri="http://schemas.microsoft.com/sharepoint/v3/contenttype/forms"/>
  </ds:schemaRefs>
</ds:datastoreItem>
</file>

<file path=customXml/itemProps3.xml><?xml version="1.0" encoding="utf-8"?>
<ds:datastoreItem xmlns:ds="http://schemas.openxmlformats.org/officeDocument/2006/customXml" ds:itemID="{94574D71-B7C1-4E13-BD5B-BE43851870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e2d6e3-f36f-461e-aa12-60d4a956e4f2"/>
    <ds:schemaRef ds:uri="8a823dbd-deea-47e2-b1cc-c69467dfa3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Wisp</Template>
  <TotalTime>1740</TotalTime>
  <Words>4835</Words>
  <Application>Microsoft Office PowerPoint</Application>
  <PresentationFormat>Widescreen</PresentationFormat>
  <Paragraphs>648</Paragraphs>
  <Slides>45</Slides>
  <Notes>45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45</vt:i4>
      </vt:variant>
    </vt:vector>
  </HeadingPairs>
  <TitlesOfParts>
    <vt:vector size="58" baseType="lpstr">
      <vt:lpstr>Arial</vt:lpstr>
      <vt:lpstr>Arial Black</vt:lpstr>
      <vt:lpstr>Calibri</vt:lpstr>
      <vt:lpstr>Calibri Light</vt:lpstr>
      <vt:lpstr>Century Gothic</vt:lpstr>
      <vt:lpstr>Courier New</vt:lpstr>
      <vt:lpstr>Segoe UI</vt:lpstr>
      <vt:lpstr>Tahoma</vt:lpstr>
      <vt:lpstr>Times New Roman</vt:lpstr>
      <vt:lpstr>Wingdings</vt:lpstr>
      <vt:lpstr>Wingdings 3</vt:lpstr>
      <vt:lpstr>Wisp</vt:lpstr>
      <vt:lpstr>1_Wisp</vt:lpstr>
      <vt:lpstr>Pesticide Use and Pesticide-Related Illness in California </vt:lpstr>
      <vt:lpstr>Agenda</vt:lpstr>
      <vt:lpstr>PowerPoint Presentation</vt:lpstr>
      <vt:lpstr>Introduction to Pesticides</vt:lpstr>
      <vt:lpstr>Common Pests</vt:lpstr>
      <vt:lpstr>Classification of Pesticides</vt:lpstr>
      <vt:lpstr>Pesticides in California </vt:lpstr>
      <vt:lpstr>Pesticide Regulation in California</vt:lpstr>
      <vt:lpstr>DPR’s Pesticide Use Reporting (PUR) Program</vt:lpstr>
      <vt:lpstr>Pesticides Used for  Production Agriculture  Annual average 191 million lbs. in 2015 - 2019</vt:lpstr>
      <vt:lpstr>CA Commodities with High Pesticide Use</vt:lpstr>
      <vt:lpstr>PowerPoint Presentation</vt:lpstr>
      <vt:lpstr>Pesticides Risk on Human Health</vt:lpstr>
      <vt:lpstr>Occupational Pesticide Exposure Scenarios</vt:lpstr>
      <vt:lpstr>California-specific Exposure Assessment </vt:lpstr>
      <vt:lpstr>Pesticide-Related Illnesses </vt:lpstr>
      <vt:lpstr>PowerPoint Presentation</vt:lpstr>
      <vt:lpstr>Exposure History</vt:lpstr>
      <vt:lpstr>Examples of Occupational Screening Questions </vt:lpstr>
      <vt:lpstr>Routes of Exposure</vt:lpstr>
      <vt:lpstr>Case Scenarios</vt:lpstr>
      <vt:lpstr>PowerPoint Presentation</vt:lpstr>
      <vt:lpstr>PowerPoint Presentation</vt:lpstr>
      <vt:lpstr>PowerPoint Presentation</vt:lpstr>
      <vt:lpstr>Signs and Symptoms of OP/Carbamate Poisoning</vt:lpstr>
      <vt:lpstr>Differential Diagnosis</vt:lpstr>
      <vt:lpstr>Management of Seriously Poisoned Patients (Hospital Setting)</vt:lpstr>
      <vt:lpstr>Reporting Pesticide-Related Illnesses in CA</vt:lpstr>
      <vt:lpstr>Pesticide-illness Reporting in California</vt:lpstr>
      <vt:lpstr>Who must report Physicians and surgeons     </vt:lpstr>
      <vt:lpstr>To Whom</vt:lpstr>
      <vt:lpstr>PowerPoint Presentation</vt:lpstr>
      <vt:lpstr>PowerPoint Presentation</vt:lpstr>
      <vt:lpstr>Does Reporting Reduce Excessive Exposure?</vt:lpstr>
      <vt:lpstr>Some Causes of Underreporting </vt:lpstr>
      <vt:lpstr>Illness Prevention</vt:lpstr>
      <vt:lpstr>General dos and don’ts</vt:lpstr>
      <vt:lpstr>PowerPoint Presentation</vt:lpstr>
      <vt:lpstr>California Medical Supervision Program</vt:lpstr>
      <vt:lpstr>PowerPoint Presentation</vt:lpstr>
      <vt:lpstr>Recommendations Based on ChE Levels</vt:lpstr>
      <vt:lpstr>OEHHA’s Health Education Resources</vt:lpstr>
      <vt:lpstr>The End</vt:lpstr>
      <vt:lpstr>On-Line Sources of Information</vt:lpstr>
      <vt:lpstr>California Government Sources of Information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Pesticide Use and Pesticide-Related Illness in California</dc:title>
  <dc:creator>Bares, Alanna@OEHHA</dc:creator>
  <cp:lastModifiedBy>Gonzales, Crystal</cp:lastModifiedBy>
  <cp:revision>218</cp:revision>
  <cp:lastPrinted>2022-07-25T21:21:58Z</cp:lastPrinted>
  <dcterms:created xsi:type="dcterms:W3CDTF">2022-06-22T18:52:24Z</dcterms:created>
  <dcterms:modified xsi:type="dcterms:W3CDTF">2022-07-25T22:15:51Z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0x01010052201FDB0AF98849ADFC150EE40319B3</vt:lpwstr>
  </property>
</Properties>
</file>