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9"/>
  </p:notesMasterIdLst>
  <p:handoutMasterIdLst>
    <p:handoutMasterId r:id="rId40"/>
  </p:handoutMasterIdLst>
  <p:sldIdLst>
    <p:sldId id="350" r:id="rId2"/>
    <p:sldId id="362" r:id="rId3"/>
    <p:sldId id="354" r:id="rId4"/>
    <p:sldId id="387" r:id="rId5"/>
    <p:sldId id="394" r:id="rId6"/>
    <p:sldId id="356" r:id="rId7"/>
    <p:sldId id="282" r:id="rId8"/>
    <p:sldId id="357" r:id="rId9"/>
    <p:sldId id="373" r:id="rId10"/>
    <p:sldId id="398" r:id="rId11"/>
    <p:sldId id="403" r:id="rId12"/>
    <p:sldId id="392" r:id="rId13"/>
    <p:sldId id="393" r:id="rId14"/>
    <p:sldId id="406" r:id="rId15"/>
    <p:sldId id="390" r:id="rId16"/>
    <p:sldId id="335" r:id="rId17"/>
    <p:sldId id="404" r:id="rId18"/>
    <p:sldId id="405" r:id="rId19"/>
    <p:sldId id="402" r:id="rId20"/>
    <p:sldId id="389" r:id="rId21"/>
    <p:sldId id="378" r:id="rId22"/>
    <p:sldId id="379" r:id="rId23"/>
    <p:sldId id="267" r:id="rId24"/>
    <p:sldId id="359" r:id="rId25"/>
    <p:sldId id="360" r:id="rId26"/>
    <p:sldId id="271" r:id="rId27"/>
    <p:sldId id="343" r:id="rId28"/>
    <p:sldId id="369" r:id="rId29"/>
    <p:sldId id="275" r:id="rId30"/>
    <p:sldId id="409" r:id="rId31"/>
    <p:sldId id="408" r:id="rId32"/>
    <p:sldId id="361" r:id="rId33"/>
    <p:sldId id="399" r:id="rId34"/>
    <p:sldId id="400" r:id="rId35"/>
    <p:sldId id="401" r:id="rId36"/>
    <p:sldId id="397" r:id="rId37"/>
    <p:sldId id="277"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277DA1"/>
    <a:srgbClr val="FFCD00"/>
    <a:srgbClr val="A9C23F"/>
    <a:srgbClr val="789D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65101" autoAdjust="0"/>
  </p:normalViewPr>
  <p:slideViewPr>
    <p:cSldViewPr snapToGrid="0" snapToObjects="1">
      <p:cViewPr varScale="1">
        <p:scale>
          <a:sx n="76" d="100"/>
          <a:sy n="76" d="100"/>
        </p:scale>
        <p:origin x="2256" y="78"/>
      </p:cViewPr>
      <p:guideLst>
        <p:guide orient="horz" pos="2160"/>
        <p:guide pos="2880"/>
      </p:guideLst>
    </p:cSldViewPr>
  </p:slideViewPr>
  <p:outlineViewPr>
    <p:cViewPr>
      <p:scale>
        <a:sx n="33" d="100"/>
        <a:sy n="33" d="100"/>
      </p:scale>
      <p:origin x="0" y="-204"/>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sz="quarter" idx="1"/>
          </p:nvPr>
        </p:nvSpPr>
        <p:spPr>
          <a:xfrm>
            <a:off x="4143587" y="1"/>
            <a:ext cx="3169920" cy="481727"/>
          </a:xfrm>
          <a:prstGeom prst="rect">
            <a:avLst/>
          </a:prstGeom>
        </p:spPr>
        <p:txBody>
          <a:bodyPr vert="horz" lIns="96647" tIns="48324" rIns="96647" bIns="48324" rtlCol="0"/>
          <a:lstStyle>
            <a:lvl1pPr algn="r">
              <a:defRPr sz="1300"/>
            </a:lvl1pPr>
          </a:lstStyle>
          <a:p>
            <a:fld id="{984445DA-844B-4EEE-A3FB-4E62E7B96C1A}" type="datetimeFigureOut">
              <a:rPr lang="en-US" smtClean="0"/>
              <a:t>7/28/2022</a:t>
            </a:fld>
            <a:endParaRPr lang="en-US" dirty="0"/>
          </a:p>
        </p:txBody>
      </p:sp>
      <p:sp>
        <p:nvSpPr>
          <p:cNvPr id="4" name="Footer Placeholder 3"/>
          <p:cNvSpPr>
            <a:spLocks noGrp="1"/>
          </p:cNvSpPr>
          <p:nvPr>
            <p:ph type="ftr" sz="quarter" idx="2"/>
          </p:nvPr>
        </p:nvSpPr>
        <p:spPr>
          <a:xfrm>
            <a:off x="0" y="9119477"/>
            <a:ext cx="3169920" cy="481726"/>
          </a:xfrm>
          <a:prstGeom prst="rect">
            <a:avLst/>
          </a:prstGeom>
        </p:spPr>
        <p:txBody>
          <a:bodyPr vert="horz" lIns="96647" tIns="48324" rIns="96647" bIns="48324"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7"/>
            <a:ext cx="3169920" cy="481726"/>
          </a:xfrm>
          <a:prstGeom prst="rect">
            <a:avLst/>
          </a:prstGeom>
        </p:spPr>
        <p:txBody>
          <a:bodyPr vert="horz" lIns="96647" tIns="48324" rIns="96647" bIns="48324" rtlCol="0" anchor="b"/>
          <a:lstStyle>
            <a:lvl1pPr algn="r">
              <a:defRPr sz="1300"/>
            </a:lvl1pPr>
          </a:lstStyle>
          <a:p>
            <a:fld id="{5B056886-A892-4918-AFD8-6959B92BEC20}" type="slidenum">
              <a:rPr lang="en-US" smtClean="0"/>
              <a:t>‹#›</a:t>
            </a:fld>
            <a:endParaRPr lang="en-US" dirty="0"/>
          </a:p>
        </p:txBody>
      </p:sp>
    </p:spTree>
    <p:extLst>
      <p:ext uri="{BB962C8B-B14F-4D97-AF65-F5344CB8AC3E}">
        <p14:creationId xmlns:p14="http://schemas.microsoft.com/office/powerpoint/2010/main" val="1790421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1"/>
            <a:ext cx="3169920" cy="481727"/>
          </a:xfrm>
          <a:prstGeom prst="rect">
            <a:avLst/>
          </a:prstGeom>
        </p:spPr>
        <p:txBody>
          <a:bodyPr vert="horz" lIns="96647" tIns="48324" rIns="96647" bIns="48324" rtlCol="0"/>
          <a:lstStyle>
            <a:lvl1pPr algn="r">
              <a:defRPr sz="1300"/>
            </a:lvl1pPr>
          </a:lstStyle>
          <a:p>
            <a:fld id="{65E5A3B5-8D72-D54C-BD48-10A484791618}" type="datetimeFigureOut">
              <a:rPr lang="en-US" smtClean="0"/>
              <a:t>7/28/2022</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7"/>
            <a:ext cx="3169920" cy="481726"/>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7"/>
            <a:ext cx="3169920" cy="481726"/>
          </a:xfrm>
          <a:prstGeom prst="rect">
            <a:avLst/>
          </a:prstGeom>
        </p:spPr>
        <p:txBody>
          <a:bodyPr vert="horz" lIns="96647" tIns="48324" rIns="96647" bIns="48324" rtlCol="0" anchor="b"/>
          <a:lstStyle>
            <a:lvl1pPr algn="r">
              <a:defRPr sz="1300"/>
            </a:lvl1pPr>
          </a:lstStyle>
          <a:p>
            <a:fld id="{2B0DF03A-7B17-8A4E-9D2B-9CED635FD08F}" type="slidenum">
              <a:rPr lang="en-US" smtClean="0"/>
              <a:t>‹#›</a:t>
            </a:fld>
            <a:endParaRPr lang="en-US" dirty="0"/>
          </a:p>
        </p:txBody>
      </p:sp>
    </p:spTree>
    <p:extLst>
      <p:ext uri="{BB962C8B-B14F-4D97-AF65-F5344CB8AC3E}">
        <p14:creationId xmlns:p14="http://schemas.microsoft.com/office/powerpoint/2010/main" val="490295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5/27/2020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1</a:t>
            </a:fld>
            <a:endParaRPr lang="en-US" dirty="0"/>
          </a:p>
        </p:txBody>
      </p:sp>
    </p:spTree>
    <p:extLst>
      <p:ext uri="{BB962C8B-B14F-4D97-AF65-F5344CB8AC3E}">
        <p14:creationId xmlns:p14="http://schemas.microsoft.com/office/powerpoint/2010/main" val="66518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10</a:t>
            </a:fld>
            <a:endParaRPr lang="en-US" dirty="0"/>
          </a:p>
        </p:txBody>
      </p:sp>
    </p:spTree>
    <p:extLst>
      <p:ext uri="{BB962C8B-B14F-4D97-AF65-F5344CB8AC3E}">
        <p14:creationId xmlns:p14="http://schemas.microsoft.com/office/powerpoint/2010/main" val="2373083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defRPr/>
            </a:pPr>
            <a:endParaRPr lang="en-US" dirty="0">
              <a:solidFill>
                <a:srgbClr val="44546A"/>
              </a:solidFill>
              <a:latin typeface="Arial" panose="020B0604020202020204"/>
            </a:endParaRPr>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1/30/2020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11</a:t>
            </a:fld>
            <a:endParaRPr lang="en-US" dirty="0"/>
          </a:p>
        </p:txBody>
      </p:sp>
    </p:spTree>
    <p:extLst>
      <p:ext uri="{BB962C8B-B14F-4D97-AF65-F5344CB8AC3E}">
        <p14:creationId xmlns:p14="http://schemas.microsoft.com/office/powerpoint/2010/main" val="582979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12</a:t>
            </a:fld>
            <a:endParaRPr lang="en-US" dirty="0"/>
          </a:p>
        </p:txBody>
      </p:sp>
    </p:spTree>
    <p:extLst>
      <p:ext uri="{BB962C8B-B14F-4D97-AF65-F5344CB8AC3E}">
        <p14:creationId xmlns:p14="http://schemas.microsoft.com/office/powerpoint/2010/main" val="465547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13</a:t>
            </a:fld>
            <a:endParaRPr lang="en-US" dirty="0"/>
          </a:p>
        </p:txBody>
      </p:sp>
    </p:spTree>
    <p:extLst>
      <p:ext uri="{BB962C8B-B14F-4D97-AF65-F5344CB8AC3E}">
        <p14:creationId xmlns:p14="http://schemas.microsoft.com/office/powerpoint/2010/main" val="2241036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1/30/2020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15</a:t>
            </a:fld>
            <a:endParaRPr lang="en-US" dirty="0"/>
          </a:p>
        </p:txBody>
      </p:sp>
    </p:spTree>
    <p:extLst>
      <p:ext uri="{BB962C8B-B14F-4D97-AF65-F5344CB8AC3E}">
        <p14:creationId xmlns:p14="http://schemas.microsoft.com/office/powerpoint/2010/main" val="1870828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1/30/2020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16</a:t>
            </a:fld>
            <a:endParaRPr lang="en-US" dirty="0"/>
          </a:p>
        </p:txBody>
      </p:sp>
    </p:spTree>
    <p:extLst>
      <p:ext uri="{BB962C8B-B14F-4D97-AF65-F5344CB8AC3E}">
        <p14:creationId xmlns:p14="http://schemas.microsoft.com/office/powerpoint/2010/main" val="3022426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19</a:t>
            </a:fld>
            <a:endParaRPr lang="en-US" dirty="0"/>
          </a:p>
        </p:txBody>
      </p:sp>
    </p:spTree>
    <p:extLst>
      <p:ext uri="{BB962C8B-B14F-4D97-AF65-F5344CB8AC3E}">
        <p14:creationId xmlns:p14="http://schemas.microsoft.com/office/powerpoint/2010/main" val="2466915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5/27/2020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20</a:t>
            </a:fld>
            <a:endParaRPr lang="en-US" dirty="0"/>
          </a:p>
        </p:txBody>
      </p:sp>
    </p:spTree>
    <p:extLst>
      <p:ext uri="{BB962C8B-B14F-4D97-AF65-F5344CB8AC3E}">
        <p14:creationId xmlns:p14="http://schemas.microsoft.com/office/powerpoint/2010/main" val="26357870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5/27/2020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21</a:t>
            </a:fld>
            <a:endParaRPr lang="en-US" dirty="0"/>
          </a:p>
        </p:txBody>
      </p:sp>
    </p:spTree>
    <p:extLst>
      <p:ext uri="{BB962C8B-B14F-4D97-AF65-F5344CB8AC3E}">
        <p14:creationId xmlns:p14="http://schemas.microsoft.com/office/powerpoint/2010/main" val="2296919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5/27/2020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22</a:t>
            </a:fld>
            <a:endParaRPr lang="en-US" dirty="0"/>
          </a:p>
        </p:txBody>
      </p:sp>
    </p:spTree>
    <p:extLst>
      <p:ext uri="{BB962C8B-B14F-4D97-AF65-F5344CB8AC3E}">
        <p14:creationId xmlns:p14="http://schemas.microsoft.com/office/powerpoint/2010/main" val="107471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5/27/2020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2</a:t>
            </a:fld>
            <a:endParaRPr lang="en-US" dirty="0"/>
          </a:p>
        </p:txBody>
      </p:sp>
    </p:spTree>
    <p:extLst>
      <p:ext uri="{BB962C8B-B14F-4D97-AF65-F5344CB8AC3E}">
        <p14:creationId xmlns:p14="http://schemas.microsoft.com/office/powerpoint/2010/main" val="1802508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23</a:t>
            </a:fld>
            <a:endParaRPr lang="en-US" dirty="0"/>
          </a:p>
        </p:txBody>
      </p:sp>
    </p:spTree>
    <p:extLst>
      <p:ext uri="{BB962C8B-B14F-4D97-AF65-F5344CB8AC3E}">
        <p14:creationId xmlns:p14="http://schemas.microsoft.com/office/powerpoint/2010/main" val="1061171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24</a:t>
            </a:fld>
            <a:endParaRPr lang="en-US" dirty="0"/>
          </a:p>
        </p:txBody>
      </p:sp>
    </p:spTree>
    <p:extLst>
      <p:ext uri="{BB962C8B-B14F-4D97-AF65-F5344CB8AC3E}">
        <p14:creationId xmlns:p14="http://schemas.microsoft.com/office/powerpoint/2010/main" val="96831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25</a:t>
            </a:fld>
            <a:endParaRPr lang="en-US" dirty="0"/>
          </a:p>
        </p:txBody>
      </p:sp>
    </p:spTree>
    <p:extLst>
      <p:ext uri="{BB962C8B-B14F-4D97-AF65-F5344CB8AC3E}">
        <p14:creationId xmlns:p14="http://schemas.microsoft.com/office/powerpoint/2010/main" val="835569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26</a:t>
            </a:fld>
            <a:endParaRPr lang="en-US" dirty="0"/>
          </a:p>
        </p:txBody>
      </p:sp>
    </p:spTree>
    <p:extLst>
      <p:ext uri="{BB962C8B-B14F-4D97-AF65-F5344CB8AC3E}">
        <p14:creationId xmlns:p14="http://schemas.microsoft.com/office/powerpoint/2010/main" val="22852805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27</a:t>
            </a:fld>
            <a:endParaRPr lang="en-US" dirty="0"/>
          </a:p>
        </p:txBody>
      </p:sp>
    </p:spTree>
    <p:extLst>
      <p:ext uri="{BB962C8B-B14F-4D97-AF65-F5344CB8AC3E}">
        <p14:creationId xmlns:p14="http://schemas.microsoft.com/office/powerpoint/2010/main" val="27890005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28</a:t>
            </a:fld>
            <a:endParaRPr lang="en-US" dirty="0"/>
          </a:p>
        </p:txBody>
      </p:sp>
    </p:spTree>
    <p:extLst>
      <p:ext uri="{BB962C8B-B14F-4D97-AF65-F5344CB8AC3E}">
        <p14:creationId xmlns:p14="http://schemas.microsoft.com/office/powerpoint/2010/main" val="32106616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29</a:t>
            </a:fld>
            <a:endParaRPr lang="en-US" dirty="0"/>
          </a:p>
        </p:txBody>
      </p:sp>
    </p:spTree>
    <p:extLst>
      <p:ext uri="{BB962C8B-B14F-4D97-AF65-F5344CB8AC3E}">
        <p14:creationId xmlns:p14="http://schemas.microsoft.com/office/powerpoint/2010/main" val="11612271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32</a:t>
            </a:fld>
            <a:endParaRPr lang="en-US" dirty="0"/>
          </a:p>
        </p:txBody>
      </p:sp>
    </p:spTree>
    <p:extLst>
      <p:ext uri="{BB962C8B-B14F-4D97-AF65-F5344CB8AC3E}">
        <p14:creationId xmlns:p14="http://schemas.microsoft.com/office/powerpoint/2010/main" val="2332413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37</a:t>
            </a:fld>
            <a:endParaRPr lang="en-US" dirty="0"/>
          </a:p>
        </p:txBody>
      </p:sp>
    </p:spTree>
    <p:extLst>
      <p:ext uri="{BB962C8B-B14F-4D97-AF65-F5344CB8AC3E}">
        <p14:creationId xmlns:p14="http://schemas.microsoft.com/office/powerpoint/2010/main" val="3528327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1/30/2020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3</a:t>
            </a:fld>
            <a:endParaRPr lang="en-US" dirty="0"/>
          </a:p>
        </p:txBody>
      </p:sp>
    </p:spTree>
    <p:extLst>
      <p:ext uri="{BB962C8B-B14F-4D97-AF65-F5344CB8AC3E}">
        <p14:creationId xmlns:p14="http://schemas.microsoft.com/office/powerpoint/2010/main" val="196248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4</a:t>
            </a:fld>
            <a:endParaRPr lang="en-US" dirty="0"/>
          </a:p>
        </p:txBody>
      </p:sp>
    </p:spTree>
    <p:extLst>
      <p:ext uri="{BB962C8B-B14F-4D97-AF65-F5344CB8AC3E}">
        <p14:creationId xmlns:p14="http://schemas.microsoft.com/office/powerpoint/2010/main" val="1829382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5/27/2020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5</a:t>
            </a:fld>
            <a:endParaRPr lang="en-US" dirty="0"/>
          </a:p>
        </p:txBody>
      </p:sp>
    </p:spTree>
    <p:extLst>
      <p:ext uri="{BB962C8B-B14F-4D97-AF65-F5344CB8AC3E}">
        <p14:creationId xmlns:p14="http://schemas.microsoft.com/office/powerpoint/2010/main" val="3586933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5/27/2020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6</a:t>
            </a:fld>
            <a:endParaRPr lang="en-US" dirty="0"/>
          </a:p>
        </p:txBody>
      </p:sp>
    </p:spTree>
    <p:extLst>
      <p:ext uri="{BB962C8B-B14F-4D97-AF65-F5344CB8AC3E}">
        <p14:creationId xmlns:p14="http://schemas.microsoft.com/office/powerpoint/2010/main" val="3934209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7</a:t>
            </a:fld>
            <a:endParaRPr lang="en-US" dirty="0"/>
          </a:p>
        </p:txBody>
      </p:sp>
    </p:spTree>
    <p:extLst>
      <p:ext uri="{BB962C8B-B14F-4D97-AF65-F5344CB8AC3E}">
        <p14:creationId xmlns:p14="http://schemas.microsoft.com/office/powerpoint/2010/main" val="1140902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Employment Training Panel</a:t>
            </a:r>
          </a:p>
        </p:txBody>
      </p:sp>
      <p:sp>
        <p:nvSpPr>
          <p:cNvPr id="5" name="Date Placeholder 4"/>
          <p:cNvSpPr>
            <a:spLocks noGrp="1"/>
          </p:cNvSpPr>
          <p:nvPr>
            <p:ph type="dt" idx="11"/>
          </p:nvPr>
        </p:nvSpPr>
        <p:spPr/>
        <p:txBody>
          <a:bodyPr/>
          <a:lstStyle/>
          <a:p>
            <a:r>
              <a:rPr lang="en-US" dirty="0"/>
              <a:t>1/30/2020</a:t>
            </a:r>
          </a:p>
        </p:txBody>
      </p:sp>
      <p:sp>
        <p:nvSpPr>
          <p:cNvPr id="6" name="Footer Placeholder 5"/>
          <p:cNvSpPr>
            <a:spLocks noGrp="1"/>
          </p:cNvSpPr>
          <p:nvPr>
            <p:ph type="ftr" sz="quarter" idx="12"/>
          </p:nvPr>
        </p:nvSpPr>
        <p:spPr/>
        <p:txBody>
          <a:bodyPr/>
          <a:lstStyle/>
          <a:p>
            <a:r>
              <a:rPr lang="en-US" dirty="0"/>
              <a:t>www.etp.ca.gov</a:t>
            </a:r>
          </a:p>
        </p:txBody>
      </p:sp>
      <p:sp>
        <p:nvSpPr>
          <p:cNvPr id="7" name="Slide Number Placeholder 6"/>
          <p:cNvSpPr>
            <a:spLocks noGrp="1"/>
          </p:cNvSpPr>
          <p:nvPr>
            <p:ph type="sldNum" sz="quarter" idx="13"/>
          </p:nvPr>
        </p:nvSpPr>
        <p:spPr/>
        <p:txBody>
          <a:bodyPr/>
          <a:lstStyle/>
          <a:p>
            <a:fld id="{2B0DF03A-7B17-8A4E-9D2B-9CED635FD08F}" type="slidenum">
              <a:rPr lang="en-US" smtClean="0"/>
              <a:t>8</a:t>
            </a:fld>
            <a:endParaRPr lang="en-US" dirty="0"/>
          </a:p>
        </p:txBody>
      </p:sp>
    </p:spTree>
    <p:extLst>
      <p:ext uri="{BB962C8B-B14F-4D97-AF65-F5344CB8AC3E}">
        <p14:creationId xmlns:p14="http://schemas.microsoft.com/office/powerpoint/2010/main" val="4136075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0DF03A-7B17-8A4E-9D2B-9CED635FD08F}" type="slidenum">
              <a:rPr lang="en-US" smtClean="0"/>
              <a:t>9</a:t>
            </a:fld>
            <a:endParaRPr lang="en-US" dirty="0"/>
          </a:p>
        </p:txBody>
      </p:sp>
    </p:spTree>
    <p:extLst>
      <p:ext uri="{BB962C8B-B14F-4D97-AF65-F5344CB8AC3E}">
        <p14:creationId xmlns:p14="http://schemas.microsoft.com/office/powerpoint/2010/main" val="983940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Main Titl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621466" y="2892055"/>
            <a:ext cx="4977808" cy="1864243"/>
          </a:xfrm>
          <a:prstGeom prst="rect">
            <a:avLst/>
          </a:prstGeom>
        </p:spPr>
        <p:txBody>
          <a:bodyPr anchor="t">
            <a:normAutofit/>
          </a:bodyPr>
          <a:lstStyle>
            <a:lvl1pPr algn="l">
              <a:defRPr lang="en-US" sz="3300" b="1" baseline="0" smtClean="0">
                <a:solidFill>
                  <a:schemeClr val="bg1"/>
                </a:solidFill>
                <a:effectLst/>
              </a:defRPr>
            </a:lvl1pPr>
          </a:lstStyle>
          <a:p>
            <a:r>
              <a:rPr lang="en-US" b="1" dirty="0">
                <a:effectLst/>
                <a:latin typeface="Arial" charset="0"/>
              </a:rPr>
              <a:t>Click to edit presentation</a:t>
            </a:r>
            <a:br>
              <a:rPr lang="en-US" b="1" dirty="0">
                <a:effectLst/>
                <a:latin typeface="Arial" charset="0"/>
              </a:rPr>
            </a:br>
            <a:r>
              <a:rPr lang="en-US" b="1" dirty="0">
                <a:effectLst/>
                <a:latin typeface="Arial" charset="0"/>
              </a:rPr>
              <a:t>secondary title</a:t>
            </a:r>
            <a:endParaRPr lang="en-US" dirty="0">
              <a:effectLst/>
              <a:latin typeface="Arial" charset="0"/>
            </a:endParaRPr>
          </a:p>
        </p:txBody>
      </p:sp>
      <p:sp>
        <p:nvSpPr>
          <p:cNvPr id="15" name="Text Placeholder 14"/>
          <p:cNvSpPr>
            <a:spLocks noGrp="1"/>
          </p:cNvSpPr>
          <p:nvPr>
            <p:ph type="body" sz="quarter" idx="11" hasCustomPrompt="1"/>
          </p:nvPr>
        </p:nvSpPr>
        <p:spPr>
          <a:xfrm>
            <a:off x="1631958" y="918412"/>
            <a:ext cx="4978400" cy="2049462"/>
          </a:xfrm>
          <a:prstGeom prst="rect">
            <a:avLst/>
          </a:prstGeom>
        </p:spPr>
        <p:txBody>
          <a:bodyPr anchor="b">
            <a:normAutofit/>
          </a:bodyPr>
          <a:lstStyle>
            <a:lvl1pPr marL="0" indent="0">
              <a:buNone/>
              <a:defRPr sz="3300" b="1" baseline="0">
                <a:solidFill>
                  <a:srgbClr val="5B6770"/>
                </a:solidFill>
              </a:defRPr>
            </a:lvl1pPr>
          </a:lstStyle>
          <a:p>
            <a:pPr lvl="0"/>
            <a:r>
              <a:rPr lang="en-US" dirty="0"/>
              <a:t>Click to edit presentation </a:t>
            </a:r>
            <a:br>
              <a:rPr lang="en-US" dirty="0"/>
            </a:br>
            <a:r>
              <a:rPr lang="en-US" dirty="0"/>
              <a:t>primary title</a:t>
            </a:r>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 Subtitle">
    <p:spTree>
      <p:nvGrpSpPr>
        <p:cNvPr id="1" name=""/>
        <p:cNvGrpSpPr/>
        <p:nvPr/>
      </p:nvGrpSpPr>
      <p:grpSpPr>
        <a:xfrm>
          <a:off x="0" y="0"/>
          <a:ext cx="0" cy="0"/>
          <a:chOff x="0" y="0"/>
          <a:chExt cx="0" cy="0"/>
        </a:xfrm>
      </p:grpSpPr>
      <p:sp>
        <p:nvSpPr>
          <p:cNvPr id="8" name="Text Placeholder 8"/>
          <p:cNvSpPr>
            <a:spLocks noGrp="1"/>
          </p:cNvSpPr>
          <p:nvPr>
            <p:ph type="body" sz="quarter" idx="10" hasCustomPrompt="1"/>
          </p:nvPr>
        </p:nvSpPr>
        <p:spPr>
          <a:xfrm>
            <a:off x="510099" y="525800"/>
            <a:ext cx="8115502"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slide title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sp>
        <p:nvSpPr>
          <p:cNvPr id="3" name="Table Placeholder 2"/>
          <p:cNvSpPr>
            <a:spLocks noGrp="1"/>
          </p:cNvSpPr>
          <p:nvPr>
            <p:ph type="tbl" sz="quarter" idx="14"/>
          </p:nvPr>
        </p:nvSpPr>
        <p:spPr>
          <a:xfrm>
            <a:off x="510099" y="2045184"/>
            <a:ext cx="8115502" cy="3506015"/>
          </a:xfrm>
          <a:prstGeom prst="rect">
            <a:avLst/>
          </a:prstGeom>
        </p:spPr>
        <p:txBody>
          <a:bodyPr/>
          <a:lstStyle/>
          <a:p>
            <a:endParaRPr lang="en-US" dirty="0"/>
          </a:p>
        </p:txBody>
      </p:sp>
      <p:sp>
        <p:nvSpPr>
          <p:cNvPr id="6" name="Text Placeholder 8"/>
          <p:cNvSpPr>
            <a:spLocks noGrp="1"/>
          </p:cNvSpPr>
          <p:nvPr>
            <p:ph type="body" sz="quarter" idx="13" hasCustomPrompt="1"/>
          </p:nvPr>
        </p:nvSpPr>
        <p:spPr>
          <a:xfrm>
            <a:off x="510098" y="1576388"/>
            <a:ext cx="8115503" cy="385035"/>
          </a:xfrm>
          <a:prstGeom prst="rect">
            <a:avLst/>
          </a:prstGeom>
        </p:spPr>
        <p:txBody>
          <a:bodyPr>
            <a:noAutofit/>
          </a:bodyPr>
          <a:lstStyle>
            <a:lvl1pPr marL="0" indent="0">
              <a:buNone/>
              <a:defRPr sz="2200" b="1" i="0">
                <a:solidFill>
                  <a:srgbClr val="A9C23F"/>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subtitle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Text Placeholder 8"/>
          <p:cNvSpPr>
            <a:spLocks noGrp="1"/>
          </p:cNvSpPr>
          <p:nvPr>
            <p:ph type="body" sz="quarter" idx="10" hasCustomPrompt="1"/>
          </p:nvPr>
        </p:nvSpPr>
        <p:spPr>
          <a:xfrm>
            <a:off x="510099" y="525800"/>
            <a:ext cx="8115501"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slide title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sp>
        <p:nvSpPr>
          <p:cNvPr id="3" name="Table Placeholder 2"/>
          <p:cNvSpPr>
            <a:spLocks noGrp="1"/>
          </p:cNvSpPr>
          <p:nvPr>
            <p:ph type="tbl" sz="quarter" idx="14"/>
          </p:nvPr>
        </p:nvSpPr>
        <p:spPr>
          <a:xfrm>
            <a:off x="509545" y="1576388"/>
            <a:ext cx="8116055" cy="3974811"/>
          </a:xfrm>
          <a:prstGeom prst="rect">
            <a:avLst/>
          </a:prstGeom>
        </p:spPr>
        <p:txBody>
          <a:bodyPr/>
          <a:lstStyle/>
          <a:p>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Example - Not Editable">
    <p:spTree>
      <p:nvGrpSpPr>
        <p:cNvPr id="1" name=""/>
        <p:cNvGrpSpPr/>
        <p:nvPr/>
      </p:nvGrpSpPr>
      <p:grpSpPr>
        <a:xfrm>
          <a:off x="0" y="0"/>
          <a:ext cx="0" cy="0"/>
          <a:chOff x="0" y="0"/>
          <a:chExt cx="0" cy="0"/>
        </a:xfrm>
      </p:grpSpPr>
      <p:sp>
        <p:nvSpPr>
          <p:cNvPr id="8" name="Text Placeholder 8"/>
          <p:cNvSpPr>
            <a:spLocks noGrp="1"/>
          </p:cNvSpPr>
          <p:nvPr>
            <p:ph type="body" sz="quarter" idx="10" hasCustomPrompt="1"/>
          </p:nvPr>
        </p:nvSpPr>
        <p:spPr>
          <a:xfrm>
            <a:off x="510099" y="525800"/>
            <a:ext cx="8115501"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Example table (not editable) </a:t>
            </a:r>
            <a:r>
              <a:rPr lang="mr-IN" dirty="0"/>
              <a:t>–</a:t>
            </a:r>
            <a:r>
              <a:rPr lang="en-US" dirty="0"/>
              <a:t> match this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graphicFrame>
        <p:nvGraphicFramePr>
          <p:cNvPr id="12" name="Table Placeholder 3"/>
          <p:cNvGraphicFramePr>
            <a:graphicFrameLocks/>
          </p:cNvGraphicFramePr>
          <p:nvPr userDrawn="1">
            <p:extLst>
              <p:ext uri="{D42A27DB-BD31-4B8C-83A1-F6EECF244321}">
                <p14:modId xmlns:p14="http://schemas.microsoft.com/office/powerpoint/2010/main" val="1347940629"/>
              </p:ext>
            </p:extLst>
          </p:nvPr>
        </p:nvGraphicFramePr>
        <p:xfrm>
          <a:off x="509587" y="1576389"/>
          <a:ext cx="8116013" cy="2286000"/>
        </p:xfrm>
        <a:graphic>
          <a:graphicData uri="http://schemas.openxmlformats.org/drawingml/2006/table">
            <a:tbl>
              <a:tblPr firstRow="1" bandRow="1">
                <a:tableStyleId>{5C22544A-7EE6-4342-B048-85BDC9FD1C3A}</a:tableStyleId>
              </a:tblPr>
              <a:tblGrid>
                <a:gridCol w="5247443">
                  <a:extLst>
                    <a:ext uri="{9D8B030D-6E8A-4147-A177-3AD203B41FA5}">
                      <a16:colId xmlns:a16="http://schemas.microsoft.com/office/drawing/2014/main" val="20000"/>
                    </a:ext>
                  </a:extLst>
                </a:gridCol>
                <a:gridCol w="2868570">
                  <a:extLst>
                    <a:ext uri="{9D8B030D-6E8A-4147-A177-3AD203B41FA5}">
                      <a16:colId xmlns:a16="http://schemas.microsoft.com/office/drawing/2014/main" val="20001"/>
                    </a:ext>
                  </a:extLst>
                </a:gridCol>
              </a:tblGrid>
              <a:tr h="457200">
                <a:tc>
                  <a:txBody>
                    <a:bodyPr/>
                    <a:lstStyle/>
                    <a:p>
                      <a:r>
                        <a:rPr lang="en-US" dirty="0">
                          <a:solidFill>
                            <a:srgbClr val="A9C23F"/>
                          </a:solidFill>
                        </a:rPr>
                        <a:t>Arial Bold 18</a:t>
                      </a:r>
                      <a:r>
                        <a:rPr lang="en-US" baseline="0" dirty="0">
                          <a:solidFill>
                            <a:srgbClr val="A9C23F"/>
                          </a:solidFill>
                        </a:rPr>
                        <a:t>pt</a:t>
                      </a:r>
                      <a:endParaRPr lang="en-US" dirty="0">
                        <a:solidFill>
                          <a:srgbClr val="A9C23F"/>
                        </a:solidFill>
                      </a:endParaRP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rgbClr val="A9C23F"/>
                          </a:solidFill>
                        </a:rPr>
                        <a:t>Arial Bold 18pt</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7200">
                <a:tc>
                  <a:txBody>
                    <a:bodyPr/>
                    <a:lstStyle/>
                    <a:p>
                      <a:r>
                        <a:rPr lang="en-US" sz="1400" dirty="0"/>
                        <a:t>Arial 14pt</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Arial 14pt</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Cell margins 0.2” left &amp; right, 0.1” top &amp; bottom</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Text vertically centered</a:t>
                      </a:r>
                      <a:r>
                        <a:rPr lang="en-US" sz="1400" baseline="0" dirty="0"/>
                        <a:t> in cell</a:t>
                      </a:r>
                      <a:endParaRPr lang="en-US" sz="1400" dirty="0"/>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Row height 0.5”</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White background</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Black border</a:t>
                      </a:r>
                    </a:p>
                  </a:txBody>
                  <a:tcPr marL="182880" marR="182880" marT="91440" marB="914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p:cNvSpPr>
            <a:spLocks noGrp="1"/>
          </p:cNvSpPr>
          <p:nvPr>
            <p:ph type="ctrTitle" hasCustomPrompt="1"/>
          </p:nvPr>
        </p:nvSpPr>
        <p:spPr>
          <a:xfrm>
            <a:off x="1621466" y="2892055"/>
            <a:ext cx="4977808" cy="2119423"/>
          </a:xfrm>
          <a:prstGeom prst="rect">
            <a:avLst/>
          </a:prstGeom>
        </p:spPr>
        <p:txBody>
          <a:bodyPr anchor="t">
            <a:normAutofit/>
          </a:bodyPr>
          <a:lstStyle>
            <a:lvl1pPr algn="l">
              <a:defRPr lang="en-US" sz="3300" b="1" baseline="0" smtClean="0">
                <a:solidFill>
                  <a:schemeClr val="bg1"/>
                </a:solidFill>
                <a:effectLst/>
              </a:defRPr>
            </a:lvl1pPr>
          </a:lstStyle>
          <a:p>
            <a:r>
              <a:rPr lang="en-US" b="1" dirty="0">
                <a:effectLst/>
                <a:latin typeface="Arial" charset="0"/>
              </a:rPr>
              <a:t>Click to edit section</a:t>
            </a:r>
            <a:br>
              <a:rPr lang="en-US" b="1" dirty="0">
                <a:effectLst/>
                <a:latin typeface="Arial" charset="0"/>
              </a:rPr>
            </a:br>
            <a:r>
              <a:rPr lang="en-US" b="1" dirty="0">
                <a:effectLst/>
                <a:latin typeface="Arial" charset="0"/>
              </a:rPr>
              <a:t>secondary title</a:t>
            </a:r>
            <a:endParaRPr lang="en-US" dirty="0">
              <a:effectLst/>
              <a:latin typeface="Arial" charset="0"/>
            </a:endParaRPr>
          </a:p>
        </p:txBody>
      </p:sp>
      <p:sp>
        <p:nvSpPr>
          <p:cNvPr id="12" name="Text Placeholder 11"/>
          <p:cNvSpPr>
            <a:spLocks noGrp="1"/>
          </p:cNvSpPr>
          <p:nvPr>
            <p:ph type="body" sz="quarter" idx="11" hasCustomPrompt="1"/>
          </p:nvPr>
        </p:nvSpPr>
        <p:spPr>
          <a:xfrm>
            <a:off x="1627008" y="924581"/>
            <a:ext cx="4978400" cy="2048836"/>
          </a:xfrm>
          <a:prstGeom prst="rect">
            <a:avLst/>
          </a:prstGeom>
        </p:spPr>
        <p:txBody>
          <a:bodyPr anchor="b">
            <a:noAutofit/>
          </a:bodyPr>
          <a:lstStyle>
            <a:lvl1pPr marL="0" indent="0">
              <a:buNone/>
              <a:defRPr sz="3300" b="1" i="0" baseline="0">
                <a:solidFill>
                  <a:srgbClr val="FFCD00"/>
                </a:solidFill>
                <a:latin typeface="Arial" charset="0"/>
                <a:ea typeface="Arial" charset="0"/>
                <a:cs typeface="Arial" charset="0"/>
              </a:defRPr>
            </a:lvl1pPr>
            <a:lvl2pPr marL="457200" indent="0">
              <a:buNone/>
              <a:defRPr sz="3300" b="1" i="0">
                <a:latin typeface="Arial" charset="0"/>
                <a:ea typeface="Arial" charset="0"/>
                <a:cs typeface="Arial" charset="0"/>
              </a:defRPr>
            </a:lvl2pPr>
            <a:lvl3pPr marL="914400" indent="0">
              <a:buNone/>
              <a:defRPr sz="3300" b="1" i="0">
                <a:latin typeface="Arial" charset="0"/>
                <a:ea typeface="Arial" charset="0"/>
                <a:cs typeface="Arial" charset="0"/>
              </a:defRPr>
            </a:lvl3pPr>
            <a:lvl4pPr marL="1371600" indent="0">
              <a:buNone/>
              <a:defRPr sz="3300" b="1" i="0">
                <a:latin typeface="Arial" charset="0"/>
                <a:ea typeface="Arial" charset="0"/>
                <a:cs typeface="Arial" charset="0"/>
              </a:defRPr>
            </a:lvl4pPr>
            <a:lvl5pPr marL="1828800" indent="0">
              <a:buNone/>
              <a:defRPr sz="3300" b="1" i="0">
                <a:latin typeface="Arial" charset="0"/>
                <a:ea typeface="Arial" charset="0"/>
                <a:cs typeface="Arial" charset="0"/>
              </a:defRPr>
            </a:lvl5pPr>
          </a:lstStyle>
          <a:p>
            <a:pPr lvl="0"/>
            <a:r>
              <a:rPr lang="en-US" dirty="0"/>
              <a:t>Click to edit section</a:t>
            </a:r>
            <a:br>
              <a:rPr lang="en-US" dirty="0"/>
            </a:br>
            <a:r>
              <a:rPr lang="en-US" dirty="0"/>
              <a:t>primary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ist and Imag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sp>
        <p:nvSpPr>
          <p:cNvPr id="9" name="Text Placeholder 8"/>
          <p:cNvSpPr>
            <a:spLocks noGrp="1"/>
          </p:cNvSpPr>
          <p:nvPr>
            <p:ph type="body" sz="quarter" idx="10" hasCustomPrompt="1"/>
          </p:nvPr>
        </p:nvSpPr>
        <p:spPr>
          <a:xfrm>
            <a:off x="510100" y="525800"/>
            <a:ext cx="3856038"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slide title</a:t>
            </a:r>
          </a:p>
        </p:txBody>
      </p:sp>
      <p:sp>
        <p:nvSpPr>
          <p:cNvPr id="11" name="Text Placeholder 10"/>
          <p:cNvSpPr>
            <a:spLocks noGrp="1"/>
          </p:cNvSpPr>
          <p:nvPr>
            <p:ph type="body" sz="quarter" idx="11" hasCustomPrompt="1"/>
          </p:nvPr>
        </p:nvSpPr>
        <p:spPr>
          <a:xfrm>
            <a:off x="510100" y="1576388"/>
            <a:ext cx="3855525" cy="3974812"/>
          </a:xfrm>
          <a:prstGeom prst="rect">
            <a:avLst/>
          </a:prstGeom>
        </p:spPr>
        <p:txBody>
          <a:bodyPr>
            <a:normAutofit/>
          </a:bodyPr>
          <a:lstStyle>
            <a:lvl1pPr>
              <a:lnSpc>
                <a:spcPct val="100000"/>
              </a:lnSpc>
              <a:defRPr sz="1800" b="0" i="0" baseline="0">
                <a:latin typeface="Arial" charset="0"/>
                <a:ea typeface="Arial" charset="0"/>
                <a:cs typeface="Arial" charset="0"/>
              </a:defRPr>
            </a:lvl1pPr>
            <a:lvl2pPr marL="514350" indent="-230188">
              <a:lnSpc>
                <a:spcPct val="100000"/>
              </a:lnSpc>
              <a:tabLst/>
              <a:defRPr sz="1800"/>
            </a:lvl2pPr>
            <a:lvl3pPr marL="862013" indent="-231775">
              <a:lnSpc>
                <a:spcPct val="100000"/>
              </a:lnSpc>
              <a:tabLst/>
              <a:defRPr sz="1800" baseline="0"/>
            </a:lvl3pPr>
            <a:lvl4pPr marL="1200150" indent="-215900">
              <a:lnSpc>
                <a:spcPct val="100000"/>
              </a:lnSpc>
              <a:tabLst/>
              <a:defRPr sz="1800" baseline="0"/>
            </a:lvl4pPr>
            <a:lvl5pPr>
              <a:defRPr sz="1800"/>
            </a:lvl5pPr>
          </a:lstStyle>
          <a:p>
            <a:pPr lvl="0"/>
            <a:r>
              <a:rPr lang="en-US" dirty="0"/>
              <a:t>Click to edit bulleted information</a:t>
            </a:r>
          </a:p>
          <a:p>
            <a:pPr lvl="1"/>
            <a:r>
              <a:rPr lang="en-US" dirty="0"/>
              <a:t>Test secondary level</a:t>
            </a:r>
          </a:p>
          <a:p>
            <a:pPr lvl="2"/>
            <a:r>
              <a:rPr lang="en-US" dirty="0"/>
              <a:t>Test tertiary level</a:t>
            </a:r>
          </a:p>
          <a:p>
            <a:pPr lvl="3"/>
            <a:r>
              <a:rPr lang="en-US" dirty="0"/>
              <a:t>Test quandary level</a:t>
            </a:r>
          </a:p>
        </p:txBody>
      </p:sp>
      <p:sp>
        <p:nvSpPr>
          <p:cNvPr id="13" name="Picture Placeholder 12"/>
          <p:cNvSpPr>
            <a:spLocks noGrp="1"/>
          </p:cNvSpPr>
          <p:nvPr>
            <p:ph type="pic" sz="quarter" idx="12"/>
          </p:nvPr>
        </p:nvSpPr>
        <p:spPr>
          <a:xfrm>
            <a:off x="4770076" y="631537"/>
            <a:ext cx="3855525" cy="4919663"/>
          </a:xfrm>
          <a:prstGeom prst="rect">
            <a:avLst/>
          </a:prstGeom>
        </p:spPr>
        <p:txBody>
          <a:bodyPr/>
          <a:lstStyle/>
          <a:p>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ist and Image - Full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sp>
        <p:nvSpPr>
          <p:cNvPr id="9" name="Text Placeholder 8"/>
          <p:cNvSpPr>
            <a:spLocks noGrp="1"/>
          </p:cNvSpPr>
          <p:nvPr>
            <p:ph type="body" sz="quarter" idx="10" hasCustomPrompt="1"/>
          </p:nvPr>
        </p:nvSpPr>
        <p:spPr>
          <a:xfrm>
            <a:off x="510099" y="525800"/>
            <a:ext cx="8115501"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slide title</a:t>
            </a:r>
          </a:p>
        </p:txBody>
      </p:sp>
      <p:sp>
        <p:nvSpPr>
          <p:cNvPr id="13" name="Picture Placeholder 12"/>
          <p:cNvSpPr>
            <a:spLocks noGrp="1"/>
          </p:cNvSpPr>
          <p:nvPr>
            <p:ph type="pic" sz="quarter" idx="12"/>
          </p:nvPr>
        </p:nvSpPr>
        <p:spPr>
          <a:xfrm>
            <a:off x="4770076" y="1576388"/>
            <a:ext cx="3855525" cy="3952875"/>
          </a:xfrm>
          <a:prstGeom prst="rect">
            <a:avLst/>
          </a:prstGeom>
        </p:spPr>
        <p:txBody>
          <a:bodyPr/>
          <a:lstStyle/>
          <a:p>
            <a:endParaRPr lang="en-US" dirty="0"/>
          </a:p>
        </p:txBody>
      </p:sp>
      <p:sp>
        <p:nvSpPr>
          <p:cNvPr id="6" name="Text Placeholder 10"/>
          <p:cNvSpPr>
            <a:spLocks noGrp="1"/>
          </p:cNvSpPr>
          <p:nvPr>
            <p:ph type="body" sz="quarter" idx="11" hasCustomPrompt="1"/>
          </p:nvPr>
        </p:nvSpPr>
        <p:spPr>
          <a:xfrm>
            <a:off x="510100" y="1576388"/>
            <a:ext cx="3855525" cy="3974812"/>
          </a:xfrm>
          <a:prstGeom prst="rect">
            <a:avLst/>
          </a:prstGeom>
        </p:spPr>
        <p:txBody>
          <a:bodyPr>
            <a:normAutofit/>
          </a:bodyPr>
          <a:lstStyle>
            <a:lvl1pPr>
              <a:lnSpc>
                <a:spcPct val="100000"/>
              </a:lnSpc>
              <a:defRPr sz="1800" b="0" i="0" baseline="0">
                <a:latin typeface="Arial" charset="0"/>
                <a:ea typeface="Arial" charset="0"/>
                <a:cs typeface="Arial" charset="0"/>
              </a:defRPr>
            </a:lvl1pPr>
            <a:lvl2pPr marL="514350" indent="-230188">
              <a:lnSpc>
                <a:spcPct val="100000"/>
              </a:lnSpc>
              <a:tabLst/>
              <a:defRPr sz="1800"/>
            </a:lvl2pPr>
            <a:lvl3pPr marL="862013" indent="-231775">
              <a:lnSpc>
                <a:spcPct val="100000"/>
              </a:lnSpc>
              <a:tabLst/>
              <a:defRPr sz="1800" baseline="0"/>
            </a:lvl3pPr>
            <a:lvl4pPr marL="1200150" indent="-215900">
              <a:lnSpc>
                <a:spcPct val="100000"/>
              </a:lnSpc>
              <a:tabLst/>
              <a:defRPr sz="1800" baseline="0"/>
            </a:lvl4pPr>
            <a:lvl5pPr>
              <a:defRPr sz="1800"/>
            </a:lvl5pPr>
          </a:lstStyle>
          <a:p>
            <a:pPr lvl="0"/>
            <a:r>
              <a:rPr lang="en-US" dirty="0"/>
              <a:t>Click to edit bulleted information</a:t>
            </a:r>
          </a:p>
          <a:p>
            <a:pPr lvl="1"/>
            <a:r>
              <a:rPr lang="en-US" dirty="0"/>
              <a:t>Test secondary level</a:t>
            </a:r>
          </a:p>
          <a:p>
            <a:pPr lvl="2"/>
            <a:r>
              <a:rPr lang="en-US" dirty="0"/>
              <a:t>Test tertiary level</a:t>
            </a:r>
          </a:p>
          <a:p>
            <a:pPr lvl="3"/>
            <a:r>
              <a:rPr lang="en-US" dirty="0"/>
              <a:t>Test quandary level</a:t>
            </a:r>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st and Image - Subtitl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sp>
        <p:nvSpPr>
          <p:cNvPr id="9" name="Text Placeholder 8"/>
          <p:cNvSpPr>
            <a:spLocks noGrp="1"/>
          </p:cNvSpPr>
          <p:nvPr>
            <p:ph type="body" sz="quarter" idx="10" hasCustomPrompt="1"/>
          </p:nvPr>
        </p:nvSpPr>
        <p:spPr>
          <a:xfrm>
            <a:off x="510099" y="525800"/>
            <a:ext cx="8115501"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slide title</a:t>
            </a:r>
          </a:p>
        </p:txBody>
      </p:sp>
      <p:sp>
        <p:nvSpPr>
          <p:cNvPr id="13" name="Picture Placeholder 12"/>
          <p:cNvSpPr>
            <a:spLocks noGrp="1"/>
          </p:cNvSpPr>
          <p:nvPr>
            <p:ph type="pic" sz="quarter" idx="12"/>
          </p:nvPr>
        </p:nvSpPr>
        <p:spPr>
          <a:xfrm>
            <a:off x="4770076" y="1576388"/>
            <a:ext cx="3855525" cy="3952875"/>
          </a:xfrm>
          <a:prstGeom prst="rect">
            <a:avLst/>
          </a:prstGeom>
        </p:spPr>
        <p:txBody>
          <a:bodyPr/>
          <a:lstStyle/>
          <a:p>
            <a:endParaRPr lang="en-US" dirty="0"/>
          </a:p>
        </p:txBody>
      </p:sp>
      <p:sp>
        <p:nvSpPr>
          <p:cNvPr id="6" name="Text Placeholder 8"/>
          <p:cNvSpPr>
            <a:spLocks noGrp="1"/>
          </p:cNvSpPr>
          <p:nvPr>
            <p:ph type="body" sz="quarter" idx="13" hasCustomPrompt="1"/>
          </p:nvPr>
        </p:nvSpPr>
        <p:spPr>
          <a:xfrm>
            <a:off x="510099" y="1576388"/>
            <a:ext cx="3855526" cy="385035"/>
          </a:xfrm>
          <a:prstGeom prst="rect">
            <a:avLst/>
          </a:prstGeom>
        </p:spPr>
        <p:txBody>
          <a:bodyPr>
            <a:noAutofit/>
          </a:bodyPr>
          <a:lstStyle>
            <a:lvl1pPr marL="0" indent="0">
              <a:buNone/>
              <a:defRPr sz="2200" b="1" i="0">
                <a:solidFill>
                  <a:srgbClr val="A9C23F"/>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subtitle</a:t>
            </a:r>
          </a:p>
        </p:txBody>
      </p:sp>
      <p:sp>
        <p:nvSpPr>
          <p:cNvPr id="8" name="Text Placeholder 10"/>
          <p:cNvSpPr>
            <a:spLocks noGrp="1"/>
          </p:cNvSpPr>
          <p:nvPr>
            <p:ph type="body" sz="quarter" idx="14" hasCustomPrompt="1"/>
          </p:nvPr>
        </p:nvSpPr>
        <p:spPr>
          <a:xfrm>
            <a:off x="510100" y="2045183"/>
            <a:ext cx="3855525" cy="3484079"/>
          </a:xfrm>
          <a:prstGeom prst="rect">
            <a:avLst/>
          </a:prstGeom>
        </p:spPr>
        <p:txBody>
          <a:bodyPr>
            <a:normAutofit/>
          </a:bodyPr>
          <a:lstStyle>
            <a:lvl1pPr>
              <a:lnSpc>
                <a:spcPct val="100000"/>
              </a:lnSpc>
              <a:defRPr sz="1800" b="0" i="0" baseline="0">
                <a:latin typeface="Arial" charset="0"/>
                <a:ea typeface="Arial" charset="0"/>
                <a:cs typeface="Arial" charset="0"/>
              </a:defRPr>
            </a:lvl1pPr>
            <a:lvl2pPr marL="514350" indent="-230188">
              <a:lnSpc>
                <a:spcPct val="100000"/>
              </a:lnSpc>
              <a:tabLst/>
              <a:defRPr sz="1800"/>
            </a:lvl2pPr>
            <a:lvl3pPr marL="862013" indent="-231775">
              <a:lnSpc>
                <a:spcPct val="100000"/>
              </a:lnSpc>
              <a:tabLst/>
              <a:defRPr sz="1800" baseline="0"/>
            </a:lvl3pPr>
            <a:lvl4pPr marL="1200150" indent="-215900">
              <a:lnSpc>
                <a:spcPct val="100000"/>
              </a:lnSpc>
              <a:tabLst/>
              <a:defRPr sz="1800" baseline="0"/>
            </a:lvl4pPr>
            <a:lvl5pPr>
              <a:defRPr sz="1800"/>
            </a:lvl5pPr>
          </a:lstStyle>
          <a:p>
            <a:pPr lvl="0"/>
            <a:r>
              <a:rPr lang="en-US" dirty="0"/>
              <a:t>Click to edit bulleted information</a:t>
            </a:r>
          </a:p>
          <a:p>
            <a:pPr lvl="1"/>
            <a:r>
              <a:rPr lang="en-US" dirty="0"/>
              <a:t>Test secondary level</a:t>
            </a:r>
          </a:p>
          <a:p>
            <a:pPr lvl="2"/>
            <a:r>
              <a:rPr lang="en-US" dirty="0"/>
              <a:t>Test tertiary level</a:t>
            </a:r>
          </a:p>
          <a:p>
            <a:pPr lvl="3"/>
            <a:r>
              <a:rPr lang="en-US" dirty="0"/>
              <a:t>Test quandary level</a:t>
            </a:r>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List">
    <p:spTree>
      <p:nvGrpSpPr>
        <p:cNvPr id="1" name=""/>
        <p:cNvGrpSpPr/>
        <p:nvPr/>
      </p:nvGrpSpPr>
      <p:grpSpPr>
        <a:xfrm>
          <a:off x="0" y="0"/>
          <a:ext cx="0" cy="0"/>
          <a:chOff x="0" y="0"/>
          <a:chExt cx="0" cy="0"/>
        </a:xfrm>
      </p:grpSpPr>
      <p:sp>
        <p:nvSpPr>
          <p:cNvPr id="8" name="Text Placeholder 8"/>
          <p:cNvSpPr>
            <a:spLocks noGrp="1"/>
          </p:cNvSpPr>
          <p:nvPr>
            <p:ph type="body" sz="quarter" idx="10" hasCustomPrompt="1"/>
          </p:nvPr>
        </p:nvSpPr>
        <p:spPr>
          <a:xfrm>
            <a:off x="510099" y="525800"/>
            <a:ext cx="8115502"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slide title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sp>
        <p:nvSpPr>
          <p:cNvPr id="13" name="Text Placeholder 10"/>
          <p:cNvSpPr>
            <a:spLocks noGrp="1"/>
          </p:cNvSpPr>
          <p:nvPr>
            <p:ph type="body" sz="quarter" idx="14" hasCustomPrompt="1"/>
          </p:nvPr>
        </p:nvSpPr>
        <p:spPr>
          <a:xfrm>
            <a:off x="510100" y="1576389"/>
            <a:ext cx="3855525" cy="3952874"/>
          </a:xfrm>
          <a:prstGeom prst="rect">
            <a:avLst/>
          </a:prstGeom>
        </p:spPr>
        <p:txBody>
          <a:bodyPr>
            <a:normAutofit/>
          </a:bodyPr>
          <a:lstStyle>
            <a:lvl1pPr>
              <a:lnSpc>
                <a:spcPct val="100000"/>
              </a:lnSpc>
              <a:defRPr sz="1800" b="0" i="0" baseline="0">
                <a:latin typeface="Arial" charset="0"/>
                <a:ea typeface="Arial" charset="0"/>
                <a:cs typeface="Arial" charset="0"/>
              </a:defRPr>
            </a:lvl1pPr>
            <a:lvl2pPr marL="514350" indent="-230188">
              <a:lnSpc>
                <a:spcPct val="100000"/>
              </a:lnSpc>
              <a:tabLst/>
              <a:defRPr sz="1800"/>
            </a:lvl2pPr>
            <a:lvl3pPr marL="862013" indent="-231775">
              <a:lnSpc>
                <a:spcPct val="100000"/>
              </a:lnSpc>
              <a:tabLst/>
              <a:defRPr sz="1800" baseline="0"/>
            </a:lvl3pPr>
            <a:lvl4pPr marL="1200150" indent="-215900">
              <a:lnSpc>
                <a:spcPct val="100000"/>
              </a:lnSpc>
              <a:tabLst/>
              <a:defRPr sz="1800" baseline="0"/>
            </a:lvl4pPr>
            <a:lvl5pPr>
              <a:defRPr sz="1800"/>
            </a:lvl5pPr>
          </a:lstStyle>
          <a:p>
            <a:pPr lvl="0"/>
            <a:r>
              <a:rPr lang="en-US" dirty="0"/>
              <a:t>Click to edit bulleted information</a:t>
            </a:r>
          </a:p>
          <a:p>
            <a:pPr lvl="1"/>
            <a:r>
              <a:rPr lang="en-US" dirty="0"/>
              <a:t>Test secondary level</a:t>
            </a:r>
          </a:p>
          <a:p>
            <a:pPr lvl="2"/>
            <a:r>
              <a:rPr lang="en-US" dirty="0"/>
              <a:t>Test tertiary level</a:t>
            </a:r>
          </a:p>
          <a:p>
            <a:pPr lvl="3"/>
            <a:r>
              <a:rPr lang="en-US" dirty="0"/>
              <a:t>Test quandary level</a:t>
            </a:r>
          </a:p>
        </p:txBody>
      </p:sp>
      <p:sp>
        <p:nvSpPr>
          <p:cNvPr id="14" name="Text Placeholder 10"/>
          <p:cNvSpPr>
            <a:spLocks noGrp="1"/>
          </p:cNvSpPr>
          <p:nvPr>
            <p:ph type="body" sz="quarter" idx="15" hasCustomPrompt="1"/>
          </p:nvPr>
        </p:nvSpPr>
        <p:spPr>
          <a:xfrm>
            <a:off x="4770076" y="1576388"/>
            <a:ext cx="3855525" cy="3952874"/>
          </a:xfrm>
          <a:prstGeom prst="rect">
            <a:avLst/>
          </a:prstGeom>
        </p:spPr>
        <p:txBody>
          <a:bodyPr>
            <a:normAutofit/>
          </a:bodyPr>
          <a:lstStyle>
            <a:lvl1pPr>
              <a:lnSpc>
                <a:spcPct val="100000"/>
              </a:lnSpc>
              <a:defRPr sz="1800" b="0" i="0" baseline="0">
                <a:latin typeface="Arial" charset="0"/>
                <a:ea typeface="Arial" charset="0"/>
                <a:cs typeface="Arial" charset="0"/>
              </a:defRPr>
            </a:lvl1pPr>
            <a:lvl2pPr marL="514350" indent="-230188">
              <a:lnSpc>
                <a:spcPct val="100000"/>
              </a:lnSpc>
              <a:tabLst/>
              <a:defRPr sz="1800"/>
            </a:lvl2pPr>
            <a:lvl3pPr marL="862013" indent="-231775">
              <a:lnSpc>
                <a:spcPct val="100000"/>
              </a:lnSpc>
              <a:tabLst/>
              <a:defRPr sz="1800" baseline="0"/>
            </a:lvl3pPr>
            <a:lvl4pPr marL="1200150" indent="-215900">
              <a:lnSpc>
                <a:spcPct val="100000"/>
              </a:lnSpc>
              <a:tabLst/>
              <a:defRPr sz="1800" baseline="0"/>
            </a:lvl4pPr>
            <a:lvl5pPr>
              <a:defRPr sz="1800"/>
            </a:lvl5pPr>
          </a:lstStyle>
          <a:p>
            <a:pPr lvl="0"/>
            <a:r>
              <a:rPr lang="en-US" dirty="0"/>
              <a:t>Click to edit bulleted information</a:t>
            </a:r>
          </a:p>
          <a:p>
            <a:pPr lvl="1"/>
            <a:r>
              <a:rPr lang="en-US" dirty="0"/>
              <a:t>Test secondary level</a:t>
            </a:r>
          </a:p>
          <a:p>
            <a:pPr lvl="2"/>
            <a:r>
              <a:rPr lang="en-US" dirty="0"/>
              <a:t>Test tertiary level</a:t>
            </a:r>
          </a:p>
          <a:p>
            <a:pPr lvl="3"/>
            <a:r>
              <a:rPr lang="en-US" dirty="0"/>
              <a:t>Test quandary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List - Subtitles">
    <p:spTree>
      <p:nvGrpSpPr>
        <p:cNvPr id="1" name=""/>
        <p:cNvGrpSpPr/>
        <p:nvPr/>
      </p:nvGrpSpPr>
      <p:grpSpPr>
        <a:xfrm>
          <a:off x="0" y="0"/>
          <a:ext cx="0" cy="0"/>
          <a:chOff x="0" y="0"/>
          <a:chExt cx="0" cy="0"/>
        </a:xfrm>
      </p:grpSpPr>
      <p:sp>
        <p:nvSpPr>
          <p:cNvPr id="8" name="Text Placeholder 8"/>
          <p:cNvSpPr>
            <a:spLocks noGrp="1"/>
          </p:cNvSpPr>
          <p:nvPr>
            <p:ph type="body" sz="quarter" idx="10" hasCustomPrompt="1"/>
          </p:nvPr>
        </p:nvSpPr>
        <p:spPr>
          <a:xfrm>
            <a:off x="510099" y="525800"/>
            <a:ext cx="8115501"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slide title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sp>
        <p:nvSpPr>
          <p:cNvPr id="7" name="Text Placeholder 8"/>
          <p:cNvSpPr>
            <a:spLocks noGrp="1"/>
          </p:cNvSpPr>
          <p:nvPr>
            <p:ph type="body" sz="quarter" idx="13" hasCustomPrompt="1"/>
          </p:nvPr>
        </p:nvSpPr>
        <p:spPr>
          <a:xfrm>
            <a:off x="510099" y="1576388"/>
            <a:ext cx="3855526" cy="385035"/>
          </a:xfrm>
          <a:prstGeom prst="rect">
            <a:avLst/>
          </a:prstGeom>
        </p:spPr>
        <p:txBody>
          <a:bodyPr>
            <a:noAutofit/>
          </a:bodyPr>
          <a:lstStyle>
            <a:lvl1pPr marL="0" indent="0">
              <a:buNone/>
              <a:defRPr sz="2200" b="1" i="0">
                <a:solidFill>
                  <a:srgbClr val="A9C23F"/>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subtitle</a:t>
            </a:r>
          </a:p>
        </p:txBody>
      </p:sp>
      <p:sp>
        <p:nvSpPr>
          <p:cNvPr id="12" name="Text Placeholder 8"/>
          <p:cNvSpPr>
            <a:spLocks noGrp="1"/>
          </p:cNvSpPr>
          <p:nvPr>
            <p:ph type="body" sz="quarter" idx="14" hasCustomPrompt="1"/>
          </p:nvPr>
        </p:nvSpPr>
        <p:spPr>
          <a:xfrm>
            <a:off x="4770075" y="1576388"/>
            <a:ext cx="3855526" cy="385035"/>
          </a:xfrm>
          <a:prstGeom prst="rect">
            <a:avLst/>
          </a:prstGeom>
        </p:spPr>
        <p:txBody>
          <a:bodyPr>
            <a:noAutofit/>
          </a:bodyPr>
          <a:lstStyle>
            <a:lvl1pPr marL="0" indent="0">
              <a:buNone/>
              <a:defRPr sz="2200" b="1" i="0">
                <a:solidFill>
                  <a:srgbClr val="A9C23F"/>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subtitle</a:t>
            </a:r>
          </a:p>
        </p:txBody>
      </p:sp>
      <p:sp>
        <p:nvSpPr>
          <p:cNvPr id="14" name="Text Placeholder 10"/>
          <p:cNvSpPr>
            <a:spLocks noGrp="1"/>
          </p:cNvSpPr>
          <p:nvPr>
            <p:ph type="body" sz="quarter" idx="15" hasCustomPrompt="1"/>
          </p:nvPr>
        </p:nvSpPr>
        <p:spPr>
          <a:xfrm>
            <a:off x="510100" y="2045183"/>
            <a:ext cx="3855525" cy="3484079"/>
          </a:xfrm>
          <a:prstGeom prst="rect">
            <a:avLst/>
          </a:prstGeom>
        </p:spPr>
        <p:txBody>
          <a:bodyPr>
            <a:normAutofit/>
          </a:bodyPr>
          <a:lstStyle>
            <a:lvl1pPr>
              <a:lnSpc>
                <a:spcPct val="100000"/>
              </a:lnSpc>
              <a:defRPr sz="1800" b="0" i="0" baseline="0">
                <a:latin typeface="Arial" charset="0"/>
                <a:ea typeface="Arial" charset="0"/>
                <a:cs typeface="Arial" charset="0"/>
              </a:defRPr>
            </a:lvl1pPr>
            <a:lvl2pPr marL="514350" indent="-230188">
              <a:lnSpc>
                <a:spcPct val="100000"/>
              </a:lnSpc>
              <a:tabLst/>
              <a:defRPr sz="1800"/>
            </a:lvl2pPr>
            <a:lvl3pPr marL="862013" indent="-231775">
              <a:lnSpc>
                <a:spcPct val="100000"/>
              </a:lnSpc>
              <a:tabLst/>
              <a:defRPr sz="1800" baseline="0"/>
            </a:lvl3pPr>
            <a:lvl4pPr marL="1200150" indent="-215900">
              <a:lnSpc>
                <a:spcPct val="100000"/>
              </a:lnSpc>
              <a:tabLst/>
              <a:defRPr sz="1800" baseline="0"/>
            </a:lvl4pPr>
            <a:lvl5pPr>
              <a:defRPr sz="1800"/>
            </a:lvl5pPr>
          </a:lstStyle>
          <a:p>
            <a:pPr lvl="0"/>
            <a:r>
              <a:rPr lang="en-US" dirty="0"/>
              <a:t>Click to edit bulleted information</a:t>
            </a:r>
          </a:p>
          <a:p>
            <a:pPr lvl="1"/>
            <a:r>
              <a:rPr lang="en-US" dirty="0"/>
              <a:t>Test secondary level</a:t>
            </a:r>
          </a:p>
          <a:p>
            <a:pPr lvl="2"/>
            <a:r>
              <a:rPr lang="en-US" dirty="0"/>
              <a:t>Test tertiary level</a:t>
            </a:r>
          </a:p>
          <a:p>
            <a:pPr lvl="3"/>
            <a:r>
              <a:rPr lang="en-US" dirty="0"/>
              <a:t>Test quandary level</a:t>
            </a:r>
          </a:p>
        </p:txBody>
      </p:sp>
      <p:sp>
        <p:nvSpPr>
          <p:cNvPr id="15" name="Text Placeholder 10"/>
          <p:cNvSpPr>
            <a:spLocks noGrp="1"/>
          </p:cNvSpPr>
          <p:nvPr>
            <p:ph type="body" sz="quarter" idx="16" hasCustomPrompt="1"/>
          </p:nvPr>
        </p:nvSpPr>
        <p:spPr>
          <a:xfrm>
            <a:off x="4770075" y="2045183"/>
            <a:ext cx="3855525" cy="3484079"/>
          </a:xfrm>
          <a:prstGeom prst="rect">
            <a:avLst/>
          </a:prstGeom>
        </p:spPr>
        <p:txBody>
          <a:bodyPr>
            <a:normAutofit/>
          </a:bodyPr>
          <a:lstStyle>
            <a:lvl1pPr>
              <a:lnSpc>
                <a:spcPct val="100000"/>
              </a:lnSpc>
              <a:defRPr sz="1800" b="0" i="0" baseline="0">
                <a:latin typeface="Arial" charset="0"/>
                <a:ea typeface="Arial" charset="0"/>
                <a:cs typeface="Arial" charset="0"/>
              </a:defRPr>
            </a:lvl1pPr>
            <a:lvl2pPr marL="514350" indent="-230188">
              <a:lnSpc>
                <a:spcPct val="100000"/>
              </a:lnSpc>
              <a:tabLst/>
              <a:defRPr sz="1800"/>
            </a:lvl2pPr>
            <a:lvl3pPr marL="862013" indent="-231775">
              <a:lnSpc>
                <a:spcPct val="100000"/>
              </a:lnSpc>
              <a:tabLst/>
              <a:defRPr sz="1800" baseline="0"/>
            </a:lvl3pPr>
            <a:lvl4pPr marL="1200150" indent="-215900">
              <a:lnSpc>
                <a:spcPct val="100000"/>
              </a:lnSpc>
              <a:tabLst/>
              <a:defRPr sz="1800" baseline="0"/>
            </a:lvl4pPr>
            <a:lvl5pPr>
              <a:defRPr sz="1800"/>
            </a:lvl5pPr>
          </a:lstStyle>
          <a:p>
            <a:pPr lvl="0"/>
            <a:r>
              <a:rPr lang="en-US" dirty="0"/>
              <a:t>Click to edit bulleted information</a:t>
            </a:r>
          </a:p>
          <a:p>
            <a:pPr lvl="1"/>
            <a:r>
              <a:rPr lang="en-US" dirty="0"/>
              <a:t>Test secondary level</a:t>
            </a:r>
          </a:p>
          <a:p>
            <a:pPr lvl="2"/>
            <a:r>
              <a:rPr lang="en-US" dirty="0"/>
              <a:t>Test tertiary level</a:t>
            </a:r>
          </a:p>
          <a:p>
            <a:pPr lvl="3"/>
            <a:r>
              <a:rPr lang="en-US" dirty="0"/>
              <a:t>Test quandary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lumn Lis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sp>
        <p:nvSpPr>
          <p:cNvPr id="9" name="Text Placeholder 8"/>
          <p:cNvSpPr>
            <a:spLocks noGrp="1"/>
          </p:cNvSpPr>
          <p:nvPr>
            <p:ph type="body" sz="quarter" idx="10" hasCustomPrompt="1"/>
          </p:nvPr>
        </p:nvSpPr>
        <p:spPr>
          <a:xfrm>
            <a:off x="510099" y="525800"/>
            <a:ext cx="8115501"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slide title</a:t>
            </a:r>
          </a:p>
        </p:txBody>
      </p:sp>
      <p:sp>
        <p:nvSpPr>
          <p:cNvPr id="10" name="Text Placeholder 10"/>
          <p:cNvSpPr>
            <a:spLocks noGrp="1"/>
          </p:cNvSpPr>
          <p:nvPr>
            <p:ph type="body" sz="quarter" idx="14" hasCustomPrompt="1"/>
          </p:nvPr>
        </p:nvSpPr>
        <p:spPr>
          <a:xfrm>
            <a:off x="510100" y="1576389"/>
            <a:ext cx="8115500" cy="3952874"/>
          </a:xfrm>
          <a:prstGeom prst="rect">
            <a:avLst/>
          </a:prstGeom>
        </p:spPr>
        <p:txBody>
          <a:bodyPr>
            <a:normAutofit/>
          </a:bodyPr>
          <a:lstStyle>
            <a:lvl1pPr>
              <a:lnSpc>
                <a:spcPct val="100000"/>
              </a:lnSpc>
              <a:defRPr sz="1800" b="0" i="0" baseline="0">
                <a:latin typeface="Arial" charset="0"/>
                <a:ea typeface="Arial" charset="0"/>
                <a:cs typeface="Arial" charset="0"/>
              </a:defRPr>
            </a:lvl1pPr>
            <a:lvl2pPr marL="514350" indent="-230188">
              <a:lnSpc>
                <a:spcPct val="100000"/>
              </a:lnSpc>
              <a:tabLst/>
              <a:defRPr sz="1800"/>
            </a:lvl2pPr>
            <a:lvl3pPr marL="862013" indent="-231775">
              <a:lnSpc>
                <a:spcPct val="100000"/>
              </a:lnSpc>
              <a:tabLst/>
              <a:defRPr sz="1800" baseline="0"/>
            </a:lvl3pPr>
            <a:lvl4pPr marL="1200150" indent="-215900">
              <a:lnSpc>
                <a:spcPct val="100000"/>
              </a:lnSpc>
              <a:tabLst/>
              <a:defRPr sz="1800" baseline="0"/>
            </a:lvl4pPr>
            <a:lvl5pPr>
              <a:defRPr sz="1800"/>
            </a:lvl5pPr>
          </a:lstStyle>
          <a:p>
            <a:pPr lvl="0"/>
            <a:r>
              <a:rPr lang="en-US" dirty="0"/>
              <a:t>Click to edit bulleted information</a:t>
            </a:r>
          </a:p>
          <a:p>
            <a:pPr lvl="1"/>
            <a:r>
              <a:rPr lang="en-US" dirty="0"/>
              <a:t>Test secondary level</a:t>
            </a:r>
          </a:p>
          <a:p>
            <a:pPr lvl="2"/>
            <a:r>
              <a:rPr lang="en-US" dirty="0"/>
              <a:t>Test tertiary level</a:t>
            </a:r>
          </a:p>
          <a:p>
            <a:pPr lvl="3"/>
            <a:r>
              <a:rPr lang="en-US" dirty="0"/>
              <a:t>Test quandary level</a:t>
            </a:r>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lumn List - Subtitl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47232"/>
            <a:ext cx="9144000" cy="810768"/>
          </a:xfrm>
          <a:prstGeom prst="rect">
            <a:avLst/>
          </a:prstGeom>
        </p:spPr>
      </p:pic>
      <p:sp>
        <p:nvSpPr>
          <p:cNvPr id="9" name="Text Placeholder 8"/>
          <p:cNvSpPr>
            <a:spLocks noGrp="1"/>
          </p:cNvSpPr>
          <p:nvPr>
            <p:ph type="body" sz="quarter" idx="10" hasCustomPrompt="1"/>
          </p:nvPr>
        </p:nvSpPr>
        <p:spPr>
          <a:xfrm>
            <a:off x="510099" y="525800"/>
            <a:ext cx="8115501" cy="808038"/>
          </a:xfrm>
          <a:prstGeom prst="rect">
            <a:avLst/>
          </a:prstGeom>
        </p:spPr>
        <p:txBody>
          <a:bodyPr>
            <a:noAutofit/>
          </a:bodyPr>
          <a:lstStyle>
            <a:lvl1pPr marL="0" indent="0">
              <a:buNone/>
              <a:defRPr sz="2700" b="1" i="0">
                <a:solidFill>
                  <a:srgbClr val="277DA1"/>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slide title</a:t>
            </a:r>
          </a:p>
        </p:txBody>
      </p:sp>
      <p:sp>
        <p:nvSpPr>
          <p:cNvPr id="6" name="Text Placeholder 8"/>
          <p:cNvSpPr>
            <a:spLocks noGrp="1"/>
          </p:cNvSpPr>
          <p:nvPr>
            <p:ph type="body" sz="quarter" idx="13" hasCustomPrompt="1"/>
          </p:nvPr>
        </p:nvSpPr>
        <p:spPr>
          <a:xfrm>
            <a:off x="510098" y="1576388"/>
            <a:ext cx="8115501" cy="385035"/>
          </a:xfrm>
          <a:prstGeom prst="rect">
            <a:avLst/>
          </a:prstGeom>
        </p:spPr>
        <p:txBody>
          <a:bodyPr>
            <a:noAutofit/>
          </a:bodyPr>
          <a:lstStyle>
            <a:lvl1pPr marL="0" indent="0">
              <a:buNone/>
              <a:defRPr sz="2200" b="1" i="0">
                <a:solidFill>
                  <a:srgbClr val="A9C23F"/>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subtitle</a:t>
            </a:r>
          </a:p>
        </p:txBody>
      </p:sp>
      <p:sp>
        <p:nvSpPr>
          <p:cNvPr id="10" name="Text Placeholder 10"/>
          <p:cNvSpPr>
            <a:spLocks noGrp="1"/>
          </p:cNvSpPr>
          <p:nvPr>
            <p:ph type="body" sz="quarter" idx="15" hasCustomPrompt="1"/>
          </p:nvPr>
        </p:nvSpPr>
        <p:spPr>
          <a:xfrm>
            <a:off x="510100" y="2045183"/>
            <a:ext cx="8115499" cy="3484079"/>
          </a:xfrm>
          <a:prstGeom prst="rect">
            <a:avLst/>
          </a:prstGeom>
        </p:spPr>
        <p:txBody>
          <a:bodyPr>
            <a:normAutofit/>
          </a:bodyPr>
          <a:lstStyle>
            <a:lvl1pPr>
              <a:lnSpc>
                <a:spcPct val="100000"/>
              </a:lnSpc>
              <a:defRPr sz="1800" b="0" i="0" baseline="0">
                <a:latin typeface="Arial" charset="0"/>
                <a:ea typeface="Arial" charset="0"/>
                <a:cs typeface="Arial" charset="0"/>
              </a:defRPr>
            </a:lvl1pPr>
            <a:lvl2pPr marL="514350" indent="-230188">
              <a:lnSpc>
                <a:spcPct val="100000"/>
              </a:lnSpc>
              <a:tabLst/>
              <a:defRPr sz="1800"/>
            </a:lvl2pPr>
            <a:lvl3pPr marL="862013" indent="-231775">
              <a:lnSpc>
                <a:spcPct val="100000"/>
              </a:lnSpc>
              <a:tabLst/>
              <a:defRPr sz="1800" baseline="0"/>
            </a:lvl3pPr>
            <a:lvl4pPr marL="1200150" indent="-215900">
              <a:lnSpc>
                <a:spcPct val="100000"/>
              </a:lnSpc>
              <a:tabLst/>
              <a:defRPr sz="1800" baseline="0"/>
            </a:lvl4pPr>
            <a:lvl5pPr>
              <a:defRPr sz="1800"/>
            </a:lvl5pPr>
          </a:lstStyle>
          <a:p>
            <a:pPr lvl="0"/>
            <a:r>
              <a:rPr lang="en-US" dirty="0"/>
              <a:t>Click to edit bulleted information</a:t>
            </a:r>
          </a:p>
          <a:p>
            <a:pPr lvl="1"/>
            <a:r>
              <a:rPr lang="en-US" dirty="0"/>
              <a:t>Test secondary level</a:t>
            </a:r>
          </a:p>
          <a:p>
            <a:pPr lvl="2"/>
            <a:r>
              <a:rPr lang="en-US" dirty="0"/>
              <a:t>Test tertiary level</a:t>
            </a:r>
          </a:p>
          <a:p>
            <a:pPr lvl="3"/>
            <a:r>
              <a:rPr lang="en-US" dirty="0"/>
              <a:t>Test quandary level</a:t>
            </a:r>
          </a:p>
        </p:txBody>
      </p:sp>
    </p:spTree>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9148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8" r:id="rId4"/>
    <p:sldLayoutId id="2147483679" r:id="rId5"/>
    <p:sldLayoutId id="2147483664" r:id="rId6"/>
    <p:sldLayoutId id="2147483673" r:id="rId7"/>
    <p:sldLayoutId id="2147483676" r:id="rId8"/>
    <p:sldLayoutId id="2147483672" r:id="rId9"/>
    <p:sldLayoutId id="2147483677" r:id="rId10"/>
    <p:sldLayoutId id="2147483675"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tp.ca.gov/fundingopportunities/grants/seed/"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californiapaidfamilyleavealliance.com/" TargetMode="Externa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hyperlink" Target="https://caetp.force.com/NAICSLookup/s/"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hyperlink" Target="https://etp.ca.gov/planning-your-training/consultant-fee-comparison/" TargetMode="External"/><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hyperlink" Target="https://caetp.force.com/login?ec=302&amp;startURL=/s/"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hyperlink" Target="mailto:ETPCalEForce@etp.ca.gov" TargetMode="Externa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hyperlink" Target="mailto:renee.pierce@etp.ca.gov"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hyperlink" Target="http://www.etp.c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033" y="582405"/>
            <a:ext cx="6973895" cy="1763619"/>
          </a:xfrm>
        </p:spPr>
        <p:txBody>
          <a:bodyPr>
            <a:normAutofit/>
          </a:bodyPr>
          <a:lstStyle/>
          <a:p>
            <a:pPr algn="ctr"/>
            <a:r>
              <a:rPr lang="en-US" sz="4000" i="1" dirty="0"/>
              <a:t>California Association of Rural Health Clinics</a:t>
            </a:r>
            <a:br>
              <a:rPr lang="en-US" sz="4000" i="1" dirty="0"/>
            </a:br>
            <a:r>
              <a:rPr lang="en-US" sz="4000" i="1" dirty="0"/>
              <a:t>Presentation</a:t>
            </a:r>
            <a:endParaRPr lang="en-US" dirty="0"/>
          </a:p>
        </p:txBody>
      </p:sp>
      <p:sp>
        <p:nvSpPr>
          <p:cNvPr id="3" name="Text Placeholder 2"/>
          <p:cNvSpPr>
            <a:spLocks noGrp="1"/>
          </p:cNvSpPr>
          <p:nvPr>
            <p:ph type="body" sz="quarter" idx="11"/>
          </p:nvPr>
        </p:nvSpPr>
        <p:spPr>
          <a:xfrm>
            <a:off x="1047033" y="2509854"/>
            <a:ext cx="6963401" cy="1020116"/>
          </a:xfrm>
        </p:spPr>
        <p:txBody>
          <a:bodyPr>
            <a:normAutofit/>
          </a:bodyPr>
          <a:lstStyle/>
          <a:p>
            <a:r>
              <a:rPr lang="en-US" sz="4000" dirty="0"/>
              <a:t>Employment Training Panel</a:t>
            </a:r>
          </a:p>
        </p:txBody>
      </p:sp>
      <p:sp>
        <p:nvSpPr>
          <p:cNvPr id="4" name="Title 1"/>
          <p:cNvSpPr txBox="1">
            <a:spLocks/>
          </p:cNvSpPr>
          <p:nvPr/>
        </p:nvSpPr>
        <p:spPr>
          <a:xfrm>
            <a:off x="147685" y="5289756"/>
            <a:ext cx="5840160" cy="1523998"/>
          </a:xfrm>
          <a:prstGeom prst="rect">
            <a:avLst/>
          </a:prstGeom>
        </p:spPr>
        <p:txBody>
          <a:bodyPr anchor="t">
            <a:normAutofit/>
          </a:bodyPr>
          <a:lstStyle>
            <a:lvl1pPr algn="l" defTabSz="914400" rtl="0" eaLnBrk="1" latinLnBrk="0" hangingPunct="1">
              <a:lnSpc>
                <a:spcPct val="90000"/>
              </a:lnSpc>
              <a:spcBef>
                <a:spcPct val="0"/>
              </a:spcBef>
              <a:buNone/>
              <a:defRPr lang="en-US" sz="3300" b="1" kern="1200" baseline="0" smtClean="0">
                <a:solidFill>
                  <a:schemeClr val="bg1"/>
                </a:solidFill>
                <a:effectLst/>
                <a:latin typeface="+mj-lt"/>
                <a:ea typeface="+mj-ea"/>
                <a:cs typeface="+mj-cs"/>
              </a:defRPr>
            </a:lvl1pPr>
          </a:lstStyle>
          <a:p>
            <a:r>
              <a:rPr lang="en-US" sz="2400" dirty="0"/>
              <a:t>Renee Pierce</a:t>
            </a:r>
          </a:p>
          <a:p>
            <a:pPr marL="225425"/>
            <a:r>
              <a:rPr lang="en-US" sz="2400" dirty="0"/>
              <a:t>Senior Economic </a:t>
            </a:r>
          </a:p>
          <a:p>
            <a:pPr marL="225425"/>
            <a:r>
              <a:rPr lang="en-US" sz="2400" dirty="0"/>
              <a:t>Development Analyst</a:t>
            </a:r>
          </a:p>
        </p:txBody>
      </p:sp>
    </p:spTree>
    <p:extLst>
      <p:ext uri="{BB962C8B-B14F-4D97-AF65-F5344CB8AC3E}">
        <p14:creationId xmlns:p14="http://schemas.microsoft.com/office/powerpoint/2010/main" val="2036362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600" dirty="0"/>
              <a:t>2022 ETP Minimum Wages</a:t>
            </a:r>
          </a:p>
        </p:txBody>
      </p:sp>
      <p:graphicFrame>
        <p:nvGraphicFramePr>
          <p:cNvPr id="4" name="Group 39"/>
          <p:cNvGraphicFramePr>
            <a:graphicFrameLocks noGrp="1"/>
          </p:cNvGraphicFramePr>
          <p:nvPr>
            <p:extLst>
              <p:ext uri="{D42A27DB-BD31-4B8C-83A1-F6EECF244321}">
                <p14:modId xmlns:p14="http://schemas.microsoft.com/office/powerpoint/2010/main" val="1733071195"/>
              </p:ext>
            </p:extLst>
          </p:nvPr>
        </p:nvGraphicFramePr>
        <p:xfrm>
          <a:off x="711145" y="1312950"/>
          <a:ext cx="7713407" cy="4253067"/>
        </p:xfrm>
        <a:graphic>
          <a:graphicData uri="http://schemas.openxmlformats.org/drawingml/2006/table">
            <a:tbl>
              <a:tblPr/>
              <a:tblGrid>
                <a:gridCol w="3566414">
                  <a:extLst>
                    <a:ext uri="{9D8B030D-6E8A-4147-A177-3AD203B41FA5}">
                      <a16:colId xmlns:a16="http://schemas.microsoft.com/office/drawing/2014/main" val="20000"/>
                    </a:ext>
                  </a:extLst>
                </a:gridCol>
                <a:gridCol w="1990557">
                  <a:extLst>
                    <a:ext uri="{9D8B030D-6E8A-4147-A177-3AD203B41FA5}">
                      <a16:colId xmlns:a16="http://schemas.microsoft.com/office/drawing/2014/main" val="20001"/>
                    </a:ext>
                  </a:extLst>
                </a:gridCol>
                <a:gridCol w="2156436">
                  <a:extLst>
                    <a:ext uri="{9D8B030D-6E8A-4147-A177-3AD203B41FA5}">
                      <a16:colId xmlns:a16="http://schemas.microsoft.com/office/drawing/2014/main" val="20002"/>
                    </a:ext>
                  </a:extLst>
                </a:gridCol>
              </a:tblGrid>
              <a:tr h="762004">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Century Gothic" pitchFamily="34" charset="0"/>
                        </a:rPr>
                        <a:t>Effective for contracts approved on or after January 1, 2022 and before December 31, 2022. </a:t>
                      </a:r>
                      <a:r>
                        <a:rPr lang="en-US" sz="1600" dirty="0">
                          <a:latin typeface="Century Gothic" panose="020B0502020202020204" pitchFamily="34" charset="0"/>
                        </a:rPr>
                        <a:t>Contracts will reflect YOUR lowest wage level which must exceed the required minimum wage.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Century Gothic" pitchFamily="34" charset="0"/>
                      </a:endParaRPr>
                    </a:p>
                  </a:txBody>
                  <a:tcPr marT="45712" marB="45712" anchor="ctr" horzOverflow="overflow">
                    <a:lnL>
                      <a:noFill/>
                    </a:lnL>
                    <a:lnR>
                      <a:noFill/>
                    </a:lnR>
                    <a:lnT>
                      <a:noFill/>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376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Century Gothic" pitchFamily="34" charset="0"/>
                        </a:rPr>
                        <a:t>Category</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Century Gothic" pitchFamily="34" charset="0"/>
                        </a:rPr>
                        <a:t>New Hire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a:ln>
                            <a:noFill/>
                          </a:ln>
                          <a:solidFill>
                            <a:schemeClr val="tx1"/>
                          </a:solidFill>
                          <a:effectLst/>
                          <a:latin typeface="Century Gothic" pitchFamily="34" charset="0"/>
                        </a:rPr>
                        <a:t>(Minimum Wage After Retention)</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Century Gothic" pitchFamily="34" charset="0"/>
                        </a:rPr>
                        <a:t>Retrainee</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200" b="1" i="0" u="none" strike="noStrike" cap="none" normalizeH="0" baseline="0" dirty="0">
                          <a:ln>
                            <a:noFill/>
                          </a:ln>
                          <a:solidFill>
                            <a:schemeClr val="tx1"/>
                          </a:solidFill>
                          <a:effectLst/>
                          <a:latin typeface="Century Gothic" pitchFamily="34" charset="0"/>
                        </a:rPr>
                        <a:t>(Minimum Wage </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1200" b="1" i="0" u="none" strike="noStrike" cap="none" normalizeH="0" baseline="0" dirty="0">
                          <a:ln>
                            <a:noFill/>
                          </a:ln>
                          <a:solidFill>
                            <a:schemeClr val="tx1"/>
                          </a:solidFill>
                          <a:effectLst/>
                          <a:latin typeface="Century Gothic" pitchFamily="34" charset="0"/>
                        </a:rPr>
                        <a:t>After  Retention)</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1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85000"/>
                              <a:lumOff val="15000"/>
                            </a:schemeClr>
                          </a:solidFill>
                          <a:effectLst/>
                          <a:latin typeface="Century Gothic" pitchFamily="34" charset="0"/>
                        </a:rPr>
                        <a:t>Standard ETP Minimum Wage</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Century Gothic" pitchFamily="34" charset="0"/>
                        </a:rPr>
                        <a:t>$17.64 - $19.61</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Century Gothic" pitchFamily="34" charset="0"/>
                        </a:rPr>
                        <a:t>$21.57 - $23.53</a:t>
                      </a:r>
                      <a:endParaRPr kumimoji="0" lang="en-US" sz="1600" b="1" i="0" u="none" strike="noStrike" cap="none" normalizeH="0" baseline="0" dirty="0">
                        <a:ln>
                          <a:noFill/>
                        </a:ln>
                        <a:solidFill>
                          <a:schemeClr val="tx1"/>
                        </a:solidFill>
                        <a:effectLst/>
                        <a:latin typeface="Century Gothic" pitchFamily="34" charset="0"/>
                      </a:endParaRP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23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85000"/>
                              <a:lumOff val="15000"/>
                            </a:schemeClr>
                          </a:solidFill>
                          <a:effectLst/>
                          <a:latin typeface="Century Gothic" pitchFamily="34" charset="0"/>
                        </a:rPr>
                        <a:t>High Unemployment Area</a:t>
                      </a:r>
                      <a:br>
                        <a:rPr kumimoji="0" lang="en-US" sz="1600" b="0" i="0" u="none" strike="noStrike" cap="none" normalizeH="0" baseline="0" dirty="0">
                          <a:ln>
                            <a:noFill/>
                          </a:ln>
                          <a:solidFill>
                            <a:schemeClr val="tx1">
                              <a:lumMod val="85000"/>
                              <a:lumOff val="15000"/>
                            </a:schemeClr>
                          </a:solidFill>
                          <a:effectLst/>
                          <a:latin typeface="Century Gothic" pitchFamily="34" charset="0"/>
                        </a:rPr>
                      </a:br>
                      <a:r>
                        <a:rPr kumimoji="0" lang="en-US" sz="1600" b="0" i="0" u="none" strike="noStrike" cap="none" normalizeH="0" baseline="0" dirty="0">
                          <a:ln>
                            <a:noFill/>
                          </a:ln>
                          <a:solidFill>
                            <a:schemeClr val="tx1">
                              <a:lumMod val="85000"/>
                              <a:lumOff val="15000"/>
                            </a:schemeClr>
                          </a:solidFill>
                          <a:effectLst/>
                          <a:latin typeface="Century Gothic" pitchFamily="34" charset="0"/>
                        </a:rPr>
                        <a:t>(with Wage Waiver)</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Century Gothic" pitchFamily="34" charset="0"/>
                        </a:rPr>
                        <a:t>$15.00</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Century Gothic" pitchFamily="34" charset="0"/>
                        </a:rPr>
                        <a:t>$16.17 - $17.64</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9336">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85000"/>
                              <a:lumOff val="15000"/>
                            </a:schemeClr>
                          </a:solidFill>
                          <a:effectLst/>
                          <a:latin typeface="Century Gothic" pitchFamily="34" charset="0"/>
                        </a:rPr>
                        <a:t>New Hire Retrainee minimum wage is $15.00 (effective 7/1/19)</a:t>
                      </a:r>
                      <a:endParaRPr kumimoji="0" lang="en-US" sz="700" b="0" i="0" u="none" strike="noStrike" cap="none" normalizeH="0" baseline="0" dirty="0">
                        <a:ln>
                          <a:noFill/>
                        </a:ln>
                        <a:solidFill>
                          <a:schemeClr val="tx1">
                            <a:lumMod val="85000"/>
                            <a:lumOff val="15000"/>
                          </a:schemeClr>
                        </a:solidFill>
                        <a:effectLst/>
                        <a:latin typeface="Century Gothic" pitchFamily="34" charset="0"/>
                      </a:endParaRP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17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85000"/>
                              <a:lumOff val="15000"/>
                            </a:schemeClr>
                          </a:solidFill>
                          <a:effectLst/>
                          <a:latin typeface="Century Gothic" pitchFamily="34" charset="0"/>
                        </a:rPr>
                        <a:t>SET Frontline Workers </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Century Gothic" pitchFamily="34" charset="0"/>
                        </a:rPr>
                        <a:t>$39.21</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5"/>
                  </a:ext>
                </a:extLst>
              </a:tr>
              <a:tr h="5505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lumMod val="85000"/>
                              <a:lumOff val="15000"/>
                            </a:schemeClr>
                          </a:solidFill>
                          <a:effectLst/>
                          <a:latin typeface="Century Gothic" pitchFamily="34" charset="0"/>
                        </a:rPr>
                        <a:t>SET Frontline Workers (Critical Proposal/Priority Industry)</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Century Gothic" pitchFamily="34" charset="0"/>
                        </a:rPr>
                        <a:t>$29.41</a:t>
                      </a:r>
                    </a:p>
                  </a:txBody>
                  <a:tcPr marT="45712" marB="45712"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610565704"/>
                  </a:ext>
                </a:extLst>
              </a:tr>
            </a:tbl>
          </a:graphicData>
        </a:graphic>
      </p:graphicFrame>
      <p:sp>
        <p:nvSpPr>
          <p:cNvPr id="5" name="TextBox 4">
            <a:extLst>
              <a:ext uri="{FF2B5EF4-FFF2-40B4-BE49-F238E27FC236}">
                <a16:creationId xmlns:a16="http://schemas.microsoft.com/office/drawing/2014/main" id="{F8ED8E03-B705-492E-B2AE-70FB02F9FD6C}"/>
              </a:ext>
            </a:extLst>
          </p:cNvPr>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0952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534943"/>
            <a:ext cx="8115501" cy="689173"/>
          </a:xfrm>
        </p:spPr>
        <p:txBody>
          <a:bodyPr/>
          <a:lstStyle/>
          <a:p>
            <a:r>
              <a:rPr lang="en-US" sz="4000" dirty="0"/>
              <a:t>New Funding for FY2022/2023</a:t>
            </a:r>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228600" y="1224116"/>
            <a:ext cx="8724900" cy="4739759"/>
          </a:xfrm>
          <a:prstGeom prst="rect">
            <a:avLst/>
          </a:prstGeom>
          <a:noFill/>
        </p:spPr>
        <p:txBody>
          <a:bodyPr wrap="square" rtlCol="0">
            <a:spAutoFit/>
          </a:bodyPr>
          <a:lstStyle/>
          <a:p>
            <a:pPr lvl="0">
              <a:defRPr/>
            </a:pPr>
            <a:endParaRPr lang="en-US" sz="2800" dirty="0">
              <a:solidFill>
                <a:srgbClr val="C00000"/>
              </a:solidFill>
              <a:latin typeface="Arial" panose="020B0604020202020204"/>
            </a:endParaRPr>
          </a:p>
          <a:p>
            <a:pPr marL="457200" lvl="0" indent="-457200">
              <a:buFont typeface="Arial" panose="020B0604020202020204" pitchFamily="34" charset="0"/>
              <a:buChar char="•"/>
              <a:defRPr/>
            </a:pPr>
            <a:r>
              <a:rPr lang="en-US" sz="2800" dirty="0">
                <a:solidFill>
                  <a:srgbClr val="44546A"/>
                </a:solidFill>
                <a:latin typeface="Arial" panose="020B0604020202020204"/>
              </a:rPr>
              <a:t>$25M for new and incumbent workers addressing skills gaps in economically disadvantaged regions. Targeting Healthcare, IT, Advanced Mfg., Public Sector &amp; Apprenticeship.</a:t>
            </a:r>
          </a:p>
          <a:p>
            <a:pPr lvl="0">
              <a:defRPr/>
            </a:pPr>
            <a:endParaRPr lang="en-US" sz="2800" dirty="0">
              <a:solidFill>
                <a:srgbClr val="44546A"/>
              </a:solidFill>
              <a:latin typeface="Arial" panose="020B0604020202020204"/>
            </a:endParaRPr>
          </a:p>
          <a:p>
            <a:pPr marL="457200" lvl="0" indent="-457200">
              <a:buFont typeface="Arial" panose="020B0604020202020204" pitchFamily="34" charset="0"/>
              <a:buChar char="•"/>
              <a:defRPr/>
            </a:pPr>
            <a:r>
              <a:rPr lang="en-US" sz="2800" dirty="0">
                <a:solidFill>
                  <a:srgbClr val="44546A"/>
                </a:solidFill>
                <a:latin typeface="Arial" panose="020B0604020202020204"/>
              </a:rPr>
              <a:t>$20M for Literacy Skills including Digital Literacy.</a:t>
            </a:r>
          </a:p>
          <a:p>
            <a:pPr lvl="0">
              <a:defRPr/>
            </a:pPr>
            <a:endParaRPr lang="en-US" sz="2800" dirty="0">
              <a:solidFill>
                <a:srgbClr val="44546A"/>
              </a:solidFill>
              <a:latin typeface="Arial" panose="020B0604020202020204"/>
            </a:endParaRPr>
          </a:p>
          <a:p>
            <a:pPr marL="457200" lvl="0" indent="-457200">
              <a:buFont typeface="Arial" panose="020B0604020202020204" pitchFamily="34" charset="0"/>
              <a:buChar char="•"/>
              <a:defRPr/>
            </a:pPr>
            <a:r>
              <a:rPr lang="en-US" sz="2800" dirty="0">
                <a:solidFill>
                  <a:srgbClr val="44546A"/>
                </a:solidFill>
                <a:latin typeface="Arial" panose="020B0604020202020204"/>
              </a:rPr>
              <a:t>$107M in Core Program Funding.</a:t>
            </a:r>
          </a:p>
          <a:p>
            <a:pPr marL="225425" lvl="0">
              <a:defRPr/>
            </a:pPr>
            <a:endParaRPr lang="en-US" sz="2800" dirty="0">
              <a:solidFill>
                <a:srgbClr val="44546A"/>
              </a:solidFill>
              <a:latin typeface="Arial" panose="020B0604020202020204"/>
            </a:endParaRPr>
          </a:p>
          <a:p>
            <a:pPr lvl="0">
              <a:defRPr/>
            </a:pPr>
            <a:endParaRPr lang="en-US" sz="1000" dirty="0">
              <a:solidFill>
                <a:srgbClr val="44546A"/>
              </a:solidFill>
              <a:latin typeface="Arial" panose="020B0604020202020204"/>
            </a:endParaRPr>
          </a:p>
          <a:p>
            <a:pPr marL="1371600" lvl="1" indent="-457200">
              <a:defRPr/>
            </a:pPr>
            <a:r>
              <a:rPr lang="en-US" sz="1200" b="1" i="1" dirty="0">
                <a:solidFill>
                  <a:srgbClr val="993300"/>
                </a:solidFill>
              </a:rPr>
              <a:t> </a:t>
            </a:r>
            <a:endParaRPr kumimoji="0" lang="en-US" sz="1200" b="1" i="1" u="none" strike="noStrike" kern="1200" cap="none" spc="0" normalizeH="0" baseline="0" noProof="0" dirty="0">
              <a:ln>
                <a:noFill/>
              </a:ln>
              <a:solidFill>
                <a:srgbClr val="993300"/>
              </a:solidFill>
              <a:effectLst/>
              <a:uLnTx/>
              <a:uFillTx/>
              <a:latin typeface="Arial" panose="020B0604020202020204"/>
            </a:endParaRPr>
          </a:p>
        </p:txBody>
      </p:sp>
    </p:spTree>
    <p:extLst>
      <p:ext uri="{BB962C8B-B14F-4D97-AF65-F5344CB8AC3E}">
        <p14:creationId xmlns:p14="http://schemas.microsoft.com/office/powerpoint/2010/main" val="139797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100" y="442413"/>
            <a:ext cx="8115501" cy="808038"/>
          </a:xfrm>
        </p:spPr>
        <p:txBody>
          <a:bodyPr/>
          <a:lstStyle/>
          <a:p>
            <a:r>
              <a:rPr lang="en-US" sz="4000" dirty="0"/>
              <a:t>Priority Industries</a:t>
            </a:r>
          </a:p>
        </p:txBody>
      </p:sp>
      <p:sp>
        <p:nvSpPr>
          <p:cNvPr id="3" name="Text Placeholder 2"/>
          <p:cNvSpPr>
            <a:spLocks noGrp="1"/>
          </p:cNvSpPr>
          <p:nvPr>
            <p:ph type="body" sz="quarter" idx="14"/>
          </p:nvPr>
        </p:nvSpPr>
        <p:spPr>
          <a:xfrm>
            <a:off x="518400" y="1186056"/>
            <a:ext cx="8383862" cy="4272912"/>
          </a:xfrm>
        </p:spPr>
        <p:txBody>
          <a:bodyPr>
            <a:noAutofit/>
          </a:bodyPr>
          <a:lstStyle/>
          <a:p>
            <a:pPr marL="0" indent="0">
              <a:spcBef>
                <a:spcPts val="0"/>
              </a:spcBef>
              <a:buNone/>
            </a:pPr>
            <a:r>
              <a:rPr lang="en-US" sz="2400" b="0" i="0" dirty="0">
                <a:solidFill>
                  <a:srgbClr val="5B6770"/>
                </a:solidFill>
                <a:effectLst/>
                <a:latin typeface="+mj-lt"/>
              </a:rPr>
              <a:t>The Panel has designated the following industry sectors as “Priority Industries:”</a:t>
            </a:r>
          </a:p>
          <a:p>
            <a:pPr marL="0" indent="0">
              <a:spcBef>
                <a:spcPts val="0"/>
              </a:spcBef>
              <a:buNone/>
            </a:pPr>
            <a:endParaRPr lang="en-US" sz="1000" dirty="0">
              <a:solidFill>
                <a:srgbClr val="5B6770"/>
              </a:solidFill>
              <a:latin typeface="Source Sans Pro" panose="020B0503030403020204" pitchFamily="34" charset="0"/>
            </a:endParaRPr>
          </a:p>
          <a:p>
            <a:pPr marL="628650" lvl="1" indent="-342900">
              <a:spcBef>
                <a:spcPts val="0"/>
              </a:spcBef>
            </a:pPr>
            <a:r>
              <a:rPr lang="en-US" sz="2400" dirty="0">
                <a:solidFill>
                  <a:srgbClr val="5B6770"/>
                </a:solidFill>
              </a:rPr>
              <a:t>Agriculture</a:t>
            </a:r>
          </a:p>
          <a:p>
            <a:pPr marL="628650" lvl="1" indent="-342900">
              <a:spcBef>
                <a:spcPts val="0"/>
              </a:spcBef>
            </a:pPr>
            <a:r>
              <a:rPr lang="en-US" sz="2400" dirty="0">
                <a:solidFill>
                  <a:srgbClr val="FF0000"/>
                </a:solidFill>
              </a:rPr>
              <a:t>Allied Healthcare</a:t>
            </a:r>
          </a:p>
          <a:p>
            <a:pPr marL="628650" lvl="1" indent="-342900">
              <a:spcBef>
                <a:spcPts val="0"/>
              </a:spcBef>
            </a:pPr>
            <a:r>
              <a:rPr lang="en-US" sz="2400" dirty="0">
                <a:solidFill>
                  <a:srgbClr val="5B6770"/>
                </a:solidFill>
              </a:rPr>
              <a:t>Biotechnology and Life Sciences</a:t>
            </a:r>
          </a:p>
          <a:p>
            <a:pPr marL="628650" lvl="1" indent="-342900">
              <a:spcBef>
                <a:spcPts val="0"/>
              </a:spcBef>
            </a:pPr>
            <a:r>
              <a:rPr lang="en-US" sz="2400" dirty="0">
                <a:solidFill>
                  <a:srgbClr val="5B6770"/>
                </a:solidFill>
              </a:rPr>
              <a:t>Construction</a:t>
            </a:r>
          </a:p>
          <a:p>
            <a:pPr marL="628650" lvl="1" indent="-342900">
              <a:spcBef>
                <a:spcPts val="0"/>
              </a:spcBef>
            </a:pPr>
            <a:r>
              <a:rPr lang="en-US" sz="2400" dirty="0">
                <a:solidFill>
                  <a:srgbClr val="5B6770"/>
                </a:solidFill>
              </a:rPr>
              <a:t>Green/Clean Technology</a:t>
            </a:r>
          </a:p>
          <a:p>
            <a:pPr marL="628650" lvl="1" indent="-342900">
              <a:spcBef>
                <a:spcPts val="0"/>
              </a:spcBef>
            </a:pPr>
            <a:r>
              <a:rPr lang="en-US" sz="2400" dirty="0">
                <a:solidFill>
                  <a:srgbClr val="5B6770"/>
                </a:solidFill>
              </a:rPr>
              <a:t>Goods Movement and Transportation Logistics</a:t>
            </a:r>
          </a:p>
          <a:p>
            <a:pPr marL="628650" lvl="1" indent="-342900">
              <a:spcBef>
                <a:spcPts val="0"/>
              </a:spcBef>
            </a:pPr>
            <a:r>
              <a:rPr lang="en-US" sz="2400" dirty="0">
                <a:solidFill>
                  <a:srgbClr val="5B6770"/>
                </a:solidFill>
              </a:rPr>
              <a:t>Information Technology Services</a:t>
            </a:r>
          </a:p>
          <a:p>
            <a:pPr marL="628650" lvl="1" indent="-342900">
              <a:spcBef>
                <a:spcPts val="0"/>
              </a:spcBef>
            </a:pPr>
            <a:r>
              <a:rPr lang="en-US" sz="2400" dirty="0">
                <a:solidFill>
                  <a:srgbClr val="5B6770"/>
                </a:solidFill>
              </a:rPr>
              <a:t>Manufacturing/Food Production</a:t>
            </a:r>
          </a:p>
          <a:p>
            <a:pPr marL="628650" lvl="1" indent="-342900">
              <a:spcBef>
                <a:spcPts val="0"/>
              </a:spcBef>
            </a:pPr>
            <a:r>
              <a:rPr lang="en-US" sz="2400" dirty="0">
                <a:solidFill>
                  <a:srgbClr val="5B6770"/>
                </a:solidFill>
              </a:rPr>
              <a:t>Multimedia/Entertainment</a:t>
            </a:r>
          </a:p>
          <a:p>
            <a:pPr marL="628650" lvl="1" indent="-342900">
              <a:spcBef>
                <a:spcPts val="0"/>
              </a:spcBef>
            </a:pPr>
            <a:r>
              <a:rPr lang="en-US" sz="2400" dirty="0">
                <a:solidFill>
                  <a:srgbClr val="5B6770"/>
                </a:solidFill>
              </a:rPr>
              <a:t>Technical Services</a:t>
            </a:r>
          </a:p>
        </p:txBody>
      </p:sp>
      <p:sp>
        <p:nvSpPr>
          <p:cNvPr id="4" name="TextBox 3">
            <a:extLst>
              <a:ext uri="{FF2B5EF4-FFF2-40B4-BE49-F238E27FC236}">
                <a16:creationId xmlns:a16="http://schemas.microsoft.com/office/drawing/2014/main" id="{B63A73CF-067F-4087-80EE-465805E32612}"/>
              </a:ext>
            </a:extLst>
          </p:cNvPr>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750295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100" y="378018"/>
            <a:ext cx="8115501" cy="808038"/>
          </a:xfrm>
        </p:spPr>
        <p:txBody>
          <a:bodyPr/>
          <a:lstStyle/>
          <a:p>
            <a:r>
              <a:rPr lang="en-US" sz="3600" dirty="0"/>
              <a:t>Moratorium/Lowest Panel Priorities</a:t>
            </a:r>
          </a:p>
        </p:txBody>
      </p:sp>
      <p:sp>
        <p:nvSpPr>
          <p:cNvPr id="3" name="Text Placeholder 2"/>
          <p:cNvSpPr>
            <a:spLocks noGrp="1"/>
          </p:cNvSpPr>
          <p:nvPr>
            <p:ph type="body" sz="quarter" idx="14"/>
          </p:nvPr>
        </p:nvSpPr>
        <p:spPr>
          <a:xfrm>
            <a:off x="518400" y="1186056"/>
            <a:ext cx="8383862" cy="4272912"/>
          </a:xfrm>
        </p:spPr>
        <p:txBody>
          <a:bodyPr>
            <a:noAutofit/>
          </a:bodyPr>
          <a:lstStyle/>
          <a:p>
            <a:pPr marL="0" indent="0">
              <a:spcBef>
                <a:spcPts val="0"/>
              </a:spcBef>
              <a:buNone/>
            </a:pPr>
            <a:r>
              <a:rPr lang="en-US" sz="2400" b="0" i="0" dirty="0">
                <a:solidFill>
                  <a:srgbClr val="5B6770"/>
                </a:solidFill>
                <a:effectLst/>
                <a:latin typeface="+mj-lt"/>
              </a:rPr>
              <a:t>The Panel has placed a funding moratorium on the following industries and occupations for the fiscal year:</a:t>
            </a:r>
          </a:p>
          <a:p>
            <a:pPr marL="0" indent="0">
              <a:spcBef>
                <a:spcPts val="0"/>
              </a:spcBef>
              <a:buNone/>
            </a:pPr>
            <a:endParaRPr lang="en-US" sz="2400" b="0" i="0" dirty="0">
              <a:solidFill>
                <a:srgbClr val="5B6770"/>
              </a:solidFill>
              <a:effectLst/>
              <a:latin typeface="+mj-lt"/>
            </a:endParaRPr>
          </a:p>
          <a:p>
            <a:pPr marL="0" indent="0">
              <a:spcBef>
                <a:spcPts val="0"/>
              </a:spcBef>
              <a:buNone/>
            </a:pPr>
            <a:endParaRPr lang="en-US" sz="600" b="0" i="0" dirty="0">
              <a:solidFill>
                <a:srgbClr val="5B6770"/>
              </a:solidFill>
              <a:effectLst/>
              <a:latin typeface="Source Sans Pro" panose="020B0503030403020204" pitchFamily="34" charset="0"/>
            </a:endParaRPr>
          </a:p>
          <a:p>
            <a:pPr marL="628650" lvl="1" indent="-342900">
              <a:spcBef>
                <a:spcPts val="0"/>
              </a:spcBef>
            </a:pPr>
            <a:r>
              <a:rPr lang="en-US" sz="2400" dirty="0">
                <a:solidFill>
                  <a:srgbClr val="5B6770"/>
                </a:solidFill>
              </a:rPr>
              <a:t>Adult Entertainment, Gambling</a:t>
            </a:r>
          </a:p>
          <a:p>
            <a:pPr marL="628650" lvl="1" indent="-342900">
              <a:spcBef>
                <a:spcPts val="0"/>
              </a:spcBef>
            </a:pPr>
            <a:r>
              <a:rPr lang="en-US" sz="2400" dirty="0">
                <a:solidFill>
                  <a:srgbClr val="5B6770"/>
                </a:solidFill>
              </a:rPr>
              <a:t>Commission Sales Occupations in Retail Trade</a:t>
            </a:r>
          </a:p>
          <a:p>
            <a:pPr marL="628650" lvl="1" indent="-342900">
              <a:spcBef>
                <a:spcPts val="0"/>
              </a:spcBef>
            </a:pPr>
            <a:r>
              <a:rPr lang="en-US" sz="2400" dirty="0">
                <a:solidFill>
                  <a:srgbClr val="5B6770"/>
                </a:solidFill>
              </a:rPr>
              <a:t>Mortgage Banking and Multi-Level Marketing</a:t>
            </a:r>
          </a:p>
          <a:p>
            <a:pPr marL="628650" lvl="1" indent="-342900">
              <a:spcBef>
                <a:spcPts val="0"/>
              </a:spcBef>
            </a:pPr>
            <a:r>
              <a:rPr lang="en-US" sz="2400" dirty="0">
                <a:solidFill>
                  <a:srgbClr val="5B6770"/>
                </a:solidFill>
              </a:rPr>
              <a:t>Training for Employees of Training Agencies</a:t>
            </a:r>
          </a:p>
          <a:p>
            <a:pPr marL="628650" lvl="1" indent="-342900">
              <a:spcBef>
                <a:spcPts val="0"/>
              </a:spcBef>
            </a:pPr>
            <a:r>
              <a:rPr lang="en-US" sz="2400" dirty="0">
                <a:solidFill>
                  <a:srgbClr val="5B6770"/>
                </a:solidFill>
              </a:rPr>
              <a:t>Partners &amp; Principals in Professional Firms</a:t>
            </a:r>
          </a:p>
          <a:p>
            <a:pPr marL="628650" lvl="1" indent="-342900">
              <a:spcBef>
                <a:spcPts val="0"/>
              </a:spcBef>
            </a:pPr>
            <a:r>
              <a:rPr lang="en-US" sz="2400" dirty="0">
                <a:solidFill>
                  <a:srgbClr val="5B6770"/>
                </a:solidFill>
              </a:rPr>
              <a:t>Car Dealerships – Limited to training mechanics</a:t>
            </a:r>
          </a:p>
        </p:txBody>
      </p:sp>
      <p:sp>
        <p:nvSpPr>
          <p:cNvPr id="4" name="TextBox 3">
            <a:extLst>
              <a:ext uri="{FF2B5EF4-FFF2-40B4-BE49-F238E27FC236}">
                <a16:creationId xmlns:a16="http://schemas.microsoft.com/office/drawing/2014/main" id="{06B2635A-19D8-4DEA-85A2-E03281B020E9}"/>
              </a:ext>
            </a:extLst>
          </p:cNvPr>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6610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1627008" y="924580"/>
            <a:ext cx="6098500" cy="2275819"/>
          </a:xfrm>
        </p:spPr>
        <p:txBody>
          <a:bodyPr/>
          <a:lstStyle/>
          <a:p>
            <a:r>
              <a:rPr lang="en-US" sz="5400" dirty="0"/>
              <a:t>KEY INITIATIVES</a:t>
            </a:r>
          </a:p>
        </p:txBody>
      </p:sp>
    </p:spTree>
    <p:extLst>
      <p:ext uri="{BB962C8B-B14F-4D97-AF65-F5344CB8AC3E}">
        <p14:creationId xmlns:p14="http://schemas.microsoft.com/office/powerpoint/2010/main" val="3617594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534943"/>
            <a:ext cx="8115501" cy="689173"/>
          </a:xfrm>
        </p:spPr>
        <p:txBody>
          <a:bodyPr/>
          <a:lstStyle/>
          <a:p>
            <a:r>
              <a:rPr lang="en-US" sz="4000" dirty="0"/>
              <a:t>Key Initiatives for FY2022/2023</a:t>
            </a:r>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510100" y="1342802"/>
            <a:ext cx="8115502" cy="3539430"/>
          </a:xfrm>
          <a:prstGeom prst="rect">
            <a:avLst/>
          </a:prstGeom>
          <a:noFill/>
        </p:spPr>
        <p:txBody>
          <a:bodyPr wrap="square" rtlCol="0">
            <a:spAutoFit/>
          </a:bodyPr>
          <a:lstStyle/>
          <a:p>
            <a:pPr lvl="0">
              <a:defRPr/>
            </a:pPr>
            <a:r>
              <a:rPr lang="en-US" altLang="en-US" sz="2800" b="1" dirty="0">
                <a:solidFill>
                  <a:srgbClr val="44546A"/>
                </a:solidFill>
                <a:latin typeface="Arial" panose="020B0604020202020204"/>
              </a:rPr>
              <a:t>Job Creation, Equity and Impact</a:t>
            </a:r>
          </a:p>
          <a:p>
            <a:pPr lvl="0">
              <a:defRPr/>
            </a:pPr>
            <a:r>
              <a:rPr lang="en-US" altLang="en-US" sz="2800" dirty="0">
                <a:solidFill>
                  <a:srgbClr val="44546A"/>
                </a:solidFill>
                <a:latin typeface="Arial" panose="020B0604020202020204"/>
              </a:rPr>
              <a:t>	Priority Industries</a:t>
            </a:r>
          </a:p>
          <a:p>
            <a:pPr lvl="0">
              <a:defRPr/>
            </a:pPr>
            <a:r>
              <a:rPr lang="en-US" altLang="en-US" sz="2800" dirty="0">
                <a:solidFill>
                  <a:srgbClr val="44546A"/>
                </a:solidFill>
                <a:latin typeface="Arial" panose="020B0604020202020204"/>
              </a:rPr>
              <a:t>	</a:t>
            </a:r>
            <a:r>
              <a:rPr lang="en-US" altLang="en-US" sz="2800" dirty="0">
                <a:solidFill>
                  <a:srgbClr val="FF0000"/>
                </a:solidFill>
                <a:latin typeface="Arial" panose="020B0604020202020204"/>
              </a:rPr>
              <a:t>Healthcare</a:t>
            </a:r>
          </a:p>
          <a:p>
            <a:pPr lvl="0">
              <a:defRPr/>
            </a:pPr>
            <a:r>
              <a:rPr lang="en-US" altLang="en-US" sz="2800" dirty="0">
                <a:solidFill>
                  <a:srgbClr val="44546A"/>
                </a:solidFill>
                <a:latin typeface="Arial" panose="020B0604020202020204"/>
              </a:rPr>
              <a:t>	Critical Proposal (GO-Biz)</a:t>
            </a:r>
          </a:p>
          <a:p>
            <a:pPr lvl="0">
              <a:defRPr/>
            </a:pPr>
            <a:r>
              <a:rPr lang="en-US" altLang="en-US" sz="2800" dirty="0">
                <a:solidFill>
                  <a:srgbClr val="44546A"/>
                </a:solidFill>
                <a:latin typeface="Arial" panose="020B0604020202020204"/>
              </a:rPr>
              <a:t>	Zero Emission Vehicle Technology (GO-Biz)</a:t>
            </a:r>
          </a:p>
          <a:p>
            <a:pPr lvl="0">
              <a:defRPr/>
            </a:pPr>
            <a:r>
              <a:rPr lang="en-US" altLang="en-US" sz="2800" dirty="0">
                <a:solidFill>
                  <a:srgbClr val="44546A"/>
                </a:solidFill>
                <a:latin typeface="Arial" panose="020B0604020202020204"/>
              </a:rPr>
              <a:t>	RESPOND (Natural Disaster)</a:t>
            </a:r>
          </a:p>
          <a:p>
            <a:pPr marL="914400" lvl="0" indent="-914400">
              <a:tabLst>
                <a:tab pos="1371600" algn="l"/>
              </a:tabLst>
              <a:defRPr/>
            </a:pPr>
            <a:r>
              <a:rPr lang="en-US" sz="2800" dirty="0">
                <a:solidFill>
                  <a:srgbClr val="44546A"/>
                </a:solidFill>
                <a:latin typeface="Arial" panose="020B0604020202020204"/>
              </a:rPr>
              <a:t>	Apprenticeship, Pre-Apprenticeship and Journey Worker Training</a:t>
            </a:r>
          </a:p>
        </p:txBody>
      </p:sp>
    </p:spTree>
    <p:extLst>
      <p:ext uri="{BB962C8B-B14F-4D97-AF65-F5344CB8AC3E}">
        <p14:creationId xmlns:p14="http://schemas.microsoft.com/office/powerpoint/2010/main" val="3907312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308953"/>
            <a:ext cx="8115501" cy="689173"/>
          </a:xfrm>
        </p:spPr>
        <p:txBody>
          <a:bodyPr/>
          <a:lstStyle/>
          <a:p>
            <a:r>
              <a:rPr lang="en-US" sz="4000" dirty="0"/>
              <a:t>Rapid Employment Strategies on Natural Disasters</a:t>
            </a:r>
          </a:p>
          <a:p>
            <a:endParaRPr lang="en-US" sz="4000" dirty="0"/>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7" name="TextBox 6"/>
          <p:cNvSpPr txBox="1"/>
          <p:nvPr/>
        </p:nvSpPr>
        <p:spPr>
          <a:xfrm>
            <a:off x="584233" y="1636916"/>
            <a:ext cx="7967232" cy="4247317"/>
          </a:xfrm>
          <a:prstGeom prst="rect">
            <a:avLst/>
          </a:prstGeom>
          <a:noFill/>
        </p:spPr>
        <p:txBody>
          <a:bodyPr wrap="square" rtlCol="0">
            <a:spAutoFit/>
          </a:bodyPr>
          <a:lstStyle/>
          <a:p>
            <a:r>
              <a:rPr lang="en-US" sz="2400" dirty="0">
                <a:solidFill>
                  <a:srgbClr val="5B6770"/>
                </a:solidFill>
              </a:rPr>
              <a:t>These guidelines were originally designed to address the Governor declared State of Emergency, due to extreme drought conditions.  They have been extended to include fires, earthquakes, COVID-19 and other major disruptions to the state’s economy. </a:t>
            </a:r>
          </a:p>
          <a:p>
            <a:endParaRPr lang="en-US" sz="1000" dirty="0">
              <a:solidFill>
                <a:srgbClr val="5B6770"/>
              </a:solidFill>
            </a:endParaRPr>
          </a:p>
          <a:p>
            <a:r>
              <a:rPr lang="en-US" sz="2400" dirty="0">
                <a:solidFill>
                  <a:srgbClr val="5B6770"/>
                </a:solidFill>
              </a:rPr>
              <a:t>Both Single Employer and MEC Employers are eligible to participate in the RESPOND Program. </a:t>
            </a:r>
          </a:p>
          <a:p>
            <a:endParaRPr lang="en-US" sz="1000" dirty="0">
              <a:solidFill>
                <a:srgbClr val="5B6770"/>
              </a:solidFill>
            </a:endParaRPr>
          </a:p>
          <a:p>
            <a:r>
              <a:rPr lang="en-US" sz="2400" dirty="0">
                <a:solidFill>
                  <a:srgbClr val="5B6770"/>
                </a:solidFill>
              </a:rPr>
              <a:t>Training must </a:t>
            </a:r>
            <a:r>
              <a:rPr lang="en-US" sz="2400" i="1" dirty="0">
                <a:solidFill>
                  <a:srgbClr val="5B6770"/>
                </a:solidFill>
              </a:rPr>
              <a:t>specifically</a:t>
            </a:r>
            <a:r>
              <a:rPr lang="en-US" sz="2400" dirty="0">
                <a:solidFill>
                  <a:srgbClr val="5B6770"/>
                </a:solidFill>
              </a:rPr>
              <a:t> address direct impacts of declared natural disaster. </a:t>
            </a:r>
          </a:p>
          <a:p>
            <a:endParaRPr lang="en-US" sz="1000" dirty="0">
              <a:solidFill>
                <a:srgbClr val="5B6770"/>
              </a:solidFill>
            </a:endParaRPr>
          </a:p>
          <a:p>
            <a:r>
              <a:rPr lang="en-US" sz="2400" dirty="0">
                <a:solidFill>
                  <a:srgbClr val="5B6770"/>
                </a:solidFill>
              </a:rPr>
              <a:t>Contact EDU for more information.</a:t>
            </a:r>
          </a:p>
        </p:txBody>
      </p:sp>
    </p:spTree>
    <p:extLst>
      <p:ext uri="{BB962C8B-B14F-4D97-AF65-F5344CB8AC3E}">
        <p14:creationId xmlns:p14="http://schemas.microsoft.com/office/powerpoint/2010/main" val="3563453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627008" y="924581"/>
            <a:ext cx="5307192" cy="2048836"/>
          </a:xfrm>
        </p:spPr>
        <p:txBody>
          <a:bodyPr/>
          <a:lstStyle/>
          <a:p>
            <a:pPr algn="ctr"/>
            <a:r>
              <a:rPr lang="en-US" sz="5400" dirty="0"/>
              <a:t>GRANTS</a:t>
            </a:r>
          </a:p>
        </p:txBody>
      </p:sp>
    </p:spTree>
    <p:extLst>
      <p:ext uri="{BB962C8B-B14F-4D97-AF65-F5344CB8AC3E}">
        <p14:creationId xmlns:p14="http://schemas.microsoft.com/office/powerpoint/2010/main" val="169583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000" dirty="0"/>
              <a:t>S.E.E.D Grants</a:t>
            </a:r>
          </a:p>
          <a:p>
            <a:endParaRPr lang="en-US" dirty="0"/>
          </a:p>
        </p:txBody>
      </p:sp>
      <p:sp>
        <p:nvSpPr>
          <p:cNvPr id="3" name="Text Placeholder 2"/>
          <p:cNvSpPr>
            <a:spLocks noGrp="1"/>
          </p:cNvSpPr>
          <p:nvPr>
            <p:ph type="body" sz="quarter" idx="14"/>
          </p:nvPr>
        </p:nvSpPr>
        <p:spPr/>
        <p:txBody>
          <a:bodyPr/>
          <a:lstStyle/>
          <a:p>
            <a:r>
              <a:rPr lang="en-US" sz="2800" u="sng" dirty="0">
                <a:solidFill>
                  <a:srgbClr val="111111"/>
                </a:solidFill>
                <a:latin typeface="Source Sans Pro"/>
              </a:rPr>
              <a:t>Social Entrepreneurs for Economic Development​ </a:t>
            </a:r>
            <a:r>
              <a:rPr lang="en-US" sz="2800" dirty="0">
                <a:solidFill>
                  <a:srgbClr val="111111"/>
                </a:solidFill>
                <a:latin typeface="Source Sans Pro"/>
              </a:rPr>
              <a:t>Establish new small businesses and worker-owned cooperatives that meet a community need by supporting the entrepreneurship of immigrants of any status and Limited English Proficient individuals</a:t>
            </a:r>
          </a:p>
          <a:p>
            <a:pPr marL="0" indent="0" algn="ctr">
              <a:buNone/>
            </a:pPr>
            <a:r>
              <a:rPr lang="en-US" sz="2000" dirty="0">
                <a:hlinkClick r:id="rId2"/>
              </a:rPr>
              <a:t>https://etp.ca.gov/fundingopportunities/grants/seed/</a:t>
            </a:r>
            <a:endParaRPr lang="en-US" sz="2000" dirty="0"/>
          </a:p>
        </p:txBody>
      </p:sp>
    </p:spTree>
    <p:extLst>
      <p:ext uri="{BB962C8B-B14F-4D97-AF65-F5344CB8AC3E}">
        <p14:creationId xmlns:p14="http://schemas.microsoft.com/office/powerpoint/2010/main" val="1377180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PAID FAMILY LEAVE SMALL BUSINESS</a:t>
            </a:r>
          </a:p>
        </p:txBody>
      </p:sp>
      <p:sp>
        <p:nvSpPr>
          <p:cNvPr id="3" name="Text Placeholder 2"/>
          <p:cNvSpPr>
            <a:spLocks noGrp="1"/>
          </p:cNvSpPr>
          <p:nvPr>
            <p:ph type="body" sz="quarter" idx="14"/>
          </p:nvPr>
        </p:nvSpPr>
        <p:spPr>
          <a:xfrm>
            <a:off x="510099" y="1157289"/>
            <a:ext cx="8115500" cy="3952874"/>
          </a:xfrm>
        </p:spPr>
        <p:txBody>
          <a:bodyPr/>
          <a:lstStyle/>
          <a:p>
            <a:r>
              <a:rPr lang="en-US" dirty="0"/>
              <a:t>Grant funds are available to CA’s small businesses impacted by the Paid Family Leave Program, in order to help offset the costs incurred when training employees to cover the duties of the individual utilizing Paid Family Leave (PFL). </a:t>
            </a:r>
          </a:p>
          <a:p>
            <a:r>
              <a:rPr lang="en-US" dirty="0"/>
              <a:t>Employers with less than 50 employees may receive up to $2000 per individual taking leave.</a:t>
            </a:r>
          </a:p>
          <a:p>
            <a:r>
              <a:rPr lang="en-US" dirty="0"/>
              <a:t>Employers with 50 – 100 employees may receive up to $1000 per individual taking leave.  </a:t>
            </a:r>
          </a:p>
          <a:p>
            <a:pPr marL="0" indent="0">
              <a:buNone/>
            </a:pPr>
            <a:r>
              <a:rPr lang="en-US" dirty="0"/>
              <a:t>More information here:</a:t>
            </a:r>
          </a:p>
          <a:p>
            <a:pPr marL="0" indent="0" algn="ctr">
              <a:buNone/>
            </a:pPr>
            <a:r>
              <a:rPr lang="en-US" dirty="0">
                <a:hlinkClick r:id="rId3"/>
              </a:rPr>
              <a:t>https://californiapaidfamilyleavealliance.com/</a:t>
            </a:r>
            <a:endParaRPr lang="en-US" dirty="0"/>
          </a:p>
          <a:p>
            <a:pPr marL="0" indent="0">
              <a:buNone/>
            </a:pPr>
            <a:endParaRPr lang="en-US" dirty="0"/>
          </a:p>
        </p:txBody>
      </p:sp>
    </p:spTree>
    <p:extLst>
      <p:ext uri="{BB962C8B-B14F-4D97-AF65-F5344CB8AC3E}">
        <p14:creationId xmlns:p14="http://schemas.microsoft.com/office/powerpoint/2010/main" val="479323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534944"/>
            <a:ext cx="8115501" cy="808038"/>
          </a:xfrm>
        </p:spPr>
        <p:txBody>
          <a:bodyPr/>
          <a:lstStyle/>
          <a:p>
            <a:r>
              <a:rPr lang="en-US" sz="4000" dirty="0"/>
              <a:t>What is ETP?</a:t>
            </a:r>
          </a:p>
        </p:txBody>
      </p:sp>
      <p:sp>
        <p:nvSpPr>
          <p:cNvPr id="3" name="Text Placeholder 2"/>
          <p:cNvSpPr>
            <a:spLocks noGrp="1"/>
          </p:cNvSpPr>
          <p:nvPr>
            <p:ph type="body" sz="quarter" idx="14"/>
          </p:nvPr>
        </p:nvSpPr>
        <p:spPr>
          <a:xfrm>
            <a:off x="510100" y="1342982"/>
            <a:ext cx="8115500" cy="3791469"/>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369421" y="1287244"/>
            <a:ext cx="8375994" cy="3847207"/>
          </a:xfrm>
          <a:prstGeom prst="rect">
            <a:avLst/>
          </a:prstGeom>
          <a:noFill/>
        </p:spPr>
        <p:txBody>
          <a:bodyPr wrap="square" rtlCol="0">
            <a:spAutoFit/>
          </a:bodyPr>
          <a:lstStyle/>
          <a:p>
            <a:r>
              <a:rPr kumimoji="0" lang="en-US" altLang="en-US" sz="2800" b="0" i="0" u="none" strike="noStrike" kern="1200" cap="none" spc="0" normalizeH="0" baseline="0" noProof="0" dirty="0">
                <a:ln>
                  <a:noFill/>
                </a:ln>
                <a:solidFill>
                  <a:srgbClr val="44546A"/>
                </a:solidFill>
                <a:effectLst/>
                <a:uLnTx/>
                <a:uFillTx/>
                <a:latin typeface="Arial" panose="020B0604020202020204"/>
                <a:ea typeface="+mn-ea"/>
                <a:cs typeface="+mn-cs"/>
              </a:rPr>
              <a:t>ETP is a State agency that uses a </a:t>
            </a:r>
            <a:r>
              <a:rPr kumimoji="0" lang="en-US" altLang="en-US" sz="2800" b="1" i="0" u="none" strike="noStrike" kern="1200" cap="none" spc="0" normalizeH="0" baseline="0" noProof="0" dirty="0">
                <a:ln>
                  <a:noFill/>
                </a:ln>
                <a:solidFill>
                  <a:srgbClr val="993300"/>
                </a:solidFill>
                <a:effectLst/>
                <a:uLnTx/>
                <a:uFillTx/>
                <a:latin typeface="Arial" panose="020B0604020202020204"/>
                <a:ea typeface="+mn-ea"/>
                <a:cs typeface="+mn-cs"/>
              </a:rPr>
              <a:t>pay-for-performance contract</a:t>
            </a:r>
            <a:r>
              <a:rPr kumimoji="0" lang="en-US" altLang="en-US" sz="2800" b="0" i="0" u="none" strike="noStrike" kern="1200" cap="none" spc="0" normalizeH="0" baseline="0" noProof="0" dirty="0">
                <a:ln>
                  <a:noFill/>
                </a:ln>
                <a:solidFill>
                  <a:srgbClr val="44546A"/>
                </a:solidFill>
                <a:effectLst/>
                <a:uLnTx/>
                <a:uFillTx/>
                <a:latin typeface="Arial" panose="020B0604020202020204"/>
                <a:ea typeface="+mn-ea"/>
                <a:cs typeface="+mn-cs"/>
              </a:rPr>
              <a:t> to reimburse the costs for employer-custom</a:t>
            </a:r>
            <a:r>
              <a:rPr kumimoji="0" lang="en-US" altLang="en-US" sz="2800" b="0" i="0" u="none" strike="noStrike" kern="1200" cap="none" spc="0" normalizeH="0" baseline="0" noProof="0" dirty="0">
                <a:ln>
                  <a:noFill/>
                </a:ln>
                <a:solidFill>
                  <a:srgbClr val="5B6770"/>
                </a:solidFill>
                <a:effectLst/>
                <a:uLnTx/>
                <a:uFillTx/>
                <a:latin typeface="Arial" panose="020B0604020202020204"/>
                <a:ea typeface="+mn-ea"/>
                <a:cs typeface="+mn-cs"/>
              </a:rPr>
              <a:t>ized job s</a:t>
            </a:r>
            <a:r>
              <a:rPr kumimoji="0" lang="en-US" altLang="en-US" sz="2800" b="0" i="0" u="none" strike="noStrike" kern="1200" cap="none" spc="0" normalizeH="0" baseline="0" noProof="0" dirty="0">
                <a:ln>
                  <a:noFill/>
                </a:ln>
                <a:solidFill>
                  <a:srgbClr val="5B6770"/>
                </a:solidFill>
                <a:effectLst/>
                <a:uLnTx/>
                <a:uFillTx/>
              </a:rPr>
              <a:t>kills training.</a:t>
            </a:r>
            <a:r>
              <a:rPr lang="en-US" sz="2800" dirty="0">
                <a:solidFill>
                  <a:srgbClr val="5B6770"/>
                </a:solidFill>
              </a:rPr>
              <a:t> </a:t>
            </a:r>
          </a:p>
          <a:p>
            <a:endParaRPr lang="en-US" sz="1000" dirty="0">
              <a:solidFill>
                <a:srgbClr val="5B6770"/>
              </a:solidFill>
            </a:endParaRPr>
          </a:p>
          <a:p>
            <a:r>
              <a:rPr lang="en-US" sz="2800" dirty="0">
                <a:solidFill>
                  <a:srgbClr val="5B6770"/>
                </a:solidFill>
              </a:rPr>
              <a:t>ETP funding is not a grant.</a:t>
            </a:r>
            <a:endParaRPr lang="en-US" altLang="en-US" sz="2800" dirty="0">
              <a:solidFill>
                <a:srgbClr val="5B6770"/>
              </a:solidFill>
            </a:endParaRPr>
          </a:p>
          <a:p>
            <a:endParaRPr lang="en-US" altLang="en-US" sz="1000" dirty="0">
              <a:solidFill>
                <a:srgbClr val="5B6770"/>
              </a:solidFill>
            </a:endParaRPr>
          </a:p>
          <a:p>
            <a:r>
              <a:rPr lang="en-US" altLang="en-US" sz="2800" dirty="0">
                <a:solidFill>
                  <a:srgbClr val="5B6770"/>
                </a:solidFill>
              </a:rPr>
              <a:t>ETP does not:</a:t>
            </a:r>
          </a:p>
          <a:p>
            <a:pPr marL="914400" lvl="1" indent="-457200">
              <a:buFont typeface="Arial" panose="020B0604020202020204" pitchFamily="34" charset="0"/>
              <a:buChar char="•"/>
            </a:pPr>
            <a:r>
              <a:rPr lang="en-US" altLang="en-US" sz="2800" dirty="0">
                <a:solidFill>
                  <a:srgbClr val="5B6770"/>
                </a:solidFill>
              </a:rPr>
              <a:t>provide training </a:t>
            </a:r>
          </a:p>
          <a:p>
            <a:pPr marL="914400" lvl="1" indent="-457200">
              <a:buFont typeface="Arial" panose="020B0604020202020204" pitchFamily="34" charset="0"/>
              <a:buChar char="•"/>
            </a:pPr>
            <a:r>
              <a:rPr lang="en-US" altLang="en-US" sz="2800" dirty="0">
                <a:solidFill>
                  <a:srgbClr val="5B6770"/>
                </a:solidFill>
              </a:rPr>
              <a:t>mandate training topics for the employer</a:t>
            </a:r>
          </a:p>
          <a:p>
            <a:pPr marL="914400" lvl="1" indent="-457200">
              <a:buFont typeface="Arial" panose="020B0604020202020204" pitchFamily="34" charset="0"/>
              <a:buChar char="•"/>
            </a:pPr>
            <a:r>
              <a:rPr lang="en-US" altLang="en-US" sz="2800" dirty="0">
                <a:solidFill>
                  <a:srgbClr val="5B6770"/>
                </a:solidFill>
              </a:rPr>
              <a:t>select or approve trainers</a:t>
            </a:r>
          </a:p>
        </p:txBody>
      </p:sp>
      <p:sp>
        <p:nvSpPr>
          <p:cNvPr id="5" name="Rectangle 4"/>
          <p:cNvSpPr/>
          <p:nvPr/>
        </p:nvSpPr>
        <p:spPr>
          <a:xfrm>
            <a:off x="510100" y="5243322"/>
            <a:ext cx="8115500" cy="461665"/>
          </a:xfrm>
          <a:prstGeom prst="rect">
            <a:avLst/>
          </a:prstGeom>
        </p:spPr>
        <p:txBody>
          <a:bodyPr wrap="square">
            <a:spAutoFit/>
          </a:bodyPr>
          <a:lstStyle/>
          <a:p>
            <a:pPr lvl="1"/>
            <a:r>
              <a:rPr lang="en-US" altLang="en-US" sz="2400" b="1" dirty="0">
                <a:solidFill>
                  <a:srgbClr val="44546A"/>
                </a:solidFill>
              </a:rPr>
              <a:t>Contracts are two years in length, based on need.</a:t>
            </a:r>
          </a:p>
        </p:txBody>
      </p:sp>
    </p:spTree>
    <p:extLst>
      <p:ext uri="{BB962C8B-B14F-4D97-AF65-F5344CB8AC3E}">
        <p14:creationId xmlns:p14="http://schemas.microsoft.com/office/powerpoint/2010/main" val="3772601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286747"/>
            <a:ext cx="8257886" cy="808038"/>
          </a:xfrm>
        </p:spPr>
        <p:txBody>
          <a:bodyPr/>
          <a:lstStyle/>
          <a:p>
            <a:r>
              <a:rPr lang="en-US" sz="4000" dirty="0"/>
              <a:t>Training We Fund</a:t>
            </a:r>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351691" y="924966"/>
            <a:ext cx="8416293" cy="5201424"/>
          </a:xfrm>
          <a:prstGeom prst="rect">
            <a:avLst/>
          </a:prstGeom>
          <a:noFill/>
        </p:spPr>
        <p:txBody>
          <a:bodyPr wrap="square" rtlCol="0">
            <a:spAutoFit/>
          </a:bodyPr>
          <a:lstStyle/>
          <a:p>
            <a:pPr>
              <a:defRPr/>
            </a:pPr>
            <a:r>
              <a:rPr lang="en-US" altLang="en-US" sz="2400" dirty="0">
                <a:solidFill>
                  <a:srgbClr val="5B6770"/>
                </a:solidFill>
              </a:rPr>
              <a:t>ETP funds a broad range of employer-customized job skills training.  </a:t>
            </a:r>
          </a:p>
          <a:p>
            <a:pPr>
              <a:defRPr/>
            </a:pPr>
            <a:endParaRPr lang="en-US" altLang="en-US" sz="1000" dirty="0">
              <a:solidFill>
                <a:srgbClr val="5B6770"/>
              </a:solidFill>
            </a:endParaRPr>
          </a:p>
          <a:p>
            <a:pPr>
              <a:defRPr/>
            </a:pPr>
            <a:r>
              <a:rPr lang="en-US" altLang="en-US" sz="2400" dirty="0">
                <a:solidFill>
                  <a:srgbClr val="5B6770"/>
                </a:solidFill>
              </a:rPr>
              <a:t>This may include ancillary job readiness training needed for traditionally underserved workforce populations, e.g. Vocational English as a Second Language.</a:t>
            </a:r>
          </a:p>
          <a:p>
            <a:pPr>
              <a:defRPr/>
            </a:pPr>
            <a:endParaRPr lang="en-US" altLang="en-US" sz="1000" dirty="0">
              <a:solidFill>
                <a:srgbClr val="5B6770"/>
              </a:solidFill>
            </a:endParaRPr>
          </a:p>
          <a:p>
            <a:pPr>
              <a:defRPr/>
            </a:pPr>
            <a:r>
              <a:rPr lang="en-US" altLang="en-US" sz="2400" dirty="0">
                <a:solidFill>
                  <a:srgbClr val="5B6770"/>
                </a:solidFill>
              </a:rPr>
              <a:t>We </a:t>
            </a:r>
            <a:r>
              <a:rPr lang="en-US" altLang="en-US" sz="2400" b="1" dirty="0">
                <a:solidFill>
                  <a:srgbClr val="5B6770"/>
                </a:solidFill>
              </a:rPr>
              <a:t>exclude</a:t>
            </a:r>
            <a:r>
              <a:rPr lang="en-US" altLang="en-US" sz="2400" dirty="0">
                <a:solidFill>
                  <a:srgbClr val="5B6770"/>
                </a:solidFill>
              </a:rPr>
              <a:t>: </a:t>
            </a:r>
          </a:p>
          <a:p>
            <a:pPr marL="803275" indent="-342900">
              <a:buFont typeface="Arial" panose="020B0604020202020204" pitchFamily="34" charset="0"/>
              <a:buChar char="•"/>
              <a:defRPr/>
            </a:pPr>
            <a:r>
              <a:rPr lang="en-US" altLang="en-US" sz="2400" dirty="0">
                <a:solidFill>
                  <a:srgbClr val="5B6770"/>
                </a:solidFill>
              </a:rPr>
              <a:t>Legally-mandated training e.g. Sexual Harassment or Labor Law </a:t>
            </a:r>
          </a:p>
          <a:p>
            <a:pPr marL="803275" indent="-342900">
              <a:buFont typeface="Arial" panose="020B0604020202020204" pitchFamily="34" charset="0"/>
              <a:buChar char="•"/>
              <a:defRPr/>
            </a:pPr>
            <a:r>
              <a:rPr lang="en-US" altLang="en-US" sz="2400" dirty="0">
                <a:solidFill>
                  <a:srgbClr val="5B6770"/>
                </a:solidFill>
              </a:rPr>
              <a:t>Company Orientation for Onboarding, </a:t>
            </a:r>
          </a:p>
          <a:p>
            <a:pPr marL="803275" indent="-342900">
              <a:buFont typeface="Arial" panose="020B0604020202020204" pitchFamily="34" charset="0"/>
              <a:buChar char="•"/>
              <a:defRPr/>
            </a:pPr>
            <a:r>
              <a:rPr lang="en-US" altLang="en-US" sz="2400" dirty="0">
                <a:solidFill>
                  <a:srgbClr val="5B6770"/>
                </a:solidFill>
              </a:rPr>
              <a:t>Training used to meet Continuing Education Unit Requirements</a:t>
            </a:r>
          </a:p>
          <a:p>
            <a:pPr marL="803275" indent="-342900">
              <a:buFont typeface="Arial" panose="020B0604020202020204" pitchFamily="34" charset="0"/>
              <a:buChar char="•"/>
              <a:defRPr/>
            </a:pPr>
            <a:r>
              <a:rPr lang="en-US" altLang="en-US" sz="2400" dirty="0">
                <a:solidFill>
                  <a:srgbClr val="5B6770"/>
                </a:solidFill>
              </a:rPr>
              <a:t>Basic safety training</a:t>
            </a:r>
          </a:p>
          <a:p>
            <a:pPr marL="803275" indent="-342900">
              <a:buFont typeface="Arial" panose="020B0604020202020204" pitchFamily="34" charset="0"/>
              <a:buChar char="•"/>
              <a:defRPr/>
            </a:pPr>
            <a:r>
              <a:rPr lang="en-US" altLang="en-US" sz="2400" dirty="0">
                <a:solidFill>
                  <a:srgbClr val="5B6770"/>
                </a:solidFill>
              </a:rPr>
              <a:t>Generic or non-job specific training</a:t>
            </a:r>
            <a:endParaRPr lang="en-US" altLang="en-US" sz="1000" b="1" dirty="0">
              <a:solidFill>
                <a:srgbClr val="5B6770"/>
              </a:solidFill>
            </a:endParaRPr>
          </a:p>
        </p:txBody>
      </p:sp>
    </p:spTree>
    <p:extLst>
      <p:ext uri="{BB962C8B-B14F-4D97-AF65-F5344CB8AC3E}">
        <p14:creationId xmlns:p14="http://schemas.microsoft.com/office/powerpoint/2010/main" val="409039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534944"/>
            <a:ext cx="8115501" cy="808038"/>
          </a:xfrm>
        </p:spPr>
        <p:txBody>
          <a:bodyPr/>
          <a:lstStyle/>
          <a:p>
            <a:r>
              <a:rPr lang="en-US" sz="4000" dirty="0"/>
              <a:t>Common Training Topics</a:t>
            </a:r>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510098" y="1342982"/>
            <a:ext cx="7948102" cy="4955203"/>
          </a:xfrm>
          <a:prstGeom prst="rect">
            <a:avLst/>
          </a:prstGeom>
          <a:noFill/>
        </p:spPr>
        <p:txBody>
          <a:bodyPr wrap="square" rtlCol="0">
            <a:spAutoFit/>
          </a:bodyPr>
          <a:lstStyle/>
          <a:p>
            <a:pPr lvl="1"/>
            <a:r>
              <a:rPr lang="en-US" altLang="en-US" sz="2400" b="1" dirty="0">
                <a:solidFill>
                  <a:srgbClr val="5B6770"/>
                </a:solidFill>
              </a:rPr>
              <a:t>Business Skills </a:t>
            </a:r>
            <a:r>
              <a:rPr lang="en-US" altLang="en-US" sz="2400" dirty="0">
                <a:solidFill>
                  <a:srgbClr val="5B6770"/>
                </a:solidFill>
              </a:rPr>
              <a:t>(Sales, Customer Service)</a:t>
            </a:r>
          </a:p>
          <a:p>
            <a:pPr lvl="1"/>
            <a:endParaRPr lang="en-US" altLang="en-US" sz="1000" dirty="0">
              <a:solidFill>
                <a:srgbClr val="5B6770"/>
              </a:solidFill>
            </a:endParaRPr>
          </a:p>
          <a:p>
            <a:pPr lvl="1"/>
            <a:r>
              <a:rPr lang="en-US" altLang="en-US" sz="2400" b="1" dirty="0">
                <a:solidFill>
                  <a:srgbClr val="5B6770"/>
                </a:solidFill>
              </a:rPr>
              <a:t>Computer Skills</a:t>
            </a:r>
            <a:r>
              <a:rPr lang="en-US" altLang="en-US" sz="2400" dirty="0">
                <a:solidFill>
                  <a:srgbClr val="5B6770"/>
                </a:solidFill>
              </a:rPr>
              <a:t> (CAD, MRP/ERP, Cybersecurity)</a:t>
            </a:r>
          </a:p>
          <a:p>
            <a:pPr lvl="1"/>
            <a:endParaRPr lang="en-US" altLang="en-US" sz="1000" dirty="0">
              <a:solidFill>
                <a:srgbClr val="5B6770"/>
              </a:solidFill>
            </a:endParaRPr>
          </a:p>
          <a:p>
            <a:pPr lvl="1"/>
            <a:r>
              <a:rPr lang="en-US" altLang="en-US" sz="2400" b="1" dirty="0">
                <a:solidFill>
                  <a:srgbClr val="5B6770"/>
                </a:solidFill>
              </a:rPr>
              <a:t>Commercial Skills</a:t>
            </a:r>
            <a:r>
              <a:rPr lang="en-US" altLang="en-US" sz="2400" dirty="0">
                <a:solidFill>
                  <a:srgbClr val="5B6770"/>
                </a:solidFill>
              </a:rPr>
              <a:t> (Non-Manufacturing Processes)</a:t>
            </a:r>
          </a:p>
          <a:p>
            <a:pPr lvl="1"/>
            <a:endParaRPr lang="en-US" altLang="en-US" sz="1000" dirty="0">
              <a:solidFill>
                <a:srgbClr val="5B6770"/>
              </a:solidFill>
            </a:endParaRPr>
          </a:p>
          <a:p>
            <a:pPr lvl="1"/>
            <a:r>
              <a:rPr lang="en-US" altLang="en-US" sz="2400" b="1" dirty="0">
                <a:solidFill>
                  <a:srgbClr val="5B6770"/>
                </a:solidFill>
              </a:rPr>
              <a:t>Manufacturing Skills</a:t>
            </a:r>
            <a:r>
              <a:rPr lang="en-US" altLang="en-US" sz="2400" dirty="0">
                <a:solidFill>
                  <a:srgbClr val="5B6770"/>
                </a:solidFill>
              </a:rPr>
              <a:t> (Equipment and Processes)</a:t>
            </a:r>
          </a:p>
          <a:p>
            <a:pPr lvl="1"/>
            <a:endParaRPr lang="en-US" altLang="en-US" sz="1000" dirty="0">
              <a:solidFill>
                <a:srgbClr val="5B6770"/>
              </a:solidFill>
            </a:endParaRPr>
          </a:p>
          <a:p>
            <a:pPr lvl="1"/>
            <a:r>
              <a:rPr lang="en-US" altLang="en-US" sz="2400" b="1" dirty="0">
                <a:solidFill>
                  <a:srgbClr val="5B6770"/>
                </a:solidFill>
              </a:rPr>
              <a:t>Continuous Improvement</a:t>
            </a:r>
            <a:r>
              <a:rPr lang="en-US" altLang="en-US" sz="2400" dirty="0">
                <a:solidFill>
                  <a:srgbClr val="5B6770"/>
                </a:solidFill>
              </a:rPr>
              <a:t> (SPC, Project Management, ISO Processes)</a:t>
            </a:r>
          </a:p>
          <a:p>
            <a:pPr lvl="1"/>
            <a:endParaRPr lang="en-US" altLang="en-US" sz="1000" dirty="0">
              <a:solidFill>
                <a:srgbClr val="5B6770"/>
              </a:solidFill>
            </a:endParaRPr>
          </a:p>
          <a:p>
            <a:pPr lvl="1"/>
            <a:r>
              <a:rPr lang="en-US" altLang="en-US" sz="2400" b="1" dirty="0">
                <a:solidFill>
                  <a:srgbClr val="5B6770"/>
                </a:solidFill>
              </a:rPr>
              <a:t>Hazardous Materials </a:t>
            </a:r>
            <a:r>
              <a:rPr lang="en-US" altLang="en-US" sz="2400" dirty="0">
                <a:solidFill>
                  <a:srgbClr val="5B6770"/>
                </a:solidFill>
              </a:rPr>
              <a:t>and </a:t>
            </a:r>
            <a:r>
              <a:rPr lang="en-US" altLang="en-US" sz="2400" b="1" dirty="0">
                <a:solidFill>
                  <a:srgbClr val="5B6770"/>
                </a:solidFill>
              </a:rPr>
              <a:t>OSHA10/30</a:t>
            </a:r>
          </a:p>
          <a:p>
            <a:pPr lvl="1"/>
            <a:endParaRPr lang="en-US" altLang="en-US" sz="1000" dirty="0">
              <a:solidFill>
                <a:srgbClr val="5B6770"/>
              </a:solidFill>
            </a:endParaRPr>
          </a:p>
          <a:p>
            <a:pPr lvl="1"/>
            <a:r>
              <a:rPr lang="en-US" altLang="en-US" sz="2400" b="1" dirty="0">
                <a:solidFill>
                  <a:srgbClr val="5B6770"/>
                </a:solidFill>
              </a:rPr>
              <a:t>Management and Leadership Skills</a:t>
            </a:r>
            <a:endParaRPr lang="en-US" altLang="en-US" sz="2400" dirty="0">
              <a:solidFill>
                <a:srgbClr val="5B6770"/>
              </a:solidFill>
            </a:endParaRPr>
          </a:p>
          <a:p>
            <a:pPr lvl="1"/>
            <a:endParaRPr lang="en-US" altLang="en-US" sz="1000" dirty="0">
              <a:solidFill>
                <a:srgbClr val="5B6770"/>
              </a:solidFill>
            </a:endParaRPr>
          </a:p>
          <a:p>
            <a:pPr lvl="1"/>
            <a:r>
              <a:rPr lang="en-US" altLang="en-US" sz="2400" b="1" dirty="0">
                <a:solidFill>
                  <a:srgbClr val="5B6770"/>
                </a:solidFill>
              </a:rPr>
              <a:t>Literacy and Remedial Skills </a:t>
            </a:r>
            <a:r>
              <a:rPr lang="en-US" altLang="en-US" sz="2400" dirty="0">
                <a:solidFill>
                  <a:srgbClr val="5B6770"/>
                </a:solidFill>
              </a:rPr>
              <a:t>(job-related, assessed)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4546A"/>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57783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534944"/>
            <a:ext cx="8257886" cy="808038"/>
          </a:xfrm>
        </p:spPr>
        <p:txBody>
          <a:bodyPr/>
          <a:lstStyle/>
          <a:p>
            <a:r>
              <a:rPr lang="en-US" sz="4000" dirty="0"/>
              <a:t>Training Delivery Methods/Ratios</a:t>
            </a:r>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510098" y="1342982"/>
            <a:ext cx="7948102" cy="4047262"/>
          </a:xfrm>
          <a:prstGeom prst="rect">
            <a:avLst/>
          </a:prstGeom>
          <a:noFill/>
        </p:spPr>
        <p:txBody>
          <a:bodyPr wrap="square" rtlCol="0">
            <a:spAutoFit/>
          </a:bodyPr>
          <a:lstStyle/>
          <a:p>
            <a:pPr>
              <a:defRPr/>
            </a:pPr>
            <a:r>
              <a:rPr lang="en-US" altLang="en-US" sz="2400" dirty="0">
                <a:solidFill>
                  <a:srgbClr val="5B6770"/>
                </a:solidFill>
              </a:rPr>
              <a:t>ETP funds the following delivery methods:</a:t>
            </a:r>
          </a:p>
          <a:p>
            <a:pPr>
              <a:defRPr/>
            </a:pPr>
            <a:endParaRPr lang="en-US" altLang="en-US" sz="900" dirty="0">
              <a:solidFill>
                <a:srgbClr val="5B6770"/>
              </a:solidFill>
            </a:endParaRPr>
          </a:p>
          <a:p>
            <a:pPr marL="914400" lvl="1" indent="-457200">
              <a:defRPr/>
            </a:pPr>
            <a:r>
              <a:rPr lang="en-US" altLang="en-US" sz="2400" b="1" dirty="0">
                <a:solidFill>
                  <a:srgbClr val="5B6770"/>
                </a:solidFill>
              </a:rPr>
              <a:t>Classroom/Laboratory/E-Learning</a:t>
            </a:r>
            <a:r>
              <a:rPr lang="en-US" altLang="en-US" sz="2800" dirty="0">
                <a:solidFill>
                  <a:srgbClr val="5B6770"/>
                </a:solidFill>
              </a:rPr>
              <a:t> </a:t>
            </a:r>
          </a:p>
          <a:p>
            <a:pPr marL="914400" lvl="1" indent="-457200">
              <a:defRPr/>
            </a:pPr>
            <a:r>
              <a:rPr lang="en-US" altLang="en-US" sz="2800" dirty="0">
                <a:solidFill>
                  <a:srgbClr val="5B6770"/>
                </a:solidFill>
              </a:rPr>
              <a:t>	</a:t>
            </a:r>
            <a:r>
              <a:rPr lang="en-US" altLang="en-US" sz="2400" dirty="0">
                <a:solidFill>
                  <a:srgbClr val="5B6770"/>
                </a:solidFill>
              </a:rPr>
              <a:t>Trainer-to-Trainee Ratios </a:t>
            </a:r>
          </a:p>
          <a:p>
            <a:pPr marL="914400" lvl="1" indent="-457200">
              <a:defRPr/>
            </a:pPr>
            <a:r>
              <a:rPr lang="en-US" altLang="en-US" sz="2400" dirty="0">
                <a:solidFill>
                  <a:srgbClr val="5B6770"/>
                </a:solidFill>
              </a:rPr>
              <a:t>		[1:20 Retraining and 1:15 New Hire]</a:t>
            </a:r>
            <a:endParaRPr lang="en-US" altLang="en-US" sz="2800" dirty="0">
              <a:solidFill>
                <a:srgbClr val="5B6770"/>
              </a:solidFill>
            </a:endParaRPr>
          </a:p>
          <a:p>
            <a:pPr marL="914400" lvl="1" indent="-457200">
              <a:defRPr/>
            </a:pPr>
            <a:endParaRPr lang="en-US" altLang="en-US" sz="1000" b="1" dirty="0">
              <a:solidFill>
                <a:srgbClr val="5B6770"/>
              </a:solidFill>
            </a:endParaRPr>
          </a:p>
          <a:p>
            <a:pPr marL="914400" lvl="1" indent="-457200">
              <a:defRPr/>
            </a:pPr>
            <a:r>
              <a:rPr lang="en-US" altLang="en-US" sz="2400" b="1" dirty="0">
                <a:solidFill>
                  <a:srgbClr val="5B6770"/>
                </a:solidFill>
              </a:rPr>
              <a:t>Non-Interactive Computer-Based Training</a:t>
            </a:r>
          </a:p>
          <a:p>
            <a:pPr marL="914400" lvl="1" indent="-457200">
              <a:defRPr/>
            </a:pPr>
            <a:endParaRPr lang="en-US" altLang="en-US" sz="1000" b="1" dirty="0">
              <a:solidFill>
                <a:srgbClr val="5B6770"/>
              </a:solidFill>
            </a:endParaRPr>
          </a:p>
          <a:p>
            <a:pPr marL="914400" lvl="1" indent="-457200">
              <a:defRPr/>
            </a:pPr>
            <a:r>
              <a:rPr lang="en-US" altLang="en-US" sz="2400" b="1" dirty="0">
                <a:solidFill>
                  <a:srgbClr val="5B6770"/>
                </a:solidFill>
              </a:rPr>
              <a:t>Productive Laboratory</a:t>
            </a:r>
            <a:r>
              <a:rPr lang="en-US" altLang="en-US" sz="2400" dirty="0">
                <a:solidFill>
                  <a:srgbClr val="5B6770"/>
                </a:solidFill>
              </a:rPr>
              <a:t> </a:t>
            </a:r>
            <a:r>
              <a:rPr lang="en-US" altLang="en-US" sz="2800" dirty="0">
                <a:solidFill>
                  <a:srgbClr val="5B6770"/>
                </a:solidFill>
              </a:rPr>
              <a:t>[U</a:t>
            </a:r>
            <a:r>
              <a:rPr lang="en-US" altLang="en-US" sz="2400" dirty="0">
                <a:solidFill>
                  <a:srgbClr val="5B6770"/>
                </a:solidFill>
              </a:rPr>
              <a:t>p to 1:3, 1:1 Preferred</a:t>
            </a:r>
            <a:r>
              <a:rPr lang="en-US" altLang="en-US" sz="2800" dirty="0">
                <a:solidFill>
                  <a:srgbClr val="5B6770"/>
                </a:solidFill>
              </a:rPr>
              <a:t>]</a:t>
            </a:r>
          </a:p>
          <a:p>
            <a:pPr marL="914400" lvl="1" indent="-457200">
              <a:defRPr/>
            </a:pPr>
            <a:endParaRPr lang="en-US" altLang="en-US" sz="1000" b="1" dirty="0">
              <a:solidFill>
                <a:srgbClr val="5B6770"/>
              </a:solidFill>
            </a:endParaRPr>
          </a:p>
          <a:p>
            <a:pPr marL="914400" lvl="1" indent="-457200">
              <a:defRPr/>
            </a:pPr>
            <a:r>
              <a:rPr lang="en-US" altLang="en-US" sz="2400" b="1" dirty="0">
                <a:solidFill>
                  <a:srgbClr val="5B6770"/>
                </a:solidFill>
              </a:rPr>
              <a:t>Advanced Technology</a:t>
            </a:r>
            <a:r>
              <a:rPr lang="en-US" altLang="en-US" sz="2400" dirty="0">
                <a:solidFill>
                  <a:srgbClr val="5B6770"/>
                </a:solidFill>
              </a:rPr>
              <a:t> </a:t>
            </a:r>
            <a:r>
              <a:rPr lang="en-US" altLang="en-US" sz="2400" b="1" dirty="0">
                <a:solidFill>
                  <a:srgbClr val="5B6770"/>
                </a:solidFill>
              </a:rPr>
              <a:t>and Medical Skills - Preceptor </a:t>
            </a:r>
            <a:r>
              <a:rPr lang="en-US" altLang="en-US" sz="2800" dirty="0">
                <a:solidFill>
                  <a:srgbClr val="5B6770"/>
                </a:solidFill>
              </a:rPr>
              <a:t>[</a:t>
            </a:r>
            <a:r>
              <a:rPr lang="en-US" altLang="en-US" sz="2400" dirty="0">
                <a:solidFill>
                  <a:srgbClr val="5B6770"/>
                </a:solidFill>
              </a:rPr>
              <a:t>1:10</a:t>
            </a:r>
            <a:r>
              <a:rPr lang="en-US" altLang="en-US" sz="2800" dirty="0">
                <a:solidFill>
                  <a:srgbClr val="5B6770"/>
                </a:solidFill>
              </a:rPr>
              <a:t>]</a:t>
            </a:r>
            <a:endParaRPr lang="en-US" altLang="en-US" sz="2400" dirty="0">
              <a:solidFill>
                <a:srgbClr val="5B6770"/>
              </a:solidFill>
            </a:endParaRPr>
          </a:p>
          <a:p>
            <a:pPr marL="914400" lvl="1" indent="-457200">
              <a:defRPr/>
            </a:pPr>
            <a:endParaRPr lang="en-US" altLang="en-US" sz="1000" b="1" dirty="0">
              <a:solidFill>
                <a:srgbClr val="5B6770"/>
              </a:solidFill>
            </a:endParaRPr>
          </a:p>
        </p:txBody>
      </p:sp>
    </p:spTree>
    <p:extLst>
      <p:ext uri="{BB962C8B-B14F-4D97-AF65-F5344CB8AC3E}">
        <p14:creationId xmlns:p14="http://schemas.microsoft.com/office/powerpoint/2010/main" val="4148300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249575"/>
            <a:ext cx="8115501" cy="808038"/>
          </a:xfrm>
        </p:spPr>
        <p:txBody>
          <a:bodyPr/>
          <a:lstStyle/>
          <a:p>
            <a:r>
              <a:rPr lang="en-US" sz="3600" dirty="0"/>
              <a:t>Who Can Do the Training? </a:t>
            </a:r>
            <a:br>
              <a:rPr lang="en-US" sz="3600" dirty="0"/>
            </a:br>
            <a:r>
              <a:rPr lang="en-US" sz="2400" i="1" dirty="0"/>
              <a:t>What Will It Cost?</a:t>
            </a:r>
            <a:endParaRPr lang="en-US" sz="3600" i="1" dirty="0"/>
          </a:p>
        </p:txBody>
      </p:sp>
      <p:sp>
        <p:nvSpPr>
          <p:cNvPr id="3" name="Text Placeholder 2"/>
          <p:cNvSpPr>
            <a:spLocks noGrp="1"/>
          </p:cNvSpPr>
          <p:nvPr>
            <p:ph type="body" sz="quarter" idx="14"/>
          </p:nvPr>
        </p:nvSpPr>
        <p:spPr>
          <a:xfrm>
            <a:off x="350981" y="1293585"/>
            <a:ext cx="8608291" cy="4731200"/>
          </a:xfrm>
        </p:spPr>
        <p:txBody>
          <a:bodyPr>
            <a:normAutofit fontScale="25000" lnSpcReduction="20000"/>
          </a:bodyPr>
          <a:lstStyle/>
          <a:p>
            <a:pPr marL="0" indent="0">
              <a:lnSpc>
                <a:spcPct val="120000"/>
              </a:lnSpc>
              <a:spcBef>
                <a:spcPts val="0"/>
              </a:spcBef>
              <a:buNone/>
            </a:pPr>
            <a:r>
              <a:rPr lang="en-US" sz="9600" dirty="0">
                <a:solidFill>
                  <a:schemeClr val="tx1">
                    <a:lumMod val="65000"/>
                    <a:lumOff val="35000"/>
                  </a:schemeClr>
                </a:solidFill>
                <a:latin typeface="Arial" panose="020B0604020202020204" pitchFamily="34" charset="0"/>
                <a:cs typeface="Arial" panose="020B0604020202020204" pitchFamily="34" charset="0"/>
              </a:rPr>
              <a:t>The cost of training is determined by employer’s needs and how they want to deliver training. </a:t>
            </a:r>
          </a:p>
          <a:p>
            <a:pPr marL="0" indent="0">
              <a:lnSpc>
                <a:spcPct val="120000"/>
              </a:lnSpc>
              <a:spcBef>
                <a:spcPts val="0"/>
              </a:spcBef>
              <a:buNone/>
            </a:pPr>
            <a:endParaRPr lang="en-US" sz="4000" dirty="0">
              <a:solidFill>
                <a:schemeClr val="tx1">
                  <a:lumMod val="65000"/>
                  <a:lumOff val="35000"/>
                </a:schemeClr>
              </a:solidFill>
              <a:latin typeface="Arial" panose="020B0604020202020204" pitchFamily="34" charset="0"/>
              <a:cs typeface="Arial" panose="020B0604020202020204" pitchFamily="34" charset="0"/>
            </a:endParaRPr>
          </a:p>
          <a:p>
            <a:pPr marL="0" indent="0">
              <a:lnSpc>
                <a:spcPct val="120000"/>
              </a:lnSpc>
              <a:spcBef>
                <a:spcPts val="0"/>
              </a:spcBef>
              <a:buNone/>
            </a:pPr>
            <a:r>
              <a:rPr lang="en-US" sz="9600" dirty="0">
                <a:solidFill>
                  <a:schemeClr val="tx1">
                    <a:lumMod val="65000"/>
                    <a:lumOff val="35000"/>
                  </a:schemeClr>
                </a:solidFill>
                <a:latin typeface="Arial" panose="020B0604020202020204" pitchFamily="34" charset="0"/>
                <a:cs typeface="Arial" panose="020B0604020202020204" pitchFamily="34" charset="0"/>
              </a:rPr>
              <a:t>ETP funds are intended to address direct costs for training – not </a:t>
            </a:r>
            <a:r>
              <a:rPr lang="en-US" sz="9600" i="1" u="sng" dirty="0">
                <a:solidFill>
                  <a:schemeClr val="tx1">
                    <a:lumMod val="65000"/>
                    <a:lumOff val="35000"/>
                  </a:schemeClr>
                </a:solidFill>
                <a:latin typeface="Arial" panose="020B0604020202020204" pitchFamily="34" charset="0"/>
                <a:cs typeface="Arial" panose="020B0604020202020204" pitchFamily="34" charset="0"/>
              </a:rPr>
              <a:t>wages</a:t>
            </a:r>
            <a:r>
              <a:rPr lang="en-US" sz="9600" i="1" dirty="0">
                <a:solidFill>
                  <a:schemeClr val="tx1">
                    <a:lumMod val="65000"/>
                    <a:lumOff val="35000"/>
                  </a:schemeClr>
                </a:solidFill>
                <a:latin typeface="Arial" panose="020B0604020202020204" pitchFamily="34" charset="0"/>
                <a:cs typeface="Arial" panose="020B0604020202020204" pitchFamily="34" charset="0"/>
              </a:rPr>
              <a:t> </a:t>
            </a:r>
            <a:r>
              <a:rPr lang="en-US" sz="9600" dirty="0">
                <a:solidFill>
                  <a:schemeClr val="tx1">
                    <a:lumMod val="65000"/>
                    <a:lumOff val="35000"/>
                  </a:schemeClr>
                </a:solidFill>
                <a:latin typeface="Arial" panose="020B0604020202020204" pitchFamily="34" charset="0"/>
                <a:cs typeface="Arial" panose="020B0604020202020204" pitchFamily="34" charset="0"/>
              </a:rPr>
              <a:t>for trainees.</a:t>
            </a:r>
          </a:p>
          <a:p>
            <a:pPr marL="0" indent="0">
              <a:lnSpc>
                <a:spcPct val="120000"/>
              </a:lnSpc>
              <a:spcBef>
                <a:spcPts val="0"/>
              </a:spcBef>
              <a:buNone/>
            </a:pPr>
            <a:endParaRPr lang="en-US" sz="400" dirty="0">
              <a:solidFill>
                <a:schemeClr val="tx1">
                  <a:lumMod val="65000"/>
                  <a:lumOff val="35000"/>
                </a:schemeClr>
              </a:solidFill>
              <a:latin typeface="Arial" panose="020B0604020202020204" pitchFamily="34" charset="0"/>
              <a:cs typeface="Arial" panose="020B0604020202020204" pitchFamily="34" charset="0"/>
            </a:endParaRPr>
          </a:p>
          <a:p>
            <a:pPr marL="0" indent="0">
              <a:lnSpc>
                <a:spcPct val="120000"/>
              </a:lnSpc>
              <a:spcBef>
                <a:spcPts val="0"/>
              </a:spcBef>
              <a:buNone/>
            </a:pPr>
            <a:endParaRPr lang="en-US" sz="4000" dirty="0">
              <a:solidFill>
                <a:schemeClr val="tx1">
                  <a:lumMod val="65000"/>
                  <a:lumOff val="35000"/>
                </a:schemeClr>
              </a:solidFill>
              <a:latin typeface="Arial" panose="020B0604020202020204" pitchFamily="34" charset="0"/>
              <a:cs typeface="Arial" panose="020B0604020202020204" pitchFamily="34" charset="0"/>
            </a:endParaRPr>
          </a:p>
          <a:p>
            <a:pPr marL="0" indent="0">
              <a:lnSpc>
                <a:spcPct val="120000"/>
              </a:lnSpc>
              <a:spcBef>
                <a:spcPts val="0"/>
              </a:spcBef>
              <a:buNone/>
            </a:pPr>
            <a:r>
              <a:rPr lang="en-US" sz="9600" dirty="0">
                <a:solidFill>
                  <a:schemeClr val="tx1">
                    <a:lumMod val="65000"/>
                    <a:lumOff val="35000"/>
                  </a:schemeClr>
                </a:solidFill>
                <a:latin typeface="Arial" panose="020B0604020202020204" pitchFamily="34" charset="0"/>
                <a:cs typeface="Arial" panose="020B0604020202020204" pitchFamily="34" charset="0"/>
              </a:rPr>
              <a:t>Employer may select any combination of internal or external training provider. </a:t>
            </a:r>
          </a:p>
          <a:p>
            <a:pPr marL="800100" lvl="1" indent="-342900">
              <a:lnSpc>
                <a:spcPct val="120000"/>
              </a:lnSpc>
              <a:spcBef>
                <a:spcPts val="0"/>
              </a:spcBef>
            </a:pPr>
            <a:r>
              <a:rPr lang="en-US" sz="9600" dirty="0">
                <a:solidFill>
                  <a:schemeClr val="tx1">
                    <a:lumMod val="65000"/>
                    <a:lumOff val="35000"/>
                  </a:schemeClr>
                </a:solidFill>
                <a:latin typeface="Arial" panose="020B0604020202020204" pitchFamily="34" charset="0"/>
                <a:cs typeface="Arial" panose="020B0604020202020204" pitchFamily="34" charset="0"/>
              </a:rPr>
              <a:t>Internal trainer – foreman, lead </a:t>
            </a:r>
          </a:p>
          <a:p>
            <a:pPr marL="800100" lvl="1" indent="-342900">
              <a:lnSpc>
                <a:spcPct val="120000"/>
              </a:lnSpc>
              <a:spcBef>
                <a:spcPts val="0"/>
              </a:spcBef>
            </a:pPr>
            <a:r>
              <a:rPr lang="en-US" sz="9600" dirty="0">
                <a:solidFill>
                  <a:schemeClr val="tx1">
                    <a:lumMod val="65000"/>
                    <a:lumOff val="35000"/>
                  </a:schemeClr>
                </a:solidFill>
                <a:latin typeface="Arial" panose="020B0604020202020204" pitchFamily="34" charset="0"/>
                <a:cs typeface="Arial" panose="020B0604020202020204" pitchFamily="34" charset="0"/>
              </a:rPr>
              <a:t>California-based, Third-Party Trainer</a:t>
            </a:r>
          </a:p>
          <a:p>
            <a:pPr marL="800100" lvl="1" indent="-342900">
              <a:lnSpc>
                <a:spcPct val="120000"/>
              </a:lnSpc>
              <a:spcBef>
                <a:spcPts val="0"/>
              </a:spcBef>
            </a:pPr>
            <a:r>
              <a:rPr lang="en-US" sz="9600" dirty="0">
                <a:solidFill>
                  <a:schemeClr val="tx1">
                    <a:lumMod val="65000"/>
                    <a:lumOff val="35000"/>
                  </a:schemeClr>
                </a:solidFill>
                <a:latin typeface="Arial" panose="020B0604020202020204" pitchFamily="34" charset="0"/>
                <a:cs typeface="Arial" panose="020B0604020202020204" pitchFamily="34" charset="0"/>
              </a:rPr>
              <a:t>MEC or Training Agency</a:t>
            </a:r>
          </a:p>
          <a:p>
            <a:pPr marL="0" indent="0">
              <a:lnSpc>
                <a:spcPct val="120000"/>
              </a:lnSpc>
              <a:spcBef>
                <a:spcPts val="0"/>
              </a:spcBef>
              <a:buNone/>
            </a:pPr>
            <a:endParaRPr lang="en-US" sz="4000" dirty="0">
              <a:solidFill>
                <a:schemeClr val="tx1">
                  <a:lumMod val="65000"/>
                  <a:lumOff val="35000"/>
                </a:schemeClr>
              </a:solidFill>
              <a:latin typeface="Arial" panose="020B0604020202020204" pitchFamily="34" charset="0"/>
              <a:cs typeface="Arial" panose="020B0604020202020204" pitchFamily="34" charset="0"/>
            </a:endParaRPr>
          </a:p>
          <a:p>
            <a:pPr marL="0" indent="0">
              <a:lnSpc>
                <a:spcPct val="120000"/>
              </a:lnSpc>
              <a:spcBef>
                <a:spcPts val="0"/>
              </a:spcBef>
              <a:buNone/>
            </a:pPr>
            <a:r>
              <a:rPr lang="en-US" sz="9600" dirty="0">
                <a:solidFill>
                  <a:schemeClr val="tx1">
                    <a:lumMod val="65000"/>
                    <a:lumOff val="35000"/>
                  </a:schemeClr>
                </a:solidFill>
                <a:latin typeface="Arial" panose="020B0604020202020204" pitchFamily="34" charset="0"/>
                <a:cs typeface="Arial" panose="020B0604020202020204" pitchFamily="34" charset="0"/>
              </a:rPr>
              <a:t>A MEC can use either employer facilities to train or use a center-based facility to accommodate multiple employers.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6576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altLang="en-US" sz="4000" dirty="0"/>
              <a:t>Reimbursement</a:t>
            </a:r>
            <a:endParaRPr lang="en-US" sz="4000" dirty="0"/>
          </a:p>
        </p:txBody>
      </p:sp>
      <p:sp>
        <p:nvSpPr>
          <p:cNvPr id="3" name="Text Placeholder 2"/>
          <p:cNvSpPr>
            <a:spLocks noGrp="1"/>
          </p:cNvSpPr>
          <p:nvPr>
            <p:ph type="body" sz="quarter" idx="14"/>
          </p:nvPr>
        </p:nvSpPr>
        <p:spPr>
          <a:xfrm>
            <a:off x="510100" y="1333838"/>
            <a:ext cx="8115500" cy="4573185"/>
          </a:xfrm>
        </p:spPr>
        <p:txBody>
          <a:bodyPr>
            <a:normAutofit fontScale="85000" lnSpcReduction="10000"/>
          </a:bodyPr>
          <a:lstStyle/>
          <a:p>
            <a:pPr marL="0" indent="0" algn="ctr">
              <a:lnSpc>
                <a:spcPct val="110000"/>
              </a:lnSpc>
              <a:buNone/>
            </a:pPr>
            <a:r>
              <a:rPr lang="en-US" sz="2600" b="1" u="sng" dirty="0">
                <a:solidFill>
                  <a:srgbClr val="C00000"/>
                </a:solidFill>
              </a:rPr>
              <a:t>The cost of training is the cost of training. </a:t>
            </a:r>
          </a:p>
          <a:p>
            <a:pPr marL="0" indent="0">
              <a:lnSpc>
                <a:spcPct val="110000"/>
              </a:lnSpc>
              <a:buNone/>
            </a:pPr>
            <a:endParaRPr lang="en-US" altLang="en-US" sz="1100" dirty="0">
              <a:solidFill>
                <a:srgbClr val="5B6770"/>
              </a:solidFill>
            </a:endParaRPr>
          </a:p>
          <a:p>
            <a:pPr marL="0" indent="0">
              <a:lnSpc>
                <a:spcPct val="110000"/>
              </a:lnSpc>
              <a:buNone/>
            </a:pPr>
            <a:r>
              <a:rPr lang="en-US" altLang="en-US" sz="2600" dirty="0">
                <a:solidFill>
                  <a:srgbClr val="5B6770"/>
                </a:solidFill>
              </a:rPr>
              <a:t>ETP uses a </a:t>
            </a:r>
            <a:r>
              <a:rPr lang="en-US" altLang="en-US" sz="2600" b="1" dirty="0">
                <a:solidFill>
                  <a:srgbClr val="5B6770"/>
                </a:solidFill>
              </a:rPr>
              <a:t>fixed-fee training reimbursement rate</a:t>
            </a:r>
            <a:r>
              <a:rPr lang="en-US" altLang="en-US" sz="2600" dirty="0">
                <a:solidFill>
                  <a:srgbClr val="5B6770"/>
                </a:solidFill>
              </a:rPr>
              <a:t> that is inclusive of all administration and training costs.  Trainers can’t pass costs to Trainees.</a:t>
            </a:r>
          </a:p>
          <a:p>
            <a:pPr marL="0" indent="0">
              <a:lnSpc>
                <a:spcPct val="110000"/>
              </a:lnSpc>
              <a:buNone/>
            </a:pPr>
            <a:endParaRPr lang="en-US" altLang="en-US" sz="1100" dirty="0">
              <a:solidFill>
                <a:srgbClr val="5B6770"/>
              </a:solidFill>
            </a:endParaRPr>
          </a:p>
          <a:p>
            <a:pPr marL="0" indent="0">
              <a:lnSpc>
                <a:spcPct val="110000"/>
              </a:lnSpc>
              <a:buNone/>
            </a:pPr>
            <a:r>
              <a:rPr lang="en-US" altLang="en-US" sz="2400" dirty="0">
                <a:solidFill>
                  <a:srgbClr val="5B6770"/>
                </a:solidFill>
              </a:rPr>
              <a:t>ETP reimbursement rates are contract specific but range from $9 - $23  per trainee, per training hour. We calculate a weighted average for each type of trainee based on the type of training delivered.</a:t>
            </a:r>
          </a:p>
          <a:p>
            <a:pPr marL="0" indent="0">
              <a:lnSpc>
                <a:spcPct val="110000"/>
              </a:lnSpc>
              <a:buNone/>
            </a:pPr>
            <a:endParaRPr lang="en-US" altLang="en-US" sz="1200" dirty="0">
              <a:solidFill>
                <a:srgbClr val="5B6770"/>
              </a:solidFill>
            </a:endParaRPr>
          </a:p>
          <a:p>
            <a:pPr marL="0" indent="0">
              <a:lnSpc>
                <a:spcPct val="110000"/>
              </a:lnSpc>
              <a:buNone/>
            </a:pPr>
            <a:r>
              <a:rPr lang="en-US" altLang="en-US" sz="2100" b="1" dirty="0">
                <a:solidFill>
                  <a:srgbClr val="C00000"/>
                </a:solidFill>
              </a:rPr>
              <a:t>ETP funding = total training hours* x reimbursement rate x trainees</a:t>
            </a:r>
          </a:p>
          <a:p>
            <a:pPr marL="0" indent="0">
              <a:lnSpc>
                <a:spcPct val="110000"/>
              </a:lnSpc>
              <a:buNone/>
            </a:pPr>
            <a:r>
              <a:rPr lang="en-US" sz="2400" dirty="0">
                <a:solidFill>
                  <a:srgbClr val="5B6770"/>
                </a:solidFill>
              </a:rPr>
              <a:t>* based only upon the number of valid training hours delivered and tracked</a:t>
            </a:r>
          </a:p>
          <a:p>
            <a:endParaRPr lang="en-US" dirty="0">
              <a:solidFill>
                <a:srgbClr val="5B6770"/>
              </a:solidFill>
            </a:endParaRPr>
          </a:p>
        </p:txBody>
      </p:sp>
      <p:sp>
        <p:nvSpPr>
          <p:cNvPr id="4" name="TextBox 3">
            <a:extLst>
              <a:ext uri="{FF2B5EF4-FFF2-40B4-BE49-F238E27FC236}">
                <a16:creationId xmlns:a16="http://schemas.microsoft.com/office/drawing/2014/main" id="{89D25B77-27D9-40F7-8955-4D5C0703F503}"/>
              </a:ext>
            </a:extLst>
          </p:cNvPr>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83560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000" dirty="0"/>
              <a:t>Training Reimbursement Rates</a:t>
            </a:r>
            <a:endParaRPr lang="en-US" sz="4000"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848094136"/>
              </p:ext>
            </p:extLst>
          </p:nvPr>
        </p:nvGraphicFramePr>
        <p:xfrm>
          <a:off x="685797" y="1748513"/>
          <a:ext cx="7552945" cy="2667000"/>
        </p:xfrm>
        <a:graphic>
          <a:graphicData uri="http://schemas.openxmlformats.org/drawingml/2006/table">
            <a:tbl>
              <a:tblPr firstRow="1" bandRow="1">
                <a:tableStyleId>{5C22544A-7EE6-4342-B048-85BDC9FD1C3A}</a:tableStyleId>
              </a:tblPr>
              <a:tblGrid>
                <a:gridCol w="4308880">
                  <a:extLst>
                    <a:ext uri="{9D8B030D-6E8A-4147-A177-3AD203B41FA5}">
                      <a16:colId xmlns:a16="http://schemas.microsoft.com/office/drawing/2014/main" val="3804541602"/>
                    </a:ext>
                  </a:extLst>
                </a:gridCol>
                <a:gridCol w="3244065">
                  <a:extLst>
                    <a:ext uri="{9D8B030D-6E8A-4147-A177-3AD203B41FA5}">
                      <a16:colId xmlns:a16="http://schemas.microsoft.com/office/drawing/2014/main" val="1498371953"/>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lt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latin typeface="+mn-lt"/>
                          <a:ea typeface="+mn-ea"/>
                          <a:cs typeface="+mn-cs"/>
                        </a:rPr>
                        <a:t>Trainee/Proposal Type</a:t>
                      </a:r>
                    </a:p>
                    <a:p>
                      <a:endParaRPr lang="en-US" dirty="0"/>
                    </a:p>
                  </a:txBody>
                  <a:tcPr/>
                </a:tc>
                <a:tc>
                  <a:txBody>
                    <a:bodyPr/>
                    <a:lstStyle/>
                    <a:p>
                      <a:pPr algn="ctr"/>
                      <a:r>
                        <a:rPr lang="en-US" sz="1800" b="1" kern="1200" dirty="0">
                          <a:solidFill>
                            <a:schemeClr val="lt1"/>
                          </a:solidFill>
                          <a:latin typeface="+mn-lt"/>
                          <a:ea typeface="+mn-ea"/>
                          <a:cs typeface="+mn-cs"/>
                        </a:rPr>
                        <a:t>Class/Lab, Productive Lab</a:t>
                      </a:r>
                    </a:p>
                    <a:p>
                      <a:pPr algn="ctr"/>
                      <a:r>
                        <a:rPr lang="en-US" sz="1800" b="1" kern="1200" dirty="0">
                          <a:solidFill>
                            <a:schemeClr val="lt1"/>
                          </a:solidFill>
                          <a:latin typeface="+mn-lt"/>
                          <a:ea typeface="+mn-ea"/>
                          <a:cs typeface="+mn-cs"/>
                        </a:rPr>
                        <a:t>Videoconference, E-Learning </a:t>
                      </a:r>
                      <a:r>
                        <a:rPr lang="en-US" dirty="0"/>
                        <a:t>Rates</a:t>
                      </a:r>
                    </a:p>
                  </a:txBody>
                  <a:tcPr/>
                </a:tc>
                <a:extLst>
                  <a:ext uri="{0D108BD9-81ED-4DB2-BD59-A6C34878D82A}">
                    <a16:rowId xmlns:a16="http://schemas.microsoft.com/office/drawing/2014/main" val="1317716535"/>
                  </a:ext>
                </a:extLst>
              </a:tr>
              <a:tr h="370840">
                <a:tc>
                  <a:txBody>
                    <a:bodyPr/>
                    <a:lstStyle/>
                    <a:p>
                      <a:r>
                        <a:rPr lang="en-US" dirty="0"/>
                        <a:t>CBT (Self-paced/Non-Interactive)</a:t>
                      </a:r>
                    </a:p>
                  </a:txBody>
                  <a:tcPr/>
                </a:tc>
                <a:tc>
                  <a:txBody>
                    <a:bodyPr/>
                    <a:lstStyle/>
                    <a:p>
                      <a:pPr algn="ctr"/>
                      <a:r>
                        <a:rPr lang="en-US" dirty="0"/>
                        <a:t>$9</a:t>
                      </a:r>
                    </a:p>
                  </a:txBody>
                  <a:tcPr/>
                </a:tc>
                <a:extLst>
                  <a:ext uri="{0D108BD9-81ED-4DB2-BD59-A6C34878D82A}">
                    <a16:rowId xmlns:a16="http://schemas.microsoft.com/office/drawing/2014/main" val="2495623975"/>
                  </a:ext>
                </a:extLst>
              </a:tr>
              <a:tr h="370840">
                <a:tc>
                  <a:txBody>
                    <a:bodyPr/>
                    <a:lstStyle/>
                    <a:p>
                      <a:r>
                        <a:rPr lang="en-US" dirty="0"/>
                        <a:t>Apprenticeship, and Pre-Apprenticeship</a:t>
                      </a:r>
                    </a:p>
                  </a:txBody>
                  <a:tcPr/>
                </a:tc>
                <a:tc>
                  <a:txBody>
                    <a:bodyPr/>
                    <a:lstStyle/>
                    <a:p>
                      <a:pPr algn="ctr"/>
                      <a:r>
                        <a:rPr lang="en-US" dirty="0"/>
                        <a:t>$16</a:t>
                      </a:r>
                    </a:p>
                  </a:txBody>
                  <a:tcPr/>
                </a:tc>
                <a:extLst>
                  <a:ext uri="{0D108BD9-81ED-4DB2-BD59-A6C34878D82A}">
                    <a16:rowId xmlns:a16="http://schemas.microsoft.com/office/drawing/2014/main" val="2256315070"/>
                  </a:ext>
                </a:extLst>
              </a:tr>
              <a:tr h="370840">
                <a:tc>
                  <a:txBody>
                    <a:bodyPr/>
                    <a:lstStyle/>
                    <a:p>
                      <a:r>
                        <a:rPr lang="en-US" dirty="0"/>
                        <a:t>Industries outside</a:t>
                      </a:r>
                      <a:r>
                        <a:rPr lang="en-US" baseline="0" dirty="0"/>
                        <a:t> of Priority Industry</a:t>
                      </a:r>
                      <a:endParaRPr lang="en-US" dirty="0"/>
                    </a:p>
                  </a:txBody>
                  <a:tcPr/>
                </a:tc>
                <a:tc>
                  <a:txBody>
                    <a:bodyPr/>
                    <a:lstStyle/>
                    <a:p>
                      <a:pPr algn="ctr"/>
                      <a:r>
                        <a:rPr lang="en-US" dirty="0"/>
                        <a:t>$20</a:t>
                      </a:r>
                    </a:p>
                  </a:txBody>
                  <a:tcPr/>
                </a:tc>
                <a:extLst>
                  <a:ext uri="{0D108BD9-81ED-4DB2-BD59-A6C34878D82A}">
                    <a16:rowId xmlns:a16="http://schemas.microsoft.com/office/drawing/2014/main" val="2964902797"/>
                  </a:ext>
                </a:extLst>
              </a:tr>
              <a:tr h="370840">
                <a:tc>
                  <a:txBody>
                    <a:bodyPr/>
                    <a:lstStyle/>
                    <a:p>
                      <a:r>
                        <a:rPr lang="en-US" dirty="0"/>
                        <a:t>Special Populations, Priority</a:t>
                      </a:r>
                      <a:r>
                        <a:rPr lang="en-US" baseline="0" dirty="0"/>
                        <a:t> Industry, Critical Proposal, Advanced Technology </a:t>
                      </a:r>
                      <a:endParaRPr lang="en-US" dirty="0"/>
                    </a:p>
                  </a:txBody>
                  <a:tcPr/>
                </a:tc>
                <a:tc>
                  <a:txBody>
                    <a:bodyPr/>
                    <a:lstStyle/>
                    <a:p>
                      <a:pPr algn="ctr"/>
                      <a:r>
                        <a:rPr lang="en-US" dirty="0"/>
                        <a:t>$23</a:t>
                      </a:r>
                    </a:p>
                  </a:txBody>
                  <a:tcPr/>
                </a:tc>
                <a:extLst>
                  <a:ext uri="{0D108BD9-81ED-4DB2-BD59-A6C34878D82A}">
                    <a16:rowId xmlns:a16="http://schemas.microsoft.com/office/drawing/2014/main" val="1955979571"/>
                  </a:ext>
                </a:extLst>
              </a:tr>
            </a:tbl>
          </a:graphicData>
        </a:graphic>
      </p:graphicFrame>
      <p:sp>
        <p:nvSpPr>
          <p:cNvPr id="5" name="TextBox 4"/>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Rectangle 2"/>
          <p:cNvSpPr/>
          <p:nvPr/>
        </p:nvSpPr>
        <p:spPr>
          <a:xfrm>
            <a:off x="685798" y="4619200"/>
            <a:ext cx="7552944" cy="1200329"/>
          </a:xfrm>
          <a:prstGeom prst="rect">
            <a:avLst/>
          </a:prstGeom>
        </p:spPr>
        <p:txBody>
          <a:bodyPr wrap="square">
            <a:spAutoFit/>
          </a:bodyPr>
          <a:lstStyle/>
          <a:p>
            <a:pPr algn="ctr"/>
            <a:r>
              <a:rPr lang="en-US" dirty="0"/>
              <a:t>Reimbursement rates are intended to include     </a:t>
            </a:r>
          </a:p>
          <a:p>
            <a:pPr algn="ctr"/>
            <a:r>
              <a:rPr lang="en-US" dirty="0"/>
              <a:t> training and administrative costs</a:t>
            </a:r>
          </a:p>
          <a:p>
            <a:pPr algn="ctr"/>
            <a:endParaRPr lang="en-US" dirty="0"/>
          </a:p>
          <a:p>
            <a:pPr algn="ctr"/>
            <a:endParaRPr lang="en-US" dirty="0"/>
          </a:p>
        </p:txBody>
      </p:sp>
    </p:spTree>
    <p:extLst>
      <p:ext uri="{BB962C8B-B14F-4D97-AF65-F5344CB8AC3E}">
        <p14:creationId xmlns:p14="http://schemas.microsoft.com/office/powerpoint/2010/main" val="28997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27042" y="567627"/>
            <a:ext cx="8115501" cy="634215"/>
          </a:xfrm>
        </p:spPr>
        <p:txBody>
          <a:bodyPr/>
          <a:lstStyle/>
          <a:p>
            <a:r>
              <a:rPr lang="en-US" sz="3200" dirty="0"/>
              <a:t>Progress Payments for Reimbursement</a:t>
            </a:r>
          </a:p>
        </p:txBody>
      </p:sp>
      <p:sp>
        <p:nvSpPr>
          <p:cNvPr id="6" name="TextBox 5"/>
          <p:cNvSpPr txBox="1"/>
          <p:nvPr/>
        </p:nvSpPr>
        <p:spPr>
          <a:xfrm>
            <a:off x="1350235" y="4974842"/>
            <a:ext cx="6264067" cy="830997"/>
          </a:xfrm>
          <a:prstGeom prst="rect">
            <a:avLst/>
          </a:prstGeom>
          <a:gradFill rotWithShape="1">
            <a:gsLst>
              <a:gs pos="0">
                <a:srgbClr val="FFC000">
                  <a:lumMod val="110000"/>
                  <a:satMod val="105000"/>
                  <a:tint val="67000"/>
                </a:srgbClr>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a:scene3d>
            <a:camera prst="orthographicFront"/>
            <a:lightRig rig="threePt" dir="t"/>
          </a:scene3d>
          <a:sp3d>
            <a:bevelT/>
          </a:sp3d>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00" b="1" i="0" u="none" strike="noStrike" kern="0" cap="none" spc="0" normalizeH="0" baseline="0" noProof="0" dirty="0">
              <a:ln>
                <a:noFill/>
              </a:ln>
              <a:solidFill>
                <a:prstClr val="black"/>
              </a:solidFill>
              <a:effectLst/>
              <a:uLnTx/>
              <a:uFillTx/>
              <a:latin typeface="Calibri Light" panose="020F03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Light" panose="020F0302020204030204"/>
                <a:ea typeface="+mn-ea"/>
                <a:cs typeface="+mn-cs"/>
              </a:rPr>
              <a:t>Some contractors prefer to wait until end of retention to invoice to avoid repayment of </a:t>
            </a:r>
            <a:r>
              <a:rPr kumimoji="0" lang="en-US" sz="2000" b="1" i="0" u="sng" strike="noStrike" kern="0" cap="none" spc="0" normalizeH="0" baseline="0" noProof="0" dirty="0">
                <a:ln>
                  <a:noFill/>
                </a:ln>
                <a:solidFill>
                  <a:prstClr val="black"/>
                </a:solidFill>
                <a:effectLst/>
                <a:uLnTx/>
                <a:uFillTx/>
                <a:latin typeface="Calibri Light" panose="020F0302020204030204"/>
                <a:ea typeface="+mn-ea"/>
                <a:cs typeface="+mn-cs"/>
              </a:rPr>
              <a:t>unearned</a:t>
            </a:r>
            <a:r>
              <a:rPr kumimoji="0" lang="en-US" sz="2000" b="1" i="0" u="none" strike="noStrike" kern="0" cap="none" spc="0" normalizeH="0" baseline="0" noProof="0" dirty="0">
                <a:ln>
                  <a:noFill/>
                </a:ln>
                <a:solidFill>
                  <a:prstClr val="black"/>
                </a:solidFill>
                <a:effectLst/>
                <a:uLnTx/>
                <a:uFillTx/>
                <a:latin typeface="Calibri Light" panose="020F0302020204030204"/>
                <a:ea typeface="+mn-ea"/>
                <a:cs typeface="+mn-cs"/>
              </a:rPr>
              <a:t> funds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00" b="1" i="0" u="none" strike="noStrike" kern="0" cap="none" spc="0" normalizeH="0" baseline="0" noProof="0" dirty="0">
              <a:ln>
                <a:noFill/>
              </a:ln>
              <a:solidFill>
                <a:prstClr val="black"/>
              </a:solidFill>
              <a:effectLst/>
              <a:uLnTx/>
              <a:uFillTx/>
              <a:latin typeface="Calibri Light" panose="020F0302020204030204"/>
              <a:ea typeface="+mn-ea"/>
              <a:cs typeface="+mn-cs"/>
            </a:endParaRPr>
          </a:p>
        </p:txBody>
      </p:sp>
      <p:sp>
        <p:nvSpPr>
          <p:cNvPr id="3" name="TextBox 2"/>
          <p:cNvSpPr txBox="1"/>
          <p:nvPr/>
        </p:nvSpPr>
        <p:spPr>
          <a:xfrm>
            <a:off x="277696" y="1467659"/>
            <a:ext cx="2336800" cy="14773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After initial eight hours  of training delivered</a:t>
            </a:r>
          </a:p>
          <a:p>
            <a:pPr algn="ctr"/>
            <a:endParaRPr lang="en-US" dirty="0"/>
          </a:p>
          <a:p>
            <a:pPr algn="ctr"/>
            <a:r>
              <a:rPr lang="en-US" dirty="0"/>
              <a:t>Invoice 25%</a:t>
            </a:r>
          </a:p>
        </p:txBody>
      </p:sp>
      <p:cxnSp>
        <p:nvCxnSpPr>
          <p:cNvPr id="5" name="Elbow Connector 4"/>
          <p:cNvCxnSpPr>
            <a:stCxn id="3" idx="2"/>
          </p:cNvCxnSpPr>
          <p:nvPr/>
        </p:nvCxnSpPr>
        <p:spPr>
          <a:xfrm rot="16200000" flipH="1">
            <a:off x="2127610" y="2263473"/>
            <a:ext cx="630872" cy="19939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982" y="2614091"/>
            <a:ext cx="191770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dirty="0"/>
              <a:t>After all training is completed</a:t>
            </a:r>
          </a:p>
          <a:p>
            <a:pPr algn="ctr"/>
            <a:endParaRPr lang="en-US" dirty="0"/>
          </a:p>
          <a:p>
            <a:pPr algn="ctr"/>
            <a:r>
              <a:rPr lang="en-US" dirty="0"/>
              <a:t>Invoice 50%</a:t>
            </a:r>
          </a:p>
        </p:txBody>
      </p:sp>
      <p:cxnSp>
        <p:nvCxnSpPr>
          <p:cNvPr id="9" name="Elbow Connector 8"/>
          <p:cNvCxnSpPr>
            <a:cxnSpLocks/>
            <a:stCxn id="7" idx="2"/>
          </p:cNvCxnSpPr>
          <p:nvPr/>
        </p:nvCxnSpPr>
        <p:spPr>
          <a:xfrm rot="16200000" flipH="1">
            <a:off x="4569292" y="3252959"/>
            <a:ext cx="369334" cy="149225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501061" y="3398922"/>
            <a:ext cx="2692400"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dirty="0"/>
              <a:t>After mandatory 90-day Retention Period</a:t>
            </a:r>
          </a:p>
          <a:p>
            <a:pPr algn="ctr"/>
            <a:endParaRPr lang="en-US" dirty="0"/>
          </a:p>
          <a:p>
            <a:pPr algn="ctr"/>
            <a:r>
              <a:rPr lang="en-US" dirty="0"/>
              <a:t>Invoice 25%</a:t>
            </a:r>
          </a:p>
        </p:txBody>
      </p:sp>
      <p:sp>
        <p:nvSpPr>
          <p:cNvPr id="4" name="TextBox 3"/>
          <p:cNvSpPr txBox="1"/>
          <p:nvPr/>
        </p:nvSpPr>
        <p:spPr>
          <a:xfrm>
            <a:off x="2708052" y="1362022"/>
            <a:ext cx="545123" cy="369332"/>
          </a:xfrm>
          <a:prstGeom prst="rect">
            <a:avLst/>
          </a:prstGeom>
          <a:noFill/>
        </p:spPr>
        <p:txBody>
          <a:bodyPr wrap="square" rtlCol="0">
            <a:spAutoFit/>
          </a:bodyPr>
          <a:lstStyle/>
          <a:p>
            <a:r>
              <a:rPr lang="en-US" dirty="0"/>
              <a:t>P-1 </a:t>
            </a:r>
          </a:p>
        </p:txBody>
      </p:sp>
      <p:sp>
        <p:nvSpPr>
          <p:cNvPr id="10" name="TextBox 9"/>
          <p:cNvSpPr txBox="1"/>
          <p:nvPr/>
        </p:nvSpPr>
        <p:spPr>
          <a:xfrm>
            <a:off x="5056555" y="2523420"/>
            <a:ext cx="545123" cy="369332"/>
          </a:xfrm>
          <a:prstGeom prst="rect">
            <a:avLst/>
          </a:prstGeom>
          <a:noFill/>
        </p:spPr>
        <p:txBody>
          <a:bodyPr wrap="square" rtlCol="0">
            <a:spAutoFit/>
          </a:bodyPr>
          <a:lstStyle/>
          <a:p>
            <a:r>
              <a:rPr lang="en-US" dirty="0"/>
              <a:t>P-2 </a:t>
            </a:r>
          </a:p>
        </p:txBody>
      </p:sp>
      <p:sp>
        <p:nvSpPr>
          <p:cNvPr id="11" name="TextBox 10"/>
          <p:cNvSpPr txBox="1"/>
          <p:nvPr/>
        </p:nvSpPr>
        <p:spPr>
          <a:xfrm>
            <a:off x="8247187" y="3328511"/>
            <a:ext cx="545123" cy="369332"/>
          </a:xfrm>
          <a:prstGeom prst="rect">
            <a:avLst/>
          </a:prstGeom>
          <a:noFill/>
        </p:spPr>
        <p:txBody>
          <a:bodyPr wrap="square" rtlCol="0">
            <a:spAutoFit/>
          </a:bodyPr>
          <a:lstStyle/>
          <a:p>
            <a:r>
              <a:rPr lang="en-US" dirty="0"/>
              <a:t>P-3 </a:t>
            </a:r>
          </a:p>
        </p:txBody>
      </p:sp>
      <p:sp>
        <p:nvSpPr>
          <p:cNvPr id="12" name="TextBox 11">
            <a:extLst>
              <a:ext uri="{FF2B5EF4-FFF2-40B4-BE49-F238E27FC236}">
                <a16:creationId xmlns:a16="http://schemas.microsoft.com/office/drawing/2014/main" id="{F8ED8E03-B705-492E-B2AE-70FB02F9FD6C}"/>
              </a:ext>
            </a:extLst>
          </p:cNvPr>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860112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Priority Industry? NAICS* DATA LOOKUP</a:t>
            </a:r>
          </a:p>
        </p:txBody>
      </p:sp>
      <p:sp>
        <p:nvSpPr>
          <p:cNvPr id="3" name="Text Placeholder 2"/>
          <p:cNvSpPr>
            <a:spLocks noGrp="1"/>
          </p:cNvSpPr>
          <p:nvPr>
            <p:ph type="body" sz="quarter" idx="14"/>
          </p:nvPr>
        </p:nvSpPr>
        <p:spPr>
          <a:xfrm>
            <a:off x="510100" y="1075657"/>
            <a:ext cx="8115500" cy="3952874"/>
          </a:xfrm>
        </p:spPr>
        <p:txBody>
          <a:bodyPr/>
          <a:lstStyle/>
          <a:p>
            <a:pPr marL="0" indent="0">
              <a:buNone/>
            </a:pPr>
            <a:r>
              <a:rPr lang="en-US" dirty="0"/>
              <a:t>In order to facilitate NAICS Code eligibility we have created a location on the website under the General Info/Funding Priorities &amp; Limitations tab which allows any user to enter a </a:t>
            </a:r>
            <a:r>
              <a:rPr lang="en-US" b="1" dirty="0"/>
              <a:t>6-digit </a:t>
            </a:r>
            <a:r>
              <a:rPr lang="en-US" dirty="0"/>
              <a:t>NAICS code and the system will provide the following:</a:t>
            </a:r>
          </a:p>
          <a:p>
            <a:pPr lvl="0"/>
            <a:r>
              <a:rPr lang="en-US" dirty="0"/>
              <a:t>NAICS Title</a:t>
            </a:r>
          </a:p>
          <a:p>
            <a:pPr lvl="0"/>
            <a:r>
              <a:rPr lang="en-US" dirty="0"/>
              <a:t>ETP Industry Name</a:t>
            </a:r>
          </a:p>
          <a:p>
            <a:pPr lvl="0"/>
            <a:r>
              <a:rPr lang="en-US" dirty="0"/>
              <a:t>Priority Industry Status</a:t>
            </a:r>
          </a:p>
          <a:p>
            <a:pPr lvl="0"/>
            <a:r>
              <a:rPr lang="en-US" dirty="0"/>
              <a:t>Out-of-State Competition Status</a:t>
            </a:r>
          </a:p>
          <a:p>
            <a:pPr marL="0" indent="0">
              <a:buNone/>
            </a:pPr>
            <a:endParaRPr lang="en-US" dirty="0"/>
          </a:p>
        </p:txBody>
      </p:sp>
      <p:sp>
        <p:nvSpPr>
          <p:cNvPr id="4" name="Rectangle 3"/>
          <p:cNvSpPr/>
          <p:nvPr/>
        </p:nvSpPr>
        <p:spPr>
          <a:xfrm>
            <a:off x="612945" y="4086358"/>
            <a:ext cx="7596553" cy="369332"/>
          </a:xfrm>
          <a:prstGeom prst="rect">
            <a:avLst/>
          </a:prstGeom>
        </p:spPr>
        <p:txBody>
          <a:bodyPr wrap="square">
            <a:spAutoFit/>
          </a:bodyPr>
          <a:lstStyle/>
          <a:p>
            <a:pPr algn="ctr"/>
            <a:r>
              <a:rPr lang="en-US" dirty="0">
                <a:hlinkClick r:id="rId3"/>
              </a:rPr>
              <a:t>https://caetp.force.com/NAICSLookup/s/</a:t>
            </a:r>
            <a:endParaRPr lang="en-US" dirty="0"/>
          </a:p>
        </p:txBody>
      </p:sp>
      <p:sp>
        <p:nvSpPr>
          <p:cNvPr id="5" name="TextBox 4"/>
          <p:cNvSpPr txBox="1"/>
          <p:nvPr/>
        </p:nvSpPr>
        <p:spPr>
          <a:xfrm>
            <a:off x="842682" y="5278145"/>
            <a:ext cx="7135906" cy="369332"/>
          </a:xfrm>
          <a:prstGeom prst="rect">
            <a:avLst/>
          </a:prstGeom>
          <a:noFill/>
        </p:spPr>
        <p:txBody>
          <a:bodyPr wrap="square" rtlCol="0">
            <a:spAutoFit/>
          </a:bodyPr>
          <a:lstStyle/>
          <a:p>
            <a:r>
              <a:rPr lang="en-US" dirty="0"/>
              <a:t> *North American Industry Classification System</a:t>
            </a:r>
          </a:p>
        </p:txBody>
      </p:sp>
      <p:sp>
        <p:nvSpPr>
          <p:cNvPr id="6" name="TextBox 5"/>
          <p:cNvSpPr txBox="1"/>
          <p:nvPr/>
        </p:nvSpPr>
        <p:spPr>
          <a:xfrm>
            <a:off x="351691" y="4595329"/>
            <a:ext cx="8370277" cy="646331"/>
          </a:xfrm>
          <a:prstGeom prst="rect">
            <a:avLst/>
          </a:prstGeom>
          <a:noFill/>
        </p:spPr>
        <p:txBody>
          <a:bodyPr wrap="square" rtlCol="0">
            <a:spAutoFit/>
          </a:bodyPr>
          <a:lstStyle/>
          <a:p>
            <a:r>
              <a:rPr lang="en-US" dirty="0">
                <a:solidFill>
                  <a:srgbClr val="FF0000"/>
                </a:solidFill>
              </a:rPr>
              <a:t>You must know your NAICS code in order to proceed with the application in Cal-E-Force. </a:t>
            </a:r>
          </a:p>
        </p:txBody>
      </p:sp>
      <p:sp>
        <p:nvSpPr>
          <p:cNvPr id="7" name="TextBox 6">
            <a:extLst>
              <a:ext uri="{FF2B5EF4-FFF2-40B4-BE49-F238E27FC236}">
                <a16:creationId xmlns:a16="http://schemas.microsoft.com/office/drawing/2014/main" id="{F8ED8E03-B705-492E-B2AE-70FB02F9FD6C}"/>
              </a:ext>
            </a:extLst>
          </p:cNvPr>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739105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000" dirty="0"/>
              <a:t>Fiscal Year 22/23 Project Caps</a:t>
            </a:r>
            <a:endParaRPr lang="en-US" sz="4000" dirty="0">
              <a:solidFill>
                <a:srgbClr val="FF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426890835"/>
              </p:ext>
            </p:extLst>
          </p:nvPr>
        </p:nvGraphicFramePr>
        <p:xfrm>
          <a:off x="1423175" y="1438783"/>
          <a:ext cx="6289348" cy="1645920"/>
        </p:xfrm>
        <a:graphic>
          <a:graphicData uri="http://schemas.openxmlformats.org/drawingml/2006/table">
            <a:tbl>
              <a:tblPr firstRow="1" bandRow="1">
                <a:tableStyleId>{21E4AEA4-8DFA-4A89-87EB-49C32662AFE0}</a:tableStyleId>
              </a:tblPr>
              <a:tblGrid>
                <a:gridCol w="3760027">
                  <a:extLst>
                    <a:ext uri="{9D8B030D-6E8A-4147-A177-3AD203B41FA5}">
                      <a16:colId xmlns:a16="http://schemas.microsoft.com/office/drawing/2014/main" val="372716422"/>
                    </a:ext>
                  </a:extLst>
                </a:gridCol>
                <a:gridCol w="2529321">
                  <a:extLst>
                    <a:ext uri="{9D8B030D-6E8A-4147-A177-3AD203B41FA5}">
                      <a16:colId xmlns:a16="http://schemas.microsoft.com/office/drawing/2014/main" val="1944464800"/>
                    </a:ext>
                  </a:extLst>
                </a:gridCol>
              </a:tblGrid>
              <a:tr h="370840">
                <a:tc>
                  <a:txBody>
                    <a:bodyPr/>
                    <a:lstStyle/>
                    <a:p>
                      <a:pPr algn="ctr"/>
                      <a:r>
                        <a:rPr lang="en-US" sz="2400" dirty="0"/>
                        <a:t>Contract Type</a:t>
                      </a:r>
                    </a:p>
                  </a:txBody>
                  <a:tcPr/>
                </a:tc>
                <a:tc>
                  <a:txBody>
                    <a:bodyPr/>
                    <a:lstStyle/>
                    <a:p>
                      <a:pPr algn="ctr"/>
                      <a:r>
                        <a:rPr lang="en-US" sz="2400" dirty="0"/>
                        <a:t>FY 21/22 Cap</a:t>
                      </a:r>
                    </a:p>
                  </a:txBody>
                  <a:tcPr/>
                </a:tc>
                <a:extLst>
                  <a:ext uri="{0D108BD9-81ED-4DB2-BD59-A6C34878D82A}">
                    <a16:rowId xmlns:a16="http://schemas.microsoft.com/office/drawing/2014/main" val="3439788087"/>
                  </a:ext>
                </a:extLst>
              </a:tr>
              <a:tr h="370840">
                <a:tc>
                  <a:txBody>
                    <a:bodyPr/>
                    <a:lstStyle/>
                    <a:p>
                      <a:r>
                        <a:rPr lang="en-US" sz="2000" dirty="0"/>
                        <a:t>Single Employer</a:t>
                      </a:r>
                    </a:p>
                  </a:txBody>
                  <a:tcPr/>
                </a:tc>
                <a:tc>
                  <a:txBody>
                    <a:bodyPr/>
                    <a:lstStyle/>
                    <a:p>
                      <a:pPr algn="ctr"/>
                      <a:r>
                        <a:rPr lang="en-US" sz="2000" dirty="0"/>
                        <a:t>$500K</a:t>
                      </a:r>
                    </a:p>
                  </a:txBody>
                  <a:tcPr/>
                </a:tc>
                <a:extLst>
                  <a:ext uri="{0D108BD9-81ED-4DB2-BD59-A6C34878D82A}">
                    <a16:rowId xmlns:a16="http://schemas.microsoft.com/office/drawing/2014/main" val="3323313572"/>
                  </a:ext>
                </a:extLst>
              </a:tr>
              <a:tr h="370840">
                <a:tc>
                  <a:txBody>
                    <a:bodyPr/>
                    <a:lstStyle/>
                    <a:p>
                      <a:r>
                        <a:rPr lang="en-US" sz="2000" dirty="0"/>
                        <a:t>Critical Proposals</a:t>
                      </a:r>
                    </a:p>
                  </a:txBody>
                  <a:tcPr/>
                </a:tc>
                <a:tc>
                  <a:txBody>
                    <a:bodyPr/>
                    <a:lstStyle/>
                    <a:p>
                      <a:pPr algn="ctr"/>
                      <a:r>
                        <a:rPr lang="en-US" sz="2000" dirty="0"/>
                        <a:t>$600K</a:t>
                      </a:r>
                    </a:p>
                  </a:txBody>
                  <a:tcPr/>
                </a:tc>
                <a:extLst>
                  <a:ext uri="{0D108BD9-81ED-4DB2-BD59-A6C34878D82A}">
                    <a16:rowId xmlns:a16="http://schemas.microsoft.com/office/drawing/2014/main" val="896168933"/>
                  </a:ext>
                </a:extLst>
              </a:tr>
              <a:tr h="370840">
                <a:tc>
                  <a:txBody>
                    <a:bodyPr/>
                    <a:lstStyle/>
                    <a:p>
                      <a:r>
                        <a:rPr lang="en-US" sz="2000" dirty="0"/>
                        <a:t>MECs including Apprenticeship</a:t>
                      </a:r>
                    </a:p>
                  </a:txBody>
                  <a:tcPr/>
                </a:tc>
                <a:tc>
                  <a:txBody>
                    <a:bodyPr/>
                    <a:lstStyle/>
                    <a:p>
                      <a:pPr algn="ctr"/>
                      <a:r>
                        <a:rPr lang="en-US" sz="2000" dirty="0"/>
                        <a:t>$600K</a:t>
                      </a:r>
                    </a:p>
                  </a:txBody>
                  <a:tcPr/>
                </a:tc>
                <a:extLst>
                  <a:ext uri="{0D108BD9-81ED-4DB2-BD59-A6C34878D82A}">
                    <a16:rowId xmlns:a16="http://schemas.microsoft.com/office/drawing/2014/main" val="3159865814"/>
                  </a:ext>
                </a:extLst>
              </a:tr>
            </a:tbl>
          </a:graphicData>
        </a:graphic>
      </p:graphicFrame>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2985613945"/>
              </p:ext>
            </p:extLst>
          </p:nvPr>
        </p:nvGraphicFramePr>
        <p:xfrm>
          <a:off x="1977084" y="3945699"/>
          <a:ext cx="4992344" cy="1249680"/>
        </p:xfrm>
        <a:graphic>
          <a:graphicData uri="http://schemas.openxmlformats.org/drawingml/2006/table">
            <a:tbl>
              <a:tblPr firstRow="1" bandRow="1">
                <a:tableStyleId>{93296810-A885-4BE3-A3E7-6D5BEEA58F35}</a:tableStyleId>
              </a:tblPr>
              <a:tblGrid>
                <a:gridCol w="2496172">
                  <a:extLst>
                    <a:ext uri="{9D8B030D-6E8A-4147-A177-3AD203B41FA5}">
                      <a16:colId xmlns:a16="http://schemas.microsoft.com/office/drawing/2014/main" val="1883858600"/>
                    </a:ext>
                  </a:extLst>
                </a:gridCol>
                <a:gridCol w="2496172">
                  <a:extLst>
                    <a:ext uri="{9D8B030D-6E8A-4147-A177-3AD203B41FA5}">
                      <a16:colId xmlns:a16="http://schemas.microsoft.com/office/drawing/2014/main" val="4066250152"/>
                    </a:ext>
                  </a:extLst>
                </a:gridCol>
              </a:tblGrid>
              <a:tr h="370840">
                <a:tc gridSpan="2">
                  <a:txBody>
                    <a:bodyPr/>
                    <a:lstStyle/>
                    <a:p>
                      <a:pPr algn="ctr"/>
                      <a:r>
                        <a:rPr lang="en-US" sz="2400" dirty="0"/>
                        <a:t>Project Caps for Approval</a:t>
                      </a:r>
                    </a:p>
                  </a:txBody>
                  <a:tcPr/>
                </a:tc>
                <a:tc hMerge="1">
                  <a:txBody>
                    <a:bodyPr/>
                    <a:lstStyle/>
                    <a:p>
                      <a:pPr algn="ctr"/>
                      <a:endParaRPr lang="en-US" sz="2400" dirty="0"/>
                    </a:p>
                  </a:txBody>
                  <a:tcPr/>
                </a:tc>
                <a:extLst>
                  <a:ext uri="{0D108BD9-81ED-4DB2-BD59-A6C34878D82A}">
                    <a16:rowId xmlns:a16="http://schemas.microsoft.com/office/drawing/2014/main" val="1614021951"/>
                  </a:ext>
                </a:extLst>
              </a:tr>
              <a:tr h="370840">
                <a:tc>
                  <a:txBody>
                    <a:bodyPr/>
                    <a:lstStyle/>
                    <a:p>
                      <a:r>
                        <a:rPr lang="en-US" sz="2000" dirty="0"/>
                        <a:t>Delegation</a:t>
                      </a:r>
                      <a:r>
                        <a:rPr lang="en-US" sz="2000" baseline="0" dirty="0"/>
                        <a:t> Order</a:t>
                      </a:r>
                      <a:endParaRPr lang="en-US" sz="2000" dirty="0"/>
                    </a:p>
                  </a:txBody>
                  <a:tcPr/>
                </a:tc>
                <a:tc>
                  <a:txBody>
                    <a:bodyPr/>
                    <a:lstStyle/>
                    <a:p>
                      <a:pPr algn="ctr"/>
                      <a:r>
                        <a:rPr lang="en-US" sz="2000" dirty="0"/>
                        <a:t>$75K</a:t>
                      </a:r>
                    </a:p>
                  </a:txBody>
                  <a:tcPr/>
                </a:tc>
                <a:extLst>
                  <a:ext uri="{0D108BD9-81ED-4DB2-BD59-A6C34878D82A}">
                    <a16:rowId xmlns:a16="http://schemas.microsoft.com/office/drawing/2014/main" val="1837799362"/>
                  </a:ext>
                </a:extLst>
              </a:tr>
              <a:tr h="370840">
                <a:tc>
                  <a:txBody>
                    <a:bodyPr/>
                    <a:lstStyle/>
                    <a:p>
                      <a:r>
                        <a:rPr lang="en-US" sz="2000" dirty="0"/>
                        <a:t>Consent Calendar</a:t>
                      </a:r>
                    </a:p>
                  </a:txBody>
                  <a:tcPr/>
                </a:tc>
                <a:tc>
                  <a:txBody>
                    <a:bodyPr/>
                    <a:lstStyle/>
                    <a:p>
                      <a:pPr algn="ctr"/>
                      <a:r>
                        <a:rPr lang="en-US" sz="2000" dirty="0"/>
                        <a:t>$200K</a:t>
                      </a:r>
                    </a:p>
                  </a:txBody>
                  <a:tcPr/>
                </a:tc>
                <a:extLst>
                  <a:ext uri="{0D108BD9-81ED-4DB2-BD59-A6C34878D82A}">
                    <a16:rowId xmlns:a16="http://schemas.microsoft.com/office/drawing/2014/main" val="80971117"/>
                  </a:ext>
                </a:extLst>
              </a:tr>
            </a:tbl>
          </a:graphicData>
        </a:graphic>
      </p:graphicFrame>
    </p:spTree>
    <p:extLst>
      <p:ext uri="{BB962C8B-B14F-4D97-AF65-F5344CB8AC3E}">
        <p14:creationId xmlns:p14="http://schemas.microsoft.com/office/powerpoint/2010/main" val="2235221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267182"/>
            <a:ext cx="8115501" cy="808038"/>
          </a:xfrm>
        </p:spPr>
        <p:txBody>
          <a:bodyPr/>
          <a:lstStyle/>
          <a:p>
            <a:pPr algn="ctr"/>
            <a:r>
              <a:rPr lang="en-US" sz="4000" dirty="0"/>
              <a:t>Getting Started</a:t>
            </a:r>
          </a:p>
        </p:txBody>
      </p:sp>
      <p:sp>
        <p:nvSpPr>
          <p:cNvPr id="4" name="Rectangle 3"/>
          <p:cNvSpPr/>
          <p:nvPr/>
        </p:nvSpPr>
        <p:spPr>
          <a:xfrm>
            <a:off x="578889" y="786476"/>
            <a:ext cx="8191491" cy="3416320"/>
          </a:xfrm>
          <a:prstGeom prst="rect">
            <a:avLst/>
          </a:prstGeom>
        </p:spPr>
        <p:txBody>
          <a:bodyPr wrap="square">
            <a:spAutoFit/>
          </a:bodyPr>
          <a:lstStyle/>
          <a:p>
            <a:pPr marL="457200" indent="-457200">
              <a:lnSpc>
                <a:spcPct val="150000"/>
              </a:lnSpc>
              <a:buAutoNum type="arabicPeriod"/>
            </a:pPr>
            <a:r>
              <a:rPr lang="en-US" sz="2400" b="1" dirty="0">
                <a:solidFill>
                  <a:schemeClr val="tx1">
                    <a:lumMod val="85000"/>
                    <a:lumOff val="15000"/>
                  </a:schemeClr>
                </a:solidFill>
              </a:rPr>
              <a:t>Registration of person who will administer the training and contract </a:t>
            </a:r>
            <a:r>
              <a:rPr lang="en-US" sz="2400" b="1" u="sng" dirty="0">
                <a:solidFill>
                  <a:schemeClr val="tx1">
                    <a:lumMod val="85000"/>
                    <a:lumOff val="15000"/>
                  </a:schemeClr>
                </a:solidFill>
              </a:rPr>
              <a:t>within the company</a:t>
            </a:r>
            <a:r>
              <a:rPr lang="en-US" sz="2400" b="1" dirty="0">
                <a:solidFill>
                  <a:schemeClr val="tx1">
                    <a:lumMod val="85000"/>
                    <a:lumOff val="15000"/>
                  </a:schemeClr>
                </a:solidFill>
              </a:rPr>
              <a:t>. (Not a hired consultant)*</a:t>
            </a:r>
          </a:p>
          <a:p>
            <a:pPr>
              <a:lnSpc>
                <a:spcPct val="150000"/>
              </a:lnSpc>
            </a:pPr>
            <a:r>
              <a:rPr lang="en-US" sz="2400" b="1" dirty="0">
                <a:solidFill>
                  <a:schemeClr val="tx1">
                    <a:lumMod val="85000"/>
                    <a:lumOff val="15000"/>
                  </a:schemeClr>
                </a:solidFill>
              </a:rPr>
              <a:t>2. Receive your password before starting the application.</a:t>
            </a:r>
          </a:p>
          <a:p>
            <a:pPr>
              <a:lnSpc>
                <a:spcPct val="150000"/>
              </a:lnSpc>
            </a:pPr>
            <a:r>
              <a:rPr lang="en-US" sz="2400" b="1" dirty="0">
                <a:solidFill>
                  <a:schemeClr val="tx1">
                    <a:lumMod val="85000"/>
                    <a:lumOff val="15000"/>
                  </a:schemeClr>
                </a:solidFill>
              </a:rPr>
              <a:t>3. Application filled in </a:t>
            </a:r>
            <a:r>
              <a:rPr lang="en-US" sz="2400" b="1" i="1" u="sng" dirty="0">
                <a:solidFill>
                  <a:schemeClr val="tx1">
                    <a:lumMod val="85000"/>
                    <a:lumOff val="15000"/>
                  </a:schemeClr>
                </a:solidFill>
              </a:rPr>
              <a:t>completely</a:t>
            </a:r>
          </a:p>
        </p:txBody>
      </p:sp>
      <p:sp>
        <p:nvSpPr>
          <p:cNvPr id="3" name="TextBox 2"/>
          <p:cNvSpPr txBox="1"/>
          <p:nvPr/>
        </p:nvSpPr>
        <p:spPr>
          <a:xfrm>
            <a:off x="510099" y="4337538"/>
            <a:ext cx="8000855" cy="1754326"/>
          </a:xfrm>
          <a:prstGeom prst="rect">
            <a:avLst/>
          </a:prstGeom>
          <a:noFill/>
        </p:spPr>
        <p:txBody>
          <a:bodyPr wrap="square" rtlCol="0">
            <a:spAutoFit/>
          </a:bodyPr>
          <a:lstStyle/>
          <a:p>
            <a:r>
              <a:rPr lang="en-US" dirty="0"/>
              <a:t>ETP Does not endorse, approve or refer consultants. We do keep a list of consultants that have been involved in ETP contracts for reference with fees noted.</a:t>
            </a:r>
          </a:p>
          <a:p>
            <a:endParaRPr lang="en-US" dirty="0"/>
          </a:p>
          <a:p>
            <a:r>
              <a:rPr lang="en-US" dirty="0">
                <a:hlinkClick r:id="rId3"/>
              </a:rPr>
              <a:t>https://etp.ca.gov/planning-your-training/consultant-fee-comparison/</a:t>
            </a:r>
            <a:endParaRPr lang="en-US" dirty="0"/>
          </a:p>
          <a:p>
            <a:endParaRPr lang="en-US" dirty="0"/>
          </a:p>
        </p:txBody>
      </p:sp>
    </p:spTree>
    <p:extLst>
      <p:ext uri="{BB962C8B-B14F-4D97-AF65-F5344CB8AC3E}">
        <p14:creationId xmlns:p14="http://schemas.microsoft.com/office/powerpoint/2010/main" val="365911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534944"/>
            <a:ext cx="8115501" cy="808038"/>
          </a:xfrm>
        </p:spPr>
        <p:txBody>
          <a:bodyPr/>
          <a:lstStyle/>
          <a:p>
            <a:r>
              <a:rPr lang="en-US" sz="4000" dirty="0"/>
              <a:t>What is ETP? </a:t>
            </a:r>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510098" y="1342982"/>
            <a:ext cx="8115502" cy="39395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srgbClr val="44546A"/>
                </a:solidFill>
                <a:effectLst/>
                <a:uLnTx/>
                <a:uFillTx/>
                <a:latin typeface="Arial" panose="020B0604020202020204"/>
                <a:ea typeface="+mn-ea"/>
                <a:cs typeface="+mn-cs"/>
              </a:rPr>
              <a:t>ETP is funded through Unemployment Insurance Collection of the Employment Training Tax</a:t>
            </a:r>
            <a:r>
              <a:rPr lang="en-US" altLang="en-US" sz="2400" dirty="0">
                <a:solidFill>
                  <a:srgbClr val="44546A"/>
                </a:solidFill>
                <a:latin typeface="Arial" panose="020B0604020202020204"/>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dirty="0">
                <a:solidFill>
                  <a:srgbClr val="44546A"/>
                </a:solidFill>
                <a:latin typeface="Arial" panose="020B0604020202020204"/>
              </a:rPr>
              <a:t>(roughly $7 per worker, per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000" dirty="0">
              <a:solidFill>
                <a:srgbClr val="44546A"/>
              </a:solidFill>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dirty="0">
                <a:solidFill>
                  <a:srgbClr val="44546A"/>
                </a:solidFill>
                <a:latin typeface="Arial" panose="020B0604020202020204"/>
              </a:rPr>
              <a:t>Funds are aggregated into the Employment Training Fund with is administered by ETP (aka the Panel).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400" dirty="0">
              <a:solidFill>
                <a:srgbClr val="44546A"/>
              </a:solidFill>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dirty="0">
                <a:solidFill>
                  <a:srgbClr val="44546A"/>
                </a:solidFill>
                <a:latin typeface="Arial" panose="020B0604020202020204"/>
              </a:rPr>
              <a:t>The appropriation for ETP is established annually by the legislature but based upon UI collection estimates.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400" dirty="0">
              <a:solidFill>
                <a:srgbClr val="44546A"/>
              </a:solidFill>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solidFill>
                <a:srgbClr val="44546A"/>
              </a:solidFill>
            </a:endParaRPr>
          </a:p>
          <a:p>
            <a:pPr marL="0" lvl="1">
              <a:defRPr/>
            </a:pPr>
            <a:r>
              <a:rPr lang="en-US" sz="1200" b="1" i="1" dirty="0">
                <a:solidFill>
                  <a:srgbClr val="993300"/>
                </a:solidFill>
              </a:rPr>
              <a:t> </a:t>
            </a:r>
            <a:endParaRPr kumimoji="0" lang="en-US" sz="1200" b="1" i="1" u="none" strike="noStrike" kern="1200" cap="none" spc="0" normalizeH="0" baseline="0" noProof="0" dirty="0">
              <a:ln>
                <a:noFill/>
              </a:ln>
              <a:solidFill>
                <a:srgbClr val="993300"/>
              </a:solidFill>
              <a:effectLst/>
              <a:uLnTx/>
              <a:uFillTx/>
              <a:latin typeface="Arial" panose="020B0604020202020204"/>
            </a:endParaRPr>
          </a:p>
        </p:txBody>
      </p:sp>
    </p:spTree>
    <p:extLst>
      <p:ext uri="{BB962C8B-B14F-4D97-AF65-F5344CB8AC3E}">
        <p14:creationId xmlns:p14="http://schemas.microsoft.com/office/powerpoint/2010/main" val="1940873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Sign-Up </a:t>
            </a:r>
          </a:p>
        </p:txBody>
      </p:sp>
      <p:pic>
        <p:nvPicPr>
          <p:cNvPr id="5" name="Picture 4"/>
          <p:cNvPicPr>
            <a:picLocks noChangeAspect="1"/>
          </p:cNvPicPr>
          <p:nvPr/>
        </p:nvPicPr>
        <p:blipFill>
          <a:blip r:embed="rId2"/>
          <a:stretch>
            <a:fillRect/>
          </a:stretch>
        </p:blipFill>
        <p:spPr>
          <a:xfrm>
            <a:off x="1992922" y="293125"/>
            <a:ext cx="5216769" cy="4710891"/>
          </a:xfrm>
          <a:prstGeom prst="rect">
            <a:avLst/>
          </a:prstGeom>
        </p:spPr>
      </p:pic>
      <p:cxnSp>
        <p:nvCxnSpPr>
          <p:cNvPr id="7" name="Straight Arrow Connector 6"/>
          <p:cNvCxnSpPr/>
          <p:nvPr/>
        </p:nvCxnSpPr>
        <p:spPr>
          <a:xfrm flipH="1">
            <a:off x="6213231" y="2776631"/>
            <a:ext cx="1559169" cy="1055077"/>
          </a:xfrm>
          <a:prstGeom prst="straightConnector1">
            <a:avLst/>
          </a:prstGeom>
          <a:ln>
            <a:headEnd type="none" w="med" len="med"/>
            <a:tailEnd type="arrow" w="med" len="med"/>
          </a:ln>
        </p:spPr>
        <p:style>
          <a:lnRef idx="3">
            <a:schemeClr val="accent2"/>
          </a:lnRef>
          <a:fillRef idx="0">
            <a:schemeClr val="accent2"/>
          </a:fillRef>
          <a:effectRef idx="2">
            <a:schemeClr val="accent2"/>
          </a:effectRef>
          <a:fontRef idx="minor">
            <a:schemeClr val="tx1"/>
          </a:fontRef>
        </p:style>
      </p:cxnSp>
      <p:sp>
        <p:nvSpPr>
          <p:cNvPr id="8" name="Rectangle 7"/>
          <p:cNvSpPr/>
          <p:nvPr/>
        </p:nvSpPr>
        <p:spPr>
          <a:xfrm>
            <a:off x="857495" y="5051500"/>
            <a:ext cx="7420708" cy="369332"/>
          </a:xfrm>
          <a:prstGeom prst="rect">
            <a:avLst/>
          </a:prstGeom>
        </p:spPr>
        <p:txBody>
          <a:bodyPr wrap="square">
            <a:spAutoFit/>
          </a:bodyPr>
          <a:lstStyle/>
          <a:p>
            <a:pPr lvl="0" algn="ctr"/>
            <a:r>
              <a:rPr lang="en-US" dirty="0">
                <a:solidFill>
                  <a:prstClr val="black"/>
                </a:solidFill>
                <a:hlinkClick r:id="rId3"/>
              </a:rPr>
              <a:t>https://caetp.force.com/login?ec=302&amp;startURL=%2Fs%2F</a:t>
            </a:r>
            <a:endParaRPr lang="en-US" dirty="0">
              <a:solidFill>
                <a:prstClr val="black"/>
              </a:solidFill>
            </a:endParaRPr>
          </a:p>
        </p:txBody>
      </p:sp>
    </p:spTree>
    <p:extLst>
      <p:ext uri="{BB962C8B-B14F-4D97-AF65-F5344CB8AC3E}">
        <p14:creationId xmlns:p14="http://schemas.microsoft.com/office/powerpoint/2010/main" val="4007000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Using a Development Subcontractor</a:t>
            </a:r>
          </a:p>
        </p:txBody>
      </p:sp>
      <p:sp>
        <p:nvSpPr>
          <p:cNvPr id="3" name="Text Placeholder 2"/>
          <p:cNvSpPr>
            <a:spLocks noGrp="1"/>
          </p:cNvSpPr>
          <p:nvPr>
            <p:ph type="body" sz="quarter" idx="14"/>
          </p:nvPr>
        </p:nvSpPr>
        <p:spPr>
          <a:xfrm>
            <a:off x="510100" y="1224699"/>
            <a:ext cx="8115500" cy="3952874"/>
          </a:xfrm>
        </p:spPr>
        <p:txBody>
          <a:bodyPr/>
          <a:lstStyle/>
          <a:p>
            <a:r>
              <a:rPr lang="en-US" dirty="0"/>
              <a:t>After Log In</a:t>
            </a:r>
          </a:p>
          <a:p>
            <a:r>
              <a:rPr lang="en-US" dirty="0"/>
              <a:t>Select Authorize a Development Subcontractor</a:t>
            </a:r>
          </a:p>
          <a:p>
            <a:r>
              <a:rPr lang="en-US" dirty="0"/>
              <a:t>Type in the first few letters of the name to create a drop down menu </a:t>
            </a:r>
          </a:p>
          <a:p>
            <a:r>
              <a:rPr lang="en-US" dirty="0"/>
              <a:t>Select the DS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100" y="2953515"/>
            <a:ext cx="8001000" cy="2024380"/>
          </a:xfrm>
          <a:prstGeom prst="rect">
            <a:avLst/>
          </a:prstGeom>
        </p:spPr>
      </p:pic>
      <p:cxnSp>
        <p:nvCxnSpPr>
          <p:cNvPr id="6" name="Straight Arrow Connector 5"/>
          <p:cNvCxnSpPr/>
          <p:nvPr/>
        </p:nvCxnSpPr>
        <p:spPr>
          <a:xfrm>
            <a:off x="2485292" y="2753837"/>
            <a:ext cx="984740" cy="1747825"/>
          </a:xfrm>
          <a:prstGeom prst="straightConnector1">
            <a:avLst/>
          </a:prstGeom>
          <a:ln w="2857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 name="TextBox 4"/>
          <p:cNvSpPr txBox="1"/>
          <p:nvPr/>
        </p:nvSpPr>
        <p:spPr>
          <a:xfrm>
            <a:off x="510100" y="5200632"/>
            <a:ext cx="7660885" cy="646331"/>
          </a:xfrm>
          <a:prstGeom prst="rect">
            <a:avLst/>
          </a:prstGeom>
          <a:noFill/>
        </p:spPr>
        <p:txBody>
          <a:bodyPr wrap="square" rtlCol="0">
            <a:spAutoFit/>
          </a:bodyPr>
          <a:lstStyle/>
          <a:p>
            <a:r>
              <a:rPr lang="en-US" dirty="0"/>
              <a:t>If you are using a subcontractor that is not already in the system, they will have to build an account in the CEF system.</a:t>
            </a:r>
          </a:p>
        </p:txBody>
      </p:sp>
    </p:spTree>
    <p:extLst>
      <p:ext uri="{BB962C8B-B14F-4D97-AF65-F5344CB8AC3E}">
        <p14:creationId xmlns:p14="http://schemas.microsoft.com/office/powerpoint/2010/main" val="2947073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en-US" sz="4000" dirty="0"/>
              <a:t>ETP Application Process</a:t>
            </a:r>
            <a:endParaRPr lang="en-US" sz="4000" dirty="0"/>
          </a:p>
        </p:txBody>
      </p:sp>
      <p:sp>
        <p:nvSpPr>
          <p:cNvPr id="3" name="Text Placeholder 2"/>
          <p:cNvSpPr>
            <a:spLocks noGrp="1"/>
          </p:cNvSpPr>
          <p:nvPr>
            <p:ph type="body" sz="quarter" idx="14"/>
          </p:nvPr>
        </p:nvSpPr>
        <p:spPr>
          <a:xfrm>
            <a:off x="510100" y="1204444"/>
            <a:ext cx="8115500" cy="3952874"/>
          </a:xfrm>
        </p:spPr>
        <p:txBody>
          <a:bodyPr>
            <a:noAutofit/>
          </a:bodyPr>
          <a:lstStyle/>
          <a:p>
            <a:pPr marL="457200" indent="-457200">
              <a:buFont typeface="+mj-lt"/>
              <a:buAutoNum type="arabicPeriod"/>
            </a:pPr>
            <a:r>
              <a:rPr lang="en-US" sz="2400" dirty="0">
                <a:solidFill>
                  <a:srgbClr val="5B6770"/>
                </a:solidFill>
              </a:rPr>
              <a:t>Application Submitted </a:t>
            </a:r>
          </a:p>
          <a:p>
            <a:pPr marL="457200" indent="-457200">
              <a:buFont typeface="+mj-lt"/>
              <a:buAutoNum type="arabicPeriod"/>
            </a:pPr>
            <a:r>
              <a:rPr lang="en-US" sz="2400" dirty="0">
                <a:solidFill>
                  <a:srgbClr val="5B6770"/>
                </a:solidFill>
              </a:rPr>
              <a:t>Application accepted for eligibility review </a:t>
            </a:r>
          </a:p>
          <a:p>
            <a:pPr marL="457200" indent="-457200">
              <a:buFont typeface="+mj-lt"/>
              <a:buAutoNum type="arabicPeriod"/>
            </a:pPr>
            <a:r>
              <a:rPr lang="en-US" sz="2400" dirty="0">
                <a:solidFill>
                  <a:srgbClr val="5B6770"/>
                </a:solidFill>
              </a:rPr>
              <a:t>Application review and development with Development Analyst</a:t>
            </a:r>
          </a:p>
          <a:p>
            <a:pPr marL="457200" indent="-457200">
              <a:buFont typeface="+mj-lt"/>
              <a:buAutoNum type="arabicPeriod"/>
            </a:pPr>
            <a:r>
              <a:rPr lang="en-US" sz="2400" dirty="0">
                <a:solidFill>
                  <a:srgbClr val="5B6770"/>
                </a:solidFill>
              </a:rPr>
              <a:t>Assigned to a Panel Date</a:t>
            </a:r>
          </a:p>
          <a:p>
            <a:pPr marL="457200" indent="-457200">
              <a:buFont typeface="+mj-lt"/>
              <a:buAutoNum type="arabicPeriod"/>
            </a:pPr>
            <a:r>
              <a:rPr lang="en-US" sz="2400" dirty="0">
                <a:solidFill>
                  <a:srgbClr val="5B6770"/>
                </a:solidFill>
              </a:rPr>
              <a:t>Panel Approval </a:t>
            </a:r>
          </a:p>
          <a:p>
            <a:pPr marL="457200" indent="-457200">
              <a:buFont typeface="+mj-lt"/>
              <a:buAutoNum type="arabicPeriod"/>
            </a:pPr>
            <a:r>
              <a:rPr lang="en-US" sz="2400" dirty="0">
                <a:solidFill>
                  <a:srgbClr val="5B6770"/>
                </a:solidFill>
              </a:rPr>
              <a:t>Funded Training Begins*</a:t>
            </a:r>
          </a:p>
          <a:p>
            <a:pPr marL="0" indent="0">
              <a:buNone/>
            </a:pPr>
            <a:r>
              <a:rPr lang="en-US" sz="2400" dirty="0">
                <a:solidFill>
                  <a:srgbClr val="5B6770"/>
                </a:solidFill>
              </a:rPr>
              <a:t>*  training can not be reimbursed </a:t>
            </a:r>
            <a:r>
              <a:rPr lang="en-US" sz="2400" i="1" dirty="0">
                <a:solidFill>
                  <a:srgbClr val="5B6770"/>
                </a:solidFill>
              </a:rPr>
              <a:t>retroactively </a:t>
            </a:r>
            <a:r>
              <a:rPr lang="en-US" sz="2400" dirty="0">
                <a:solidFill>
                  <a:srgbClr val="5B6770"/>
                </a:solidFill>
              </a:rPr>
              <a:t>by ETP</a:t>
            </a:r>
          </a:p>
          <a:p>
            <a:pPr marL="0" indent="0">
              <a:buNone/>
            </a:pPr>
            <a:endParaRPr lang="en-US" sz="2400" dirty="0">
              <a:solidFill>
                <a:srgbClr val="5B6770"/>
              </a:solidFill>
            </a:endParaRPr>
          </a:p>
        </p:txBody>
      </p:sp>
      <p:sp>
        <p:nvSpPr>
          <p:cNvPr id="4" name="TextBox 3">
            <a:extLst>
              <a:ext uri="{FF2B5EF4-FFF2-40B4-BE49-F238E27FC236}">
                <a16:creationId xmlns:a16="http://schemas.microsoft.com/office/drawing/2014/main" id="{A0219A8F-0739-4A78-9384-A60E0FE80F0F}"/>
              </a:ext>
            </a:extLst>
          </p:cNvPr>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12104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Essential Data to Complete</a:t>
            </a:r>
          </a:p>
        </p:txBody>
      </p:sp>
      <p:sp>
        <p:nvSpPr>
          <p:cNvPr id="3" name="Text Placeholder 2"/>
          <p:cNvSpPr>
            <a:spLocks noGrp="1"/>
          </p:cNvSpPr>
          <p:nvPr>
            <p:ph type="body" sz="quarter" idx="14"/>
          </p:nvPr>
        </p:nvSpPr>
        <p:spPr>
          <a:xfrm>
            <a:off x="363415" y="1084021"/>
            <a:ext cx="8262185" cy="522042"/>
          </a:xfrm>
        </p:spPr>
        <p:txBody>
          <a:bodyPr/>
          <a:lstStyle/>
          <a:p>
            <a:r>
              <a:rPr lang="en-US" dirty="0"/>
              <a:t>Occupations – Number of trainees in each occupation; Min and Max Wage</a:t>
            </a:r>
          </a:p>
        </p:txBody>
      </p:sp>
      <p:pic>
        <p:nvPicPr>
          <p:cNvPr id="5" name="Picture 4"/>
          <p:cNvPicPr>
            <a:picLocks noChangeAspect="1"/>
          </p:cNvPicPr>
          <p:nvPr/>
        </p:nvPicPr>
        <p:blipFill>
          <a:blip r:embed="rId2"/>
          <a:stretch>
            <a:fillRect/>
          </a:stretch>
        </p:blipFill>
        <p:spPr>
          <a:xfrm>
            <a:off x="363415" y="1606063"/>
            <a:ext cx="8262185" cy="3892060"/>
          </a:xfrm>
          <a:prstGeom prst="rect">
            <a:avLst/>
          </a:prstGeom>
        </p:spPr>
      </p:pic>
    </p:spTree>
    <p:extLst>
      <p:ext uri="{BB962C8B-B14F-4D97-AF65-F5344CB8AC3E}">
        <p14:creationId xmlns:p14="http://schemas.microsoft.com/office/powerpoint/2010/main" val="22752530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Essential Data to Complete</a:t>
            </a:r>
          </a:p>
        </p:txBody>
      </p:sp>
      <p:sp>
        <p:nvSpPr>
          <p:cNvPr id="3" name="Text Placeholder 2"/>
          <p:cNvSpPr>
            <a:spLocks noGrp="1"/>
          </p:cNvSpPr>
          <p:nvPr>
            <p:ph type="body" sz="quarter" idx="14"/>
          </p:nvPr>
        </p:nvSpPr>
        <p:spPr>
          <a:xfrm>
            <a:off x="510098" y="1130182"/>
            <a:ext cx="8115501" cy="498596"/>
          </a:xfrm>
        </p:spPr>
        <p:txBody>
          <a:bodyPr>
            <a:normAutofit fontScale="85000" lnSpcReduction="20000"/>
          </a:bodyPr>
          <a:lstStyle/>
          <a:p>
            <a:r>
              <a:rPr lang="en-US" dirty="0"/>
              <a:t>Training Plan – Training Type, Numbers of Trainees and Hours. This will prepopulated an estimate of total funding. </a:t>
            </a:r>
          </a:p>
        </p:txBody>
      </p:sp>
      <p:pic>
        <p:nvPicPr>
          <p:cNvPr id="4" name="Picture 3"/>
          <p:cNvPicPr>
            <a:picLocks noChangeAspect="1"/>
          </p:cNvPicPr>
          <p:nvPr/>
        </p:nvPicPr>
        <p:blipFill>
          <a:blip r:embed="rId2"/>
          <a:stretch>
            <a:fillRect/>
          </a:stretch>
        </p:blipFill>
        <p:spPr>
          <a:xfrm>
            <a:off x="283063" y="1938220"/>
            <a:ext cx="8569569" cy="2539995"/>
          </a:xfrm>
          <a:prstGeom prst="rect">
            <a:avLst/>
          </a:prstGeom>
        </p:spPr>
      </p:pic>
    </p:spTree>
    <p:extLst>
      <p:ext uri="{BB962C8B-B14F-4D97-AF65-F5344CB8AC3E}">
        <p14:creationId xmlns:p14="http://schemas.microsoft.com/office/powerpoint/2010/main" val="1382428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Essential Data to Complete</a:t>
            </a:r>
          </a:p>
        </p:txBody>
      </p:sp>
      <p:sp>
        <p:nvSpPr>
          <p:cNvPr id="3" name="Text Placeholder 2"/>
          <p:cNvSpPr>
            <a:spLocks noGrp="1"/>
          </p:cNvSpPr>
          <p:nvPr>
            <p:ph type="body" sz="quarter" idx="14"/>
          </p:nvPr>
        </p:nvSpPr>
        <p:spPr>
          <a:xfrm>
            <a:off x="510099" y="1059844"/>
            <a:ext cx="8115500" cy="592380"/>
          </a:xfrm>
        </p:spPr>
        <p:txBody>
          <a:bodyPr/>
          <a:lstStyle/>
          <a:p>
            <a:r>
              <a:rPr lang="en-US" dirty="0"/>
              <a:t>Curriculum – Delivery Method, Type of Training, Course Titles</a:t>
            </a:r>
          </a:p>
        </p:txBody>
      </p:sp>
      <p:pic>
        <p:nvPicPr>
          <p:cNvPr id="4" name="Picture 3"/>
          <p:cNvPicPr>
            <a:picLocks noChangeAspect="1"/>
          </p:cNvPicPr>
          <p:nvPr/>
        </p:nvPicPr>
        <p:blipFill>
          <a:blip r:embed="rId2"/>
          <a:stretch>
            <a:fillRect/>
          </a:stretch>
        </p:blipFill>
        <p:spPr>
          <a:xfrm>
            <a:off x="222738" y="1476774"/>
            <a:ext cx="8698524" cy="4396487"/>
          </a:xfrm>
          <a:prstGeom prst="rect">
            <a:avLst/>
          </a:prstGeom>
        </p:spPr>
      </p:pic>
    </p:spTree>
    <p:extLst>
      <p:ext uri="{BB962C8B-B14F-4D97-AF65-F5344CB8AC3E}">
        <p14:creationId xmlns:p14="http://schemas.microsoft.com/office/powerpoint/2010/main" val="5711424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3200" dirty="0"/>
              <a:t>Cal-E-Force Help</a:t>
            </a:r>
          </a:p>
        </p:txBody>
      </p:sp>
      <p:sp>
        <p:nvSpPr>
          <p:cNvPr id="3" name="Text Placeholder 2"/>
          <p:cNvSpPr>
            <a:spLocks noGrp="1"/>
          </p:cNvSpPr>
          <p:nvPr>
            <p:ph type="body" sz="quarter" idx="14"/>
          </p:nvPr>
        </p:nvSpPr>
        <p:spPr/>
        <p:txBody>
          <a:bodyPr>
            <a:normAutofit/>
          </a:bodyPr>
          <a:lstStyle/>
          <a:p>
            <a:pPr marL="0" indent="0">
              <a:buNone/>
            </a:pPr>
            <a:r>
              <a:rPr lang="en-US" sz="2400" b="1" u="sng" dirty="0"/>
              <a:t>Questions? Please contact the Cal-E-Force help desk:</a:t>
            </a:r>
            <a:br>
              <a:rPr lang="en-US" sz="2400" dirty="0"/>
            </a:br>
            <a:r>
              <a:rPr lang="en-US" sz="2400" b="1" dirty="0"/>
              <a:t>Open:</a:t>
            </a:r>
            <a:r>
              <a:rPr lang="en-US" sz="2400" dirty="0"/>
              <a:t> M – F 9:00am – 12:00pm &amp; 1:00pm – 4:00pm</a:t>
            </a:r>
            <a:br>
              <a:rPr lang="en-US" sz="2400" dirty="0"/>
            </a:br>
            <a:endParaRPr lang="en-US" sz="2400" dirty="0"/>
          </a:p>
          <a:p>
            <a:pPr marL="0" indent="0">
              <a:buNone/>
            </a:pPr>
            <a:r>
              <a:rPr lang="en-US" sz="2400" b="1" dirty="0"/>
              <a:t>Email:</a:t>
            </a:r>
            <a:r>
              <a:rPr lang="en-US" sz="2400" dirty="0"/>
              <a:t> </a:t>
            </a:r>
            <a:r>
              <a:rPr lang="en-US" sz="2400" dirty="0">
                <a:hlinkClick r:id="rId2"/>
              </a:rPr>
              <a:t>ETPCalEForce@etp.ca.gov</a:t>
            </a:r>
            <a:endParaRPr lang="en-US" sz="2400" dirty="0"/>
          </a:p>
        </p:txBody>
      </p:sp>
    </p:spTree>
    <p:extLst>
      <p:ext uri="{BB962C8B-B14F-4D97-AF65-F5344CB8AC3E}">
        <p14:creationId xmlns:p14="http://schemas.microsoft.com/office/powerpoint/2010/main" val="1851917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784" y="1778196"/>
            <a:ext cx="7675418" cy="1864243"/>
          </a:xfrm>
        </p:spPr>
        <p:txBody>
          <a:bodyPr>
            <a:noAutofit/>
          </a:bodyPr>
          <a:lstStyle/>
          <a:p>
            <a:pPr marL="0" indent="0"/>
            <a:r>
              <a:rPr lang="en-US" sz="2800" dirty="0"/>
              <a:t>Renee Pierce </a:t>
            </a:r>
            <a:br>
              <a:rPr lang="en-US" sz="2800" dirty="0"/>
            </a:br>
            <a:r>
              <a:rPr lang="en-US" sz="2800" dirty="0"/>
              <a:t>Senior Economic Development Analyst</a:t>
            </a:r>
            <a:br>
              <a:rPr lang="en-US" sz="2800"/>
            </a:br>
            <a:r>
              <a:rPr lang="en-US" sz="2800"/>
              <a:t>916-327-5258 </a:t>
            </a:r>
            <a:br>
              <a:rPr lang="en-US" sz="2800" dirty="0"/>
            </a:br>
            <a:r>
              <a:rPr lang="en-US" sz="2800" dirty="0"/>
              <a:t>916-539-6495 Cell</a:t>
            </a:r>
            <a:br>
              <a:rPr lang="en-US" sz="2800" dirty="0"/>
            </a:br>
            <a:br>
              <a:rPr lang="en-US" sz="2800" dirty="0"/>
            </a:br>
            <a:r>
              <a:rPr lang="en-US" sz="2800" dirty="0">
                <a:hlinkClick r:id="rId3"/>
              </a:rPr>
              <a:t>renee.pierce@etp.ca.gov</a:t>
            </a:r>
            <a:br>
              <a:rPr lang="en-US" sz="2800" dirty="0"/>
            </a:br>
            <a:br>
              <a:rPr lang="en-US" sz="2800" dirty="0"/>
            </a:br>
            <a:r>
              <a:rPr lang="en-US" sz="2800" dirty="0">
                <a:hlinkClick r:id="rId4"/>
              </a:rPr>
              <a:t>www.etp.ca.gov</a:t>
            </a:r>
            <a:endParaRPr lang="en-US" sz="2800" dirty="0"/>
          </a:p>
        </p:txBody>
      </p:sp>
      <p:sp>
        <p:nvSpPr>
          <p:cNvPr id="3" name="Text Placeholder 2"/>
          <p:cNvSpPr>
            <a:spLocks noGrp="1"/>
          </p:cNvSpPr>
          <p:nvPr>
            <p:ph type="body" sz="quarter" idx="11"/>
          </p:nvPr>
        </p:nvSpPr>
        <p:spPr>
          <a:xfrm>
            <a:off x="686666" y="228779"/>
            <a:ext cx="8331200" cy="1289079"/>
          </a:xfrm>
        </p:spPr>
        <p:txBody>
          <a:bodyPr/>
          <a:lstStyle/>
          <a:p>
            <a:r>
              <a:rPr lang="en-US" dirty="0"/>
              <a:t>Contact Information</a:t>
            </a:r>
          </a:p>
          <a:p>
            <a:endParaRPr lang="en-US" dirty="0"/>
          </a:p>
        </p:txBody>
      </p:sp>
    </p:spTree>
    <p:extLst>
      <p:ext uri="{BB962C8B-B14F-4D97-AF65-F5344CB8AC3E}">
        <p14:creationId xmlns:p14="http://schemas.microsoft.com/office/powerpoint/2010/main" val="1355817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en-US" sz="4000" dirty="0"/>
              <a:t>Pay for Performance</a:t>
            </a:r>
            <a:endParaRPr lang="en-US" sz="4000" dirty="0"/>
          </a:p>
        </p:txBody>
      </p:sp>
      <p:sp>
        <p:nvSpPr>
          <p:cNvPr id="3" name="Text Placeholder 2"/>
          <p:cNvSpPr>
            <a:spLocks noGrp="1"/>
          </p:cNvSpPr>
          <p:nvPr>
            <p:ph type="body" sz="quarter" idx="14"/>
          </p:nvPr>
        </p:nvSpPr>
        <p:spPr>
          <a:xfrm>
            <a:off x="510100" y="1333838"/>
            <a:ext cx="8115500" cy="4573185"/>
          </a:xfrm>
        </p:spPr>
        <p:txBody>
          <a:bodyPr>
            <a:normAutofit/>
          </a:bodyPr>
          <a:lstStyle/>
          <a:p>
            <a:pPr marL="0" indent="0">
              <a:lnSpc>
                <a:spcPct val="110000"/>
              </a:lnSpc>
              <a:buNone/>
            </a:pPr>
            <a:r>
              <a:rPr lang="en-US" altLang="en-US" sz="2400" dirty="0">
                <a:solidFill>
                  <a:srgbClr val="5B6770"/>
                </a:solidFill>
              </a:rPr>
              <a:t>Employers Must Demonstrate the following:</a:t>
            </a:r>
          </a:p>
          <a:p>
            <a:pPr marL="461963">
              <a:lnSpc>
                <a:spcPct val="110000"/>
              </a:lnSpc>
            </a:pPr>
            <a:r>
              <a:rPr lang="en-US" altLang="en-US" sz="2400" dirty="0">
                <a:solidFill>
                  <a:srgbClr val="5B6770"/>
                </a:solidFill>
              </a:rPr>
              <a:t>The Need for Training</a:t>
            </a:r>
          </a:p>
          <a:p>
            <a:pPr marL="461963">
              <a:lnSpc>
                <a:spcPct val="110000"/>
              </a:lnSpc>
            </a:pPr>
            <a:r>
              <a:rPr lang="en-US" altLang="en-US" sz="2400" dirty="0">
                <a:solidFill>
                  <a:srgbClr val="5B6770"/>
                </a:solidFill>
              </a:rPr>
              <a:t>That Funding is supplemental and not supplanting the company’s own funds</a:t>
            </a:r>
          </a:p>
          <a:p>
            <a:pPr marL="461963">
              <a:lnSpc>
                <a:spcPct val="110000"/>
              </a:lnSpc>
            </a:pPr>
            <a:r>
              <a:rPr lang="en-US" altLang="en-US" sz="2400" dirty="0">
                <a:solidFill>
                  <a:srgbClr val="5B6770"/>
                </a:solidFill>
              </a:rPr>
              <a:t>That they provide Secure Jobs (low turnover rate) and</a:t>
            </a:r>
          </a:p>
          <a:p>
            <a:pPr marL="461963">
              <a:lnSpc>
                <a:spcPct val="110000"/>
              </a:lnSpc>
            </a:pPr>
            <a:r>
              <a:rPr lang="en-US" altLang="en-US" sz="2400" dirty="0">
                <a:solidFill>
                  <a:srgbClr val="5B6770"/>
                </a:solidFill>
              </a:rPr>
              <a:t>An </a:t>
            </a:r>
            <a:r>
              <a:rPr lang="en-US" altLang="en-US" sz="2400" b="1" dirty="0">
                <a:solidFill>
                  <a:srgbClr val="C00000"/>
                </a:solidFill>
              </a:rPr>
              <a:t>In-Kind Contribution</a:t>
            </a:r>
            <a:r>
              <a:rPr lang="en-US" sz="2400" dirty="0">
                <a:solidFill>
                  <a:srgbClr val="5B6770"/>
                </a:solidFill>
              </a:rPr>
              <a:t>, includes wages paid during training, course materials, equipment depreciation and facility rental.  Does not mean cash on hand.</a:t>
            </a:r>
          </a:p>
          <a:p>
            <a:endParaRPr lang="en-US" dirty="0">
              <a:solidFill>
                <a:srgbClr val="5B6770"/>
              </a:solidFill>
            </a:endParaRPr>
          </a:p>
        </p:txBody>
      </p:sp>
      <p:sp>
        <p:nvSpPr>
          <p:cNvPr id="4" name="TextBox 3">
            <a:extLst>
              <a:ext uri="{FF2B5EF4-FFF2-40B4-BE49-F238E27FC236}">
                <a16:creationId xmlns:a16="http://schemas.microsoft.com/office/drawing/2014/main" id="{89D25B77-27D9-40F7-8955-4D5C0703F503}"/>
              </a:ext>
            </a:extLst>
          </p:cNvPr>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457007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534944"/>
            <a:ext cx="8115501" cy="808038"/>
          </a:xfrm>
        </p:spPr>
        <p:txBody>
          <a:bodyPr/>
          <a:lstStyle/>
          <a:p>
            <a:pPr lvl="0">
              <a:lnSpc>
                <a:spcPct val="100000"/>
              </a:lnSpc>
              <a:spcBef>
                <a:spcPts val="0"/>
              </a:spcBef>
              <a:defRPr/>
            </a:pPr>
            <a:r>
              <a:rPr lang="en-US" sz="4000" dirty="0">
                <a:latin typeface="Arial" panose="020B0604020202020204"/>
              </a:rPr>
              <a:t>Who can contract with ETP?</a:t>
            </a:r>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510098" y="1342982"/>
            <a:ext cx="7948102" cy="46474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4546A"/>
              </a:solidFill>
              <a:effectLst/>
              <a:uLnTx/>
              <a:uFillTx/>
              <a:latin typeface="Arial" panose="020B0604020202020204"/>
              <a:ea typeface="+mn-ea"/>
              <a:cs typeface="+mn-cs"/>
            </a:endParaRPr>
          </a:p>
          <a:p>
            <a:pPr marL="342900" indent="-342900">
              <a:buFont typeface="Arial" panose="020B0604020202020204" pitchFamily="34" charset="0"/>
              <a:buChar char="•"/>
            </a:pPr>
            <a:r>
              <a:rPr lang="en-US" altLang="en-US" sz="2400" b="1" dirty="0">
                <a:solidFill>
                  <a:srgbClr val="277DA1"/>
                </a:solidFill>
              </a:rPr>
              <a:t>Employer</a:t>
            </a:r>
            <a:r>
              <a:rPr lang="en-US" altLang="en-US" sz="2400" dirty="0">
                <a:solidFill>
                  <a:srgbClr val="5B6770"/>
                </a:solidFill>
              </a:rPr>
              <a:t> – Private for profit and certain private, non-profit Employers</a:t>
            </a:r>
          </a:p>
          <a:p>
            <a:pPr marL="342900" indent="-342900">
              <a:buFont typeface="Arial" panose="020B0604020202020204" pitchFamily="34" charset="0"/>
              <a:buChar char="•"/>
            </a:pPr>
            <a:endParaRPr lang="en-US" altLang="en-US" sz="1000" dirty="0">
              <a:solidFill>
                <a:srgbClr val="5B6770"/>
              </a:solidFill>
            </a:endParaRPr>
          </a:p>
          <a:p>
            <a:pPr marL="342900" indent="-342900">
              <a:buFont typeface="Arial" panose="020B0604020202020204" pitchFamily="34" charset="0"/>
              <a:buChar char="•"/>
            </a:pPr>
            <a:endParaRPr lang="en-US" altLang="en-US" sz="1000" b="1" dirty="0">
              <a:solidFill>
                <a:srgbClr val="277DA1"/>
              </a:solidFill>
            </a:endParaRPr>
          </a:p>
          <a:p>
            <a:pPr marL="342900" indent="-342900">
              <a:buClr>
                <a:srgbClr val="FF0000"/>
              </a:buClr>
              <a:buFont typeface="Arial" panose="020B0604020202020204" pitchFamily="34" charset="0"/>
              <a:buChar char="•"/>
            </a:pPr>
            <a:r>
              <a:rPr lang="en-US" altLang="en-US" sz="2400" b="1" dirty="0">
                <a:solidFill>
                  <a:srgbClr val="277DA1"/>
                </a:solidFill>
              </a:rPr>
              <a:t>Group of Employers</a:t>
            </a:r>
            <a:r>
              <a:rPr lang="en-US" altLang="en-US" sz="2400" dirty="0">
                <a:solidFill>
                  <a:srgbClr val="277DA1"/>
                </a:solidFill>
              </a:rPr>
              <a:t> </a:t>
            </a:r>
            <a:r>
              <a:rPr lang="en-US" altLang="en-US" sz="2400" dirty="0">
                <a:solidFill>
                  <a:srgbClr val="5B6770"/>
                </a:solidFill>
              </a:rPr>
              <a:t>– Chambers of Commerce, Trade Association, Economic Development Corporation</a:t>
            </a:r>
          </a:p>
          <a:p>
            <a:pPr marL="342900" indent="-342900">
              <a:buClr>
                <a:srgbClr val="FF0000"/>
              </a:buClr>
              <a:buFont typeface="Arial" panose="020B0604020202020204" pitchFamily="34" charset="0"/>
              <a:buChar char="•"/>
            </a:pPr>
            <a:r>
              <a:rPr lang="en-US" altLang="en-US" sz="2400" dirty="0">
                <a:solidFill>
                  <a:srgbClr val="5B6770"/>
                </a:solidFill>
              </a:rPr>
              <a:t>Public or Private </a:t>
            </a:r>
            <a:r>
              <a:rPr lang="en-US" altLang="en-US" sz="2400" b="1" dirty="0">
                <a:solidFill>
                  <a:srgbClr val="277DA1"/>
                </a:solidFill>
              </a:rPr>
              <a:t>Training Agency</a:t>
            </a:r>
          </a:p>
          <a:p>
            <a:pPr marL="342900" indent="-342900">
              <a:buClr>
                <a:srgbClr val="FF0000"/>
              </a:buClr>
              <a:buFont typeface="Arial" panose="020B0604020202020204" pitchFamily="34" charset="0"/>
              <a:buChar char="•"/>
            </a:pPr>
            <a:r>
              <a:rPr lang="en-US" altLang="en-US" sz="2400" b="1" dirty="0">
                <a:solidFill>
                  <a:srgbClr val="277DA1"/>
                </a:solidFill>
              </a:rPr>
              <a:t>Workforce Development Board</a:t>
            </a:r>
          </a:p>
          <a:p>
            <a:pPr marL="342900" indent="-342900">
              <a:buClr>
                <a:srgbClr val="FF0000"/>
              </a:buClr>
              <a:buFont typeface="Arial" panose="020B0604020202020204" pitchFamily="34" charset="0"/>
              <a:buChar char="•"/>
            </a:pPr>
            <a:r>
              <a:rPr lang="en-US" altLang="en-US" sz="2400" dirty="0">
                <a:solidFill>
                  <a:srgbClr val="5B6770"/>
                </a:solidFill>
              </a:rPr>
              <a:t>Workforce Investment and Opportunity Act (</a:t>
            </a:r>
            <a:r>
              <a:rPr lang="en-US" altLang="en-US" sz="2400" dirty="0">
                <a:solidFill>
                  <a:srgbClr val="277DA1"/>
                </a:solidFill>
              </a:rPr>
              <a:t>WIOA)</a:t>
            </a:r>
            <a:r>
              <a:rPr lang="en-US" altLang="en-US" sz="2400" dirty="0">
                <a:solidFill>
                  <a:srgbClr val="5B6770"/>
                </a:solidFill>
              </a:rPr>
              <a:t> </a:t>
            </a:r>
            <a:r>
              <a:rPr lang="en-US" altLang="en-US" sz="2400" b="1" dirty="0">
                <a:solidFill>
                  <a:srgbClr val="277DA1"/>
                </a:solidFill>
              </a:rPr>
              <a:t>Grant Recipient/Administrator</a:t>
            </a:r>
          </a:p>
          <a:p>
            <a:endParaRPr lang="en-US" altLang="en-US" sz="2400" b="1" dirty="0">
              <a:solidFill>
                <a:srgbClr val="277DA1"/>
              </a:solidFill>
            </a:endParaRPr>
          </a:p>
          <a:p>
            <a:r>
              <a:rPr lang="en-US" altLang="en-US" sz="2400" i="1" dirty="0">
                <a:solidFill>
                  <a:srgbClr val="5B6770"/>
                </a:solidFill>
              </a:rPr>
              <a:t>		</a:t>
            </a:r>
            <a:r>
              <a:rPr lang="en-US" altLang="en-US" sz="2400" i="1" dirty="0">
                <a:solidFill>
                  <a:srgbClr val="C00000"/>
                </a:solidFill>
              </a:rPr>
              <a:t>Key term – Multiple Employer Contractor</a:t>
            </a:r>
          </a:p>
        </p:txBody>
      </p:sp>
      <p:cxnSp>
        <p:nvCxnSpPr>
          <p:cNvPr id="7" name="Straight Connector 6">
            <a:extLst>
              <a:ext uri="{FF2B5EF4-FFF2-40B4-BE49-F238E27FC236}">
                <a16:creationId xmlns:a16="http://schemas.microsoft.com/office/drawing/2014/main" id="{342F2A7A-91C0-4653-B3C0-1D339B991BB2}"/>
              </a:ext>
            </a:extLst>
          </p:cNvPr>
          <p:cNvCxnSpPr/>
          <p:nvPr/>
        </p:nvCxnSpPr>
        <p:spPr>
          <a:xfrm>
            <a:off x="953589" y="2442755"/>
            <a:ext cx="722376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447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534944"/>
            <a:ext cx="8115501" cy="808038"/>
          </a:xfrm>
        </p:spPr>
        <p:txBody>
          <a:bodyPr/>
          <a:lstStyle/>
          <a:p>
            <a:r>
              <a:rPr lang="en-US" altLang="en-US" sz="4000" dirty="0"/>
              <a:t>Are you an Eligible Employer?</a:t>
            </a:r>
            <a:endParaRPr lang="en-US" sz="4000" dirty="0"/>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510098" y="1342982"/>
            <a:ext cx="7948102" cy="4278094"/>
          </a:xfrm>
          <a:prstGeom prst="rect">
            <a:avLst/>
          </a:prstGeom>
          <a:noFill/>
        </p:spPr>
        <p:txBody>
          <a:bodyPr wrap="square" rtlCol="0">
            <a:spAutoFit/>
          </a:bodyPr>
          <a:lstStyle/>
          <a:p>
            <a:pPr lvl="0">
              <a:defRPr/>
            </a:pPr>
            <a:r>
              <a:rPr lang="en-US" sz="2400" dirty="0">
                <a:solidFill>
                  <a:srgbClr val="44546A"/>
                </a:solidFill>
              </a:rPr>
              <a:t>To be eligible for ETP funding or to participate in an ETP funded contract training, Employers must be:</a:t>
            </a:r>
          </a:p>
          <a:p>
            <a:pPr lvl="0">
              <a:defRPr/>
            </a:pPr>
            <a:endParaRPr lang="en-US" sz="1400" dirty="0">
              <a:solidFill>
                <a:srgbClr val="44546A"/>
              </a:solidFill>
            </a:endParaRPr>
          </a:p>
          <a:p>
            <a:pPr marL="111125" lvl="0">
              <a:defRPr/>
            </a:pPr>
            <a:r>
              <a:rPr lang="en-US" sz="2400" dirty="0">
                <a:solidFill>
                  <a:srgbClr val="44546A"/>
                </a:solidFill>
              </a:rPr>
              <a:t>Subject to the Unemployment Insurance contribution and the Employment Training Tax </a:t>
            </a:r>
            <a:r>
              <a:rPr lang="en-US" sz="2400" b="1" dirty="0">
                <a:solidFill>
                  <a:srgbClr val="44546A"/>
                </a:solidFill>
              </a:rPr>
              <a:t>(tax-rated)</a:t>
            </a:r>
          </a:p>
          <a:p>
            <a:pPr marL="914400" lvl="1" indent="-457200">
              <a:buFont typeface="+mj-lt"/>
              <a:buAutoNum type="arabicPeriod"/>
              <a:defRPr/>
            </a:pPr>
            <a:r>
              <a:rPr lang="en-US" sz="2400" dirty="0">
                <a:solidFill>
                  <a:srgbClr val="44546A"/>
                </a:solidFill>
              </a:rPr>
              <a:t>Have One or More Full-Time Employees</a:t>
            </a:r>
          </a:p>
          <a:p>
            <a:pPr marL="914400" lvl="1" indent="-457200">
              <a:buFont typeface="+mj-lt"/>
              <a:buAutoNum type="arabicPeriod"/>
              <a:defRPr/>
            </a:pPr>
            <a:r>
              <a:rPr lang="en-US" sz="2400" dirty="0">
                <a:solidFill>
                  <a:srgbClr val="44546A"/>
                </a:solidFill>
              </a:rPr>
              <a:t>Use a California Employer Payroll Tax Account Number to report wages (DE-9, DE-6 or DE-1)</a:t>
            </a:r>
          </a:p>
          <a:p>
            <a:pPr lvl="0">
              <a:defRPr/>
            </a:pPr>
            <a:endParaRPr lang="en-US" dirty="0">
              <a:solidFill>
                <a:srgbClr val="44546A"/>
              </a:solidFill>
            </a:endParaRPr>
          </a:p>
          <a:p>
            <a:pPr lvl="0">
              <a:defRPr/>
            </a:pPr>
            <a:r>
              <a:rPr lang="en-US" sz="2400" dirty="0">
                <a:solidFill>
                  <a:srgbClr val="44546A"/>
                </a:solidFill>
              </a:rPr>
              <a:t>Under certain circumstances non-profit employers may benefit from ETP-trained placements.  Also, special criteria may exist for alternatively funded programs. </a:t>
            </a:r>
          </a:p>
        </p:txBody>
      </p:sp>
    </p:spTree>
    <p:extLst>
      <p:ext uri="{BB962C8B-B14F-4D97-AF65-F5344CB8AC3E}">
        <p14:creationId xmlns:p14="http://schemas.microsoft.com/office/powerpoint/2010/main" val="10055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38125" y="295930"/>
            <a:ext cx="8267700" cy="823569"/>
          </a:xfrm>
        </p:spPr>
        <p:txBody>
          <a:bodyPr/>
          <a:lstStyle/>
          <a:p>
            <a:r>
              <a:rPr lang="en-US" sz="3600" dirty="0"/>
              <a:t>MEC or Not?</a:t>
            </a:r>
          </a:p>
        </p:txBody>
      </p:sp>
      <p:sp>
        <p:nvSpPr>
          <p:cNvPr id="5" name="TextBox 4">
            <a:extLst>
              <a:ext uri="{FF2B5EF4-FFF2-40B4-BE49-F238E27FC236}">
                <a16:creationId xmlns:a16="http://schemas.microsoft.com/office/drawing/2014/main" id="{FA800451-DBE7-4FDA-B73E-881ADD0D4075}"/>
              </a:ext>
            </a:extLst>
          </p:cNvPr>
          <p:cNvSpPr txBox="1"/>
          <p:nvPr/>
        </p:nvSpPr>
        <p:spPr>
          <a:xfrm>
            <a:off x="238125" y="1440229"/>
            <a:ext cx="8494519" cy="4902881"/>
          </a:xfrm>
          <a:prstGeom prst="rect">
            <a:avLst/>
          </a:prstGeom>
          <a:noFill/>
        </p:spPr>
        <p:txBody>
          <a:bodyPr wrap="square">
            <a:spAutoFit/>
          </a:bodyPr>
          <a:lstStyle/>
          <a:p>
            <a:pPr>
              <a:lnSpc>
                <a:spcPct val="90000"/>
              </a:lnSpc>
              <a:spcBef>
                <a:spcPts val="1000"/>
              </a:spcBef>
              <a:defRPr/>
            </a:pPr>
            <a:r>
              <a:rPr kumimoji="0" lang="en-US" sz="2200" b="1" i="0" u="none" strike="noStrike" kern="1200" cap="none" spc="0" normalizeH="0" baseline="0" noProof="0" dirty="0">
                <a:ln>
                  <a:noFill/>
                </a:ln>
                <a:solidFill>
                  <a:schemeClr val="bg1"/>
                </a:solidFill>
                <a:effectLst/>
                <a:uLnTx/>
                <a:uFillTx/>
                <a:latin typeface="Arial" charset="0"/>
                <a:cs typeface="Arial" charset="0"/>
              </a:rPr>
              <a:t>A MEC may be a good alternative for your company.</a:t>
            </a:r>
          </a:p>
          <a:p>
            <a:pPr lvl="1">
              <a:lnSpc>
                <a:spcPct val="90000"/>
              </a:lnSpc>
              <a:spcBef>
                <a:spcPts val="1000"/>
              </a:spcBef>
              <a:defRPr/>
            </a:pPr>
            <a:r>
              <a:rPr kumimoji="0" lang="en-US" sz="2200" b="1" i="1" u="none" strike="noStrike" kern="1200" cap="none" spc="0" normalizeH="0" baseline="0" noProof="0" dirty="0">
                <a:ln>
                  <a:noFill/>
                </a:ln>
                <a:solidFill>
                  <a:srgbClr val="FFCD00"/>
                </a:solidFill>
                <a:effectLst/>
                <a:uLnTx/>
                <a:uFillTx/>
                <a:latin typeface="Arial" charset="0"/>
                <a:cs typeface="Arial" charset="0"/>
              </a:rPr>
              <a:t>Do you have immediate or short-term training needs?</a:t>
            </a:r>
          </a:p>
          <a:p>
            <a:pPr lvl="1">
              <a:lnSpc>
                <a:spcPct val="90000"/>
              </a:lnSpc>
              <a:spcBef>
                <a:spcPts val="1000"/>
              </a:spcBef>
              <a:defRPr/>
            </a:pPr>
            <a:r>
              <a:rPr kumimoji="0" lang="en-US" sz="2200" b="1" i="1" u="none" strike="noStrike" kern="1200" cap="none" spc="0" normalizeH="0" baseline="0" noProof="0" dirty="0">
                <a:ln>
                  <a:noFill/>
                </a:ln>
                <a:solidFill>
                  <a:srgbClr val="FFCD00"/>
                </a:solidFill>
                <a:effectLst/>
                <a:uLnTx/>
                <a:uFillTx/>
                <a:latin typeface="Arial" charset="0"/>
                <a:cs typeface="Arial" charset="0"/>
              </a:rPr>
              <a:t>Small employer with no desire to administer an ETP contract?</a:t>
            </a:r>
          </a:p>
          <a:p>
            <a:pPr lvl="1">
              <a:lnSpc>
                <a:spcPct val="90000"/>
              </a:lnSpc>
              <a:spcBef>
                <a:spcPts val="1000"/>
              </a:spcBef>
              <a:defRPr/>
            </a:pPr>
            <a:r>
              <a:rPr kumimoji="0" lang="en-US" sz="2200" b="1" i="1" u="none" strike="noStrike" kern="1200" cap="none" spc="0" normalizeH="0" baseline="0" noProof="0" dirty="0">
                <a:ln>
                  <a:noFill/>
                </a:ln>
                <a:solidFill>
                  <a:srgbClr val="FFCD00"/>
                </a:solidFill>
                <a:effectLst/>
                <a:uLnTx/>
                <a:uFillTx/>
                <a:latin typeface="Arial" charset="0"/>
                <a:cs typeface="Arial" charset="0"/>
              </a:rPr>
              <a:t>Larger employer with industry-specific certification needs?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200" b="1" dirty="0">
                <a:solidFill>
                  <a:schemeClr val="bg1"/>
                </a:solidFill>
                <a:latin typeface="Arial" charset="0"/>
                <a:cs typeface="Arial" charset="0"/>
              </a:rPr>
              <a:t>Direct Contracting is the best choice if:</a:t>
            </a:r>
            <a:endParaRPr kumimoji="0" lang="en-US" sz="2200" b="1" i="0" u="none" strike="noStrike" kern="1200" cap="none" spc="0" normalizeH="0" baseline="0" noProof="0" dirty="0">
              <a:ln>
                <a:noFill/>
              </a:ln>
              <a:solidFill>
                <a:schemeClr val="bg1"/>
              </a:solidFill>
              <a:effectLst/>
              <a:uLnTx/>
              <a:uFillTx/>
              <a:latin typeface="Arial" charset="0"/>
              <a:cs typeface="Arial" charset="0"/>
            </a:endParaRPr>
          </a:p>
          <a:p>
            <a:pPr marL="461963" marR="0" lvl="0" algn="l" defTabSz="914400" rtl="0" eaLnBrk="1" fontAlgn="auto" latinLnBrk="0" hangingPunct="1">
              <a:lnSpc>
                <a:spcPct val="90000"/>
              </a:lnSpc>
              <a:spcBef>
                <a:spcPts val="1000"/>
              </a:spcBef>
              <a:spcAft>
                <a:spcPts val="0"/>
              </a:spcAft>
              <a:buClrTx/>
              <a:buSzTx/>
              <a:tabLst/>
              <a:defRPr/>
            </a:pPr>
            <a:r>
              <a:rPr kumimoji="0" lang="en-US" sz="2200" b="1" i="1" u="none" strike="noStrike" kern="1200" cap="none" spc="0" normalizeH="0" baseline="0" noProof="0" dirty="0">
                <a:ln>
                  <a:noFill/>
                </a:ln>
                <a:solidFill>
                  <a:srgbClr val="FFCD00"/>
                </a:solidFill>
                <a:effectLst/>
                <a:uLnTx/>
                <a:uFillTx/>
                <a:latin typeface="Arial" charset="0"/>
                <a:cs typeface="Arial" charset="0"/>
              </a:rPr>
              <a:t>First Time Contractor within Priority Industry?</a:t>
            </a:r>
          </a:p>
          <a:p>
            <a:pPr marL="461963" marR="0" lvl="0" algn="l" defTabSz="914400" rtl="0" eaLnBrk="1" fontAlgn="auto" latinLnBrk="0" hangingPunct="1">
              <a:lnSpc>
                <a:spcPct val="90000"/>
              </a:lnSpc>
              <a:spcBef>
                <a:spcPts val="1000"/>
              </a:spcBef>
              <a:spcAft>
                <a:spcPts val="0"/>
              </a:spcAft>
              <a:buClrTx/>
              <a:buSzTx/>
              <a:tabLst/>
              <a:defRPr/>
            </a:pPr>
            <a:r>
              <a:rPr kumimoji="0" lang="en-US" sz="2200" b="1" i="1" u="none" strike="noStrike" kern="1200" cap="none" spc="0" normalizeH="0" baseline="0" noProof="0" dirty="0">
                <a:ln>
                  <a:noFill/>
                </a:ln>
                <a:solidFill>
                  <a:srgbClr val="FFCD00"/>
                </a:solidFill>
                <a:effectLst/>
                <a:uLnTx/>
                <a:uFillTx/>
                <a:latin typeface="Arial" charset="0"/>
                <a:cs typeface="Arial" charset="0"/>
              </a:rPr>
              <a:t>Hiring and creating NEW JOBS?</a:t>
            </a:r>
          </a:p>
          <a:p>
            <a:pPr marL="461963" marR="0" lvl="0" algn="l" defTabSz="914400" rtl="0" eaLnBrk="1" fontAlgn="auto" latinLnBrk="0" hangingPunct="1">
              <a:lnSpc>
                <a:spcPct val="90000"/>
              </a:lnSpc>
              <a:spcBef>
                <a:spcPts val="1000"/>
              </a:spcBef>
              <a:spcAft>
                <a:spcPts val="0"/>
              </a:spcAft>
              <a:buClrTx/>
              <a:buSzTx/>
              <a:tabLst/>
              <a:defRPr/>
            </a:pPr>
            <a:r>
              <a:rPr kumimoji="0" lang="en-US" sz="2200" b="1" i="1" u="none" strike="noStrike" kern="1200" cap="none" spc="0" normalizeH="0" baseline="0" noProof="0" dirty="0">
                <a:ln>
                  <a:noFill/>
                </a:ln>
                <a:solidFill>
                  <a:srgbClr val="FFCD00"/>
                </a:solidFill>
                <a:effectLst/>
                <a:uLnTx/>
                <a:uFillTx/>
                <a:latin typeface="Arial" charset="0"/>
                <a:cs typeface="Arial" charset="0"/>
              </a:rPr>
              <a:t>Hiring and/or Training in the next 1 - 2 years? </a:t>
            </a:r>
          </a:p>
          <a:p>
            <a:pPr marL="461963" marR="0" lvl="0" algn="l" defTabSz="914400" rtl="0" eaLnBrk="1" fontAlgn="auto" latinLnBrk="0" hangingPunct="1">
              <a:lnSpc>
                <a:spcPct val="90000"/>
              </a:lnSpc>
              <a:spcBef>
                <a:spcPts val="1000"/>
              </a:spcBef>
              <a:spcAft>
                <a:spcPts val="0"/>
              </a:spcAft>
              <a:buClrTx/>
              <a:buSzTx/>
              <a:tabLst/>
              <a:defRPr/>
            </a:pPr>
            <a:r>
              <a:rPr kumimoji="0" lang="en-US" sz="2200" b="1" i="1" u="none" strike="noStrike" kern="1200" cap="none" spc="0" normalizeH="0" baseline="0" noProof="0" dirty="0">
                <a:ln>
                  <a:noFill/>
                </a:ln>
                <a:solidFill>
                  <a:srgbClr val="FFCD00"/>
                </a:solidFill>
                <a:effectLst/>
                <a:uLnTx/>
                <a:uFillTx/>
                <a:latin typeface="Arial" charset="0"/>
                <a:cs typeface="Arial" charset="0"/>
              </a:rPr>
              <a:t>Able to administer ETP contract ?</a:t>
            </a:r>
            <a:endParaRPr lang="en-US" sz="2200" b="1" i="1" dirty="0">
              <a:solidFill>
                <a:srgbClr val="FFCD00"/>
              </a:solidFill>
              <a:latin typeface="Arial" charset="0"/>
              <a:cs typeface="Arial" charset="0"/>
            </a:endParaRPr>
          </a:p>
          <a:p>
            <a:pPr marR="0" lvl="0" algn="l" defTabSz="914400" rtl="0" eaLnBrk="1" fontAlgn="auto" latinLnBrk="0" hangingPunct="1">
              <a:lnSpc>
                <a:spcPct val="90000"/>
              </a:lnSpc>
              <a:spcBef>
                <a:spcPts val="1000"/>
              </a:spcBef>
              <a:spcAft>
                <a:spcPts val="0"/>
              </a:spcAft>
              <a:buClrTx/>
              <a:buSzTx/>
              <a:tabLst/>
              <a:defRPr/>
            </a:pPr>
            <a:r>
              <a:rPr kumimoji="0" lang="en-US" sz="2200" b="1" i="0" u="none" strike="noStrike" kern="1200" cap="none" spc="0" normalizeH="0" baseline="0" noProof="0" dirty="0">
                <a:ln>
                  <a:noFill/>
                </a:ln>
                <a:solidFill>
                  <a:schemeClr val="bg1"/>
                </a:solidFill>
                <a:effectLst/>
                <a:uLnTx/>
                <a:uFillTx/>
                <a:latin typeface="Arial" charset="0"/>
                <a:cs typeface="Arial" charset="0"/>
              </a:rPr>
              <a:t>Questions? Contact us.</a:t>
            </a:r>
          </a:p>
        </p:txBody>
      </p:sp>
    </p:spTree>
    <p:extLst>
      <p:ext uri="{BB962C8B-B14F-4D97-AF65-F5344CB8AC3E}">
        <p14:creationId xmlns:p14="http://schemas.microsoft.com/office/powerpoint/2010/main" val="137308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0099" y="534944"/>
            <a:ext cx="8115501" cy="808038"/>
          </a:xfrm>
        </p:spPr>
        <p:txBody>
          <a:bodyPr/>
          <a:lstStyle/>
          <a:p>
            <a:r>
              <a:rPr lang="en-US" sz="4000" dirty="0"/>
              <a:t>Who Can Be Trained?</a:t>
            </a:r>
          </a:p>
        </p:txBody>
      </p:sp>
      <p:sp>
        <p:nvSpPr>
          <p:cNvPr id="3" name="Text Placeholder 2"/>
          <p:cNvSpPr>
            <a:spLocks noGrp="1"/>
          </p:cNvSpPr>
          <p:nvPr>
            <p:ph type="body" sz="quarter" idx="14"/>
          </p:nvPr>
        </p:nvSpPr>
        <p:spPr>
          <a:xfrm>
            <a:off x="510100" y="1342982"/>
            <a:ext cx="8115500" cy="4186281"/>
          </a:xfrm>
        </p:spPr>
        <p:txBody>
          <a:bodyPr>
            <a:normAutofit/>
          </a:bodyPr>
          <a:lstStyle/>
          <a:p>
            <a:pPr marL="0" indent="0">
              <a:buNone/>
            </a:pPr>
            <a:endParaRPr lang="en-US" sz="2000" dirty="0">
              <a:solidFill>
                <a:schemeClr val="tx2"/>
              </a:solidFill>
            </a:endParaRPr>
          </a:p>
          <a:p>
            <a:pPr marL="0" indent="0">
              <a:buNone/>
            </a:pPr>
            <a:endParaRPr lang="en-US" dirty="0">
              <a:solidFill>
                <a:schemeClr val="tx2"/>
              </a:solidFill>
            </a:endParaRPr>
          </a:p>
          <a:p>
            <a:pPr marL="0" indent="0">
              <a:buNone/>
            </a:pPr>
            <a:endParaRPr lang="en-US" dirty="0"/>
          </a:p>
        </p:txBody>
      </p:sp>
      <p:sp>
        <p:nvSpPr>
          <p:cNvPr id="4" name="TextBox 3"/>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p:cNvSpPr txBox="1"/>
          <p:nvPr/>
        </p:nvSpPr>
        <p:spPr>
          <a:xfrm>
            <a:off x="510098" y="1342982"/>
            <a:ext cx="8115502"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noProof="0" dirty="0">
              <a:ln>
                <a:noFill/>
              </a:ln>
              <a:solidFill>
                <a:srgbClr val="44546A"/>
              </a:solidFill>
              <a:effectLst/>
              <a:uLnTx/>
              <a:uFillTx/>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noProof="0" dirty="0">
                <a:ln>
                  <a:noFill/>
                </a:ln>
                <a:solidFill>
                  <a:srgbClr val="44546A"/>
                </a:solidFill>
                <a:effectLst/>
                <a:uLnTx/>
                <a:uFillTx/>
                <a:latin typeface="Arial" panose="020B0604020202020204"/>
              </a:rPr>
              <a:t>New and Existing Full-time Workers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dirty="0">
                <a:solidFill>
                  <a:srgbClr val="44546A"/>
                </a:solidFill>
                <a:latin typeface="Arial" panose="020B0604020202020204"/>
              </a:rPr>
              <a:t>	</a:t>
            </a:r>
            <a:r>
              <a:rPr lang="en-US" altLang="en-US" sz="2800" dirty="0">
                <a:solidFill>
                  <a:srgbClr val="C00000"/>
                </a:solidFill>
                <a:latin typeface="Arial" panose="020B0604020202020204"/>
              </a:rPr>
              <a:t>Retrainees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00" b="0" i="0" u="none" strike="noStrike" kern="1200" cap="none" spc="0" normalizeH="0" noProof="0" dirty="0">
              <a:ln>
                <a:noFill/>
              </a:ln>
              <a:solidFill>
                <a:srgbClr val="44546A"/>
              </a:solidFill>
              <a:effectLst/>
              <a:uLnTx/>
              <a:uFillTx/>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baseline="0" dirty="0">
                <a:solidFill>
                  <a:srgbClr val="44546A"/>
                </a:solidFill>
                <a:latin typeface="Arial" panose="020B0604020202020204"/>
              </a:rPr>
              <a:t>Unemployed Individuals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0" i="0" u="none" strike="noStrike" kern="1200" cap="none" spc="0" normalizeH="0" noProof="0" dirty="0">
                <a:ln>
                  <a:noFill/>
                </a:ln>
                <a:solidFill>
                  <a:srgbClr val="44546A"/>
                </a:solidFill>
                <a:effectLst/>
                <a:uLnTx/>
                <a:uFillTx/>
                <a:latin typeface="Arial" panose="020B0604020202020204"/>
              </a:rPr>
              <a:t>	</a:t>
            </a:r>
            <a:r>
              <a:rPr kumimoji="0" lang="en-US" altLang="en-US" sz="2800" b="0" i="0" u="none" strike="noStrike" kern="1200" cap="none" spc="0" normalizeH="0" noProof="0" dirty="0">
                <a:ln>
                  <a:noFill/>
                </a:ln>
                <a:solidFill>
                  <a:srgbClr val="C00000"/>
                </a:solidFill>
                <a:effectLst/>
                <a:uLnTx/>
                <a:uFillTx/>
                <a:latin typeface="Arial" panose="020B0604020202020204"/>
              </a:rPr>
              <a:t>New Hire Trainees </a:t>
            </a:r>
            <a:endParaRPr kumimoji="0" lang="en-US" altLang="en-US" sz="2800" b="0" i="0" u="none" strike="noStrike" kern="1200" cap="none" spc="0" normalizeH="0" baseline="0" noProof="0" dirty="0">
              <a:ln>
                <a:noFill/>
              </a:ln>
              <a:solidFill>
                <a:srgbClr val="C00000"/>
              </a:solidFill>
              <a:effectLst/>
              <a:uLnTx/>
              <a:uFillTx/>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000" dirty="0">
              <a:solidFill>
                <a:srgbClr val="44546A"/>
              </a:solidFill>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dirty="0">
                <a:solidFill>
                  <a:srgbClr val="44546A"/>
                </a:solidFill>
                <a:latin typeface="Arial" panose="020B0604020202020204"/>
              </a:rPr>
              <a:t>DAS* Recognized </a:t>
            </a:r>
            <a:r>
              <a:rPr lang="en-US" altLang="en-US" sz="2800" dirty="0">
                <a:solidFill>
                  <a:srgbClr val="C00000"/>
                </a:solidFill>
                <a:latin typeface="Arial" panose="020B0604020202020204"/>
              </a:rPr>
              <a:t>Apprentices</a:t>
            </a:r>
            <a:r>
              <a:rPr lang="en-US" altLang="en-US" sz="2800" dirty="0">
                <a:solidFill>
                  <a:srgbClr val="44546A"/>
                </a:solidFill>
                <a:latin typeface="Arial" panose="020B0604020202020204"/>
              </a:rPr>
              <a:t>, Journey Workers, 	Pre-apprenticeship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000" dirty="0">
              <a:solidFill>
                <a:srgbClr val="44546A"/>
              </a:solidFill>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dirty="0">
                <a:solidFill>
                  <a:srgbClr val="44546A"/>
                </a:solidFill>
                <a:latin typeface="Arial" panose="020B0604020202020204"/>
              </a:rPr>
              <a:t>Small Business Owners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2800" dirty="0">
              <a:solidFill>
                <a:srgbClr val="44546A"/>
              </a:solidFill>
              <a:latin typeface="Arial" panose="020B060402020202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a:solidFill>
                  <a:srgbClr val="44546A"/>
                </a:solidFill>
                <a:latin typeface="Arial" panose="020B0604020202020204"/>
              </a:rPr>
              <a:t>*Department of Apprenticeship Standards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000" dirty="0">
              <a:solidFill>
                <a:srgbClr val="44546A"/>
              </a:solidFill>
              <a:latin typeface="Arial" panose="020B0604020202020204"/>
            </a:endParaRPr>
          </a:p>
          <a:p>
            <a:pPr lvl="0">
              <a:defRPr/>
            </a:pPr>
            <a:endParaRPr lang="en-US" altLang="en-US" sz="1000" dirty="0">
              <a:solidFill>
                <a:srgbClr val="44546A"/>
              </a:solidFill>
            </a:endParaRPr>
          </a:p>
          <a:p>
            <a:pPr marL="0" lvl="1">
              <a:defRPr/>
            </a:pPr>
            <a:endParaRPr kumimoji="0" lang="en-US" sz="1200" b="1" i="1" u="none" strike="noStrike" kern="1200" cap="none" spc="0" normalizeH="0" baseline="0" noProof="0" dirty="0">
              <a:ln>
                <a:noFill/>
              </a:ln>
              <a:solidFill>
                <a:srgbClr val="993300"/>
              </a:solidFill>
              <a:effectLst/>
              <a:uLnTx/>
              <a:uFillTx/>
              <a:latin typeface="Arial" panose="020B0604020202020204"/>
            </a:endParaRPr>
          </a:p>
        </p:txBody>
      </p:sp>
    </p:spTree>
    <p:extLst>
      <p:ext uri="{BB962C8B-B14F-4D97-AF65-F5344CB8AC3E}">
        <p14:creationId xmlns:p14="http://schemas.microsoft.com/office/powerpoint/2010/main" val="410626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4000" dirty="0"/>
              <a:t>Basic Trainee Requirements</a:t>
            </a:r>
            <a:endParaRPr lang="en-US" dirty="0"/>
          </a:p>
        </p:txBody>
      </p:sp>
      <p:sp>
        <p:nvSpPr>
          <p:cNvPr id="3" name="Text Placeholder 2"/>
          <p:cNvSpPr>
            <a:spLocks noGrp="1"/>
          </p:cNvSpPr>
          <p:nvPr>
            <p:ph type="body" sz="quarter" idx="14"/>
          </p:nvPr>
        </p:nvSpPr>
        <p:spPr/>
        <p:txBody>
          <a:bodyPr>
            <a:normAutofit/>
          </a:bodyPr>
          <a:lstStyle/>
          <a:p>
            <a:pPr marL="0" indent="0">
              <a:buNone/>
            </a:pPr>
            <a:r>
              <a:rPr lang="en-US" sz="2400" dirty="0">
                <a:solidFill>
                  <a:srgbClr val="5B6770"/>
                </a:solidFill>
              </a:rPr>
              <a:t>Trainees must complete a minimum of 8 hours of training within the contract term.    </a:t>
            </a:r>
          </a:p>
          <a:p>
            <a:pPr lvl="2"/>
            <a:r>
              <a:rPr lang="en-US" sz="2400" dirty="0">
                <a:solidFill>
                  <a:srgbClr val="5B6770"/>
                </a:solidFill>
              </a:rPr>
              <a:t>New Hire Maximum is 260 hours of training. </a:t>
            </a:r>
          </a:p>
          <a:p>
            <a:pPr lvl="2"/>
            <a:r>
              <a:rPr lang="en-US" sz="2400" dirty="0">
                <a:solidFill>
                  <a:srgbClr val="5B6770"/>
                </a:solidFill>
              </a:rPr>
              <a:t>Incumbent Maximum is 200 hours of training</a:t>
            </a:r>
          </a:p>
          <a:p>
            <a:pPr marL="0" indent="0">
              <a:buNone/>
            </a:pPr>
            <a:r>
              <a:rPr lang="en-US" sz="2400" dirty="0">
                <a:solidFill>
                  <a:srgbClr val="5B6770"/>
                </a:solidFill>
              </a:rPr>
              <a:t>Training Funds are </a:t>
            </a:r>
            <a:r>
              <a:rPr lang="en-US" sz="2400" b="1" dirty="0">
                <a:solidFill>
                  <a:srgbClr val="C00000"/>
                </a:solidFill>
              </a:rPr>
              <a:t>EARNED</a:t>
            </a:r>
            <a:r>
              <a:rPr lang="en-US" sz="2400" dirty="0">
                <a:solidFill>
                  <a:srgbClr val="5B6770"/>
                </a:solidFill>
              </a:rPr>
              <a:t> </a:t>
            </a:r>
          </a:p>
          <a:p>
            <a:pPr lvl="2"/>
            <a:r>
              <a:rPr lang="en-US" sz="2400" dirty="0">
                <a:solidFill>
                  <a:srgbClr val="5B6770"/>
                </a:solidFill>
              </a:rPr>
              <a:t>after the post-training employment retention period is completed (usually 90-days full-time) </a:t>
            </a:r>
          </a:p>
          <a:p>
            <a:pPr lvl="2"/>
            <a:r>
              <a:rPr lang="en-US" sz="2400" dirty="0">
                <a:solidFill>
                  <a:srgbClr val="5B6770"/>
                </a:solidFill>
              </a:rPr>
              <a:t>Trainees are earning above a contract-specified minimum wage. </a:t>
            </a:r>
          </a:p>
        </p:txBody>
      </p:sp>
      <p:sp>
        <p:nvSpPr>
          <p:cNvPr id="4" name="TextBox 3">
            <a:extLst>
              <a:ext uri="{FF2B5EF4-FFF2-40B4-BE49-F238E27FC236}">
                <a16:creationId xmlns:a16="http://schemas.microsoft.com/office/drawing/2014/main" id="{F8ED8E03-B705-492E-B2AE-70FB02F9FD6C}"/>
              </a:ext>
            </a:extLst>
          </p:cNvPr>
          <p:cNvSpPr txBox="1"/>
          <p:nvPr/>
        </p:nvSpPr>
        <p:spPr>
          <a:xfrm>
            <a:off x="6354657" y="6300216"/>
            <a:ext cx="227094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a:ea typeface="+mn-ea"/>
                <a:cs typeface="+mn-cs"/>
              </a:rPr>
              <a:t>WWW.ETP.CA.GOV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99974705"/>
      </p:ext>
    </p:extLst>
  </p:cSld>
  <p:clrMapOvr>
    <a:masterClrMapping/>
  </p:clrMapOvr>
</p:sld>
</file>

<file path=ppt/theme/theme1.xml><?xml version="1.0" encoding="utf-8"?>
<a:theme xmlns:a="http://schemas.openxmlformats.org/drawingml/2006/main" name="ETP Standard Powerpoint">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5683</TotalTime>
  <Words>1771</Words>
  <Application>Microsoft Office PowerPoint</Application>
  <PresentationFormat>On-screen Show (4:3)</PresentationFormat>
  <Paragraphs>405</Paragraphs>
  <Slides>37</Slides>
  <Notes>28</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ETP Standard Powerpoint</vt:lpstr>
      <vt:lpstr>California Association of Rural Health Clinics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Renee Pierce  Senior Economic Development Analyst 916-327-5258  916-539-6495 Cell  renee.pierce@etp.ca.gov  www.etp.ca.gov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Brent Rector</dc:creator>
  <cp:lastModifiedBy>Gonzales, Crystal</cp:lastModifiedBy>
  <cp:revision>272</cp:revision>
  <cp:lastPrinted>2021-07-06T20:43:37Z</cp:lastPrinted>
  <dcterms:created xsi:type="dcterms:W3CDTF">2018-10-02T16:23:54Z</dcterms:created>
  <dcterms:modified xsi:type="dcterms:W3CDTF">2022-07-28T22:19:57Z</dcterms:modified>
</cp:coreProperties>
</file>